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1.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3.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4.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5.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549" r:id="rId7"/>
    <p:sldMasterId id="2147484562" r:id="rId8"/>
    <p:sldMasterId id="2147484579" r:id="rId9"/>
    <p:sldMasterId id="2147484596" r:id="rId10"/>
    <p:sldMasterId id="2147484610" r:id="rId11"/>
    <p:sldMasterId id="2147484643" r:id="rId12"/>
    <p:sldMasterId id="2147484672" r:id="rId13"/>
    <p:sldMasterId id="2147484697" r:id="rId14"/>
    <p:sldMasterId id="2147484773" r:id="rId15"/>
    <p:sldMasterId id="2147484731" r:id="rId16"/>
    <p:sldMasterId id="2147484744" r:id="rId17"/>
    <p:sldMasterId id="2147484715" r:id="rId18"/>
    <p:sldMasterId id="2147484784" r:id="rId19"/>
    <p:sldMasterId id="2147484803" r:id="rId20"/>
    <p:sldMasterId id="2147484819" r:id="rId21"/>
    <p:sldMasterId id="2147484831" r:id="rId22"/>
  </p:sldMasterIdLst>
  <p:notesMasterIdLst>
    <p:notesMasterId r:id="rId64"/>
  </p:notesMasterIdLst>
  <p:handoutMasterIdLst>
    <p:handoutMasterId r:id="rId65"/>
  </p:handoutMasterIdLst>
  <p:sldIdLst>
    <p:sldId id="1755" r:id="rId23"/>
    <p:sldId id="1757" r:id="rId24"/>
    <p:sldId id="1797" r:id="rId25"/>
    <p:sldId id="1759" r:id="rId26"/>
    <p:sldId id="1760" r:id="rId27"/>
    <p:sldId id="1761" r:id="rId28"/>
    <p:sldId id="1762" r:id="rId29"/>
    <p:sldId id="1763" r:id="rId30"/>
    <p:sldId id="1764" r:id="rId31"/>
    <p:sldId id="1765" r:id="rId32"/>
    <p:sldId id="1766" r:id="rId33"/>
    <p:sldId id="1767" r:id="rId34"/>
    <p:sldId id="1796" r:id="rId35"/>
    <p:sldId id="1769" r:id="rId36"/>
    <p:sldId id="1770" r:id="rId37"/>
    <p:sldId id="1771" r:id="rId38"/>
    <p:sldId id="1772" r:id="rId39"/>
    <p:sldId id="1532" r:id="rId40"/>
    <p:sldId id="1773" r:id="rId41"/>
    <p:sldId id="1774" r:id="rId42"/>
    <p:sldId id="1795" r:id="rId43"/>
    <p:sldId id="1775" r:id="rId44"/>
    <p:sldId id="1776" r:id="rId45"/>
    <p:sldId id="1777" r:id="rId46"/>
    <p:sldId id="1778" r:id="rId47"/>
    <p:sldId id="1779" r:id="rId48"/>
    <p:sldId id="1780" r:id="rId49"/>
    <p:sldId id="1781" r:id="rId50"/>
    <p:sldId id="1782" r:id="rId51"/>
    <p:sldId id="1783" r:id="rId52"/>
    <p:sldId id="1784" r:id="rId53"/>
    <p:sldId id="1785" r:id="rId54"/>
    <p:sldId id="1786" r:id="rId55"/>
    <p:sldId id="1787" r:id="rId56"/>
    <p:sldId id="1788" r:id="rId57"/>
    <p:sldId id="1789" r:id="rId58"/>
    <p:sldId id="1790" r:id="rId59"/>
    <p:sldId id="1791" r:id="rId60"/>
    <p:sldId id="1792" r:id="rId61"/>
    <p:sldId id="1793" r:id="rId62"/>
    <p:sldId id="1794"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Paul Cannon" initials="PC" lastIdx="1" clrIdx="7">
    <p:extLst>
      <p:ext uri="{19B8F6BF-5375-455C-9EA6-DF929625EA0E}">
        <p15:presenceInfo xmlns:p15="http://schemas.microsoft.com/office/powerpoint/2012/main" userId="S-1-5-21-124525095-708259637-1543119021-591198" providerId="AD"/>
      </p:ext>
    </p:extLst>
  </p:cmAuthor>
  <p:cmAuthor id="1" name="Mary Feil-Jacobs" initials="MFJ" lastIdx="43" clrIdx="1"/>
  <p:cmAuthor id="8" name="Angela Donohue" initials="AD" lastIdx="1" clrIdx="8">
    <p:extLst>
      <p:ext uri="{19B8F6BF-5375-455C-9EA6-DF929625EA0E}">
        <p15:presenceInfo xmlns:p15="http://schemas.microsoft.com/office/powerpoint/2012/main" userId="S0033FFF801C12BD@LIVE.COM" providerId="AD"/>
      </p:ext>
    </p:extLst>
  </p:cmAuthor>
  <p:cmAuthor id="2" name="Monica Lueder" initials="ML" lastIdx="22" clrIdx="2">
    <p:extLst/>
  </p:cmAuthor>
  <p:cmAuthor id="9" name="Connie Woo" initials="CW" lastIdx="23" clrIdx="9">
    <p:extLst>
      <p:ext uri="{19B8F6BF-5375-455C-9EA6-DF929625EA0E}">
        <p15:presenceInfo xmlns:p15="http://schemas.microsoft.com/office/powerpoint/2012/main" userId="S-1-5-21-2127521184-1604012920-1887927527-17860321" providerId="AD"/>
      </p:ext>
    </p:extLst>
  </p:cmAuthor>
  <p:cmAuthor id="3" name="Mary Feil-Jacobs" initials="MF" lastIdx="22" clrIdx="3">
    <p:extLst/>
  </p:cmAuthor>
  <p:cmAuthor id="4" name="Kady Dundas" initials="KD" lastIdx="8" clrIdx="4">
    <p:extLst>
      <p:ext uri="{19B8F6BF-5375-455C-9EA6-DF929625EA0E}">
        <p15:presenceInfo xmlns:p15="http://schemas.microsoft.com/office/powerpoint/2012/main" userId="S-1-5-21-2127521184-1604012920-1887927527-5569867" providerId="AD"/>
      </p:ext>
    </p:extLst>
  </p:cmAuthor>
  <p:cmAuthor id="5" name="Anne Michels" initials="AM" lastIdx="18" clrIdx="5">
    <p:extLst>
      <p:ext uri="{19B8F6BF-5375-455C-9EA6-DF929625EA0E}">
        <p15:presenceInfo xmlns:p15="http://schemas.microsoft.com/office/powerpoint/2012/main" userId="S-1-5-21-2127521184-1604012920-1887927527-10146997" providerId="AD"/>
      </p:ext>
    </p:extLst>
  </p:cmAuthor>
  <p:cmAuthor id="6" name="Delanda Coleman" initials="DC" lastIdx="2" clrIdx="6">
    <p:extLst>
      <p:ext uri="{19B8F6BF-5375-455C-9EA6-DF929625EA0E}">
        <p15:presenceInfo xmlns:p15="http://schemas.microsoft.com/office/powerpoint/2012/main" userId="S-1-5-21-2127521184-1604012920-1887927527-56161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5"/>
    <a:srgbClr val="595959"/>
    <a:srgbClr val="0099FF"/>
    <a:srgbClr val="F5F5F5"/>
    <a:srgbClr val="000000"/>
    <a:srgbClr val="2F2F2F"/>
    <a:srgbClr val="787878"/>
    <a:srgbClr val="A6A6A6"/>
    <a:srgbClr val="7F7F7F"/>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ADDC96-8697-4B7A-8DDA-93BE2AFFF1B4}" v="1" dt="2018-10-26T06:08:54.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25" autoAdjust="0"/>
  </p:normalViewPr>
  <p:slideViewPr>
    <p:cSldViewPr snapToGrid="0">
      <p:cViewPr varScale="1">
        <p:scale>
          <a:sx n="64" d="100"/>
          <a:sy n="64" d="100"/>
        </p:scale>
        <p:origin x="1494"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6.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viewProps" Target="viewProps.xml"/><Relationship Id="rId7" Type="http://schemas.openxmlformats.org/officeDocument/2006/relationships/slideMaster" Target="slideMasters/slideMaster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61" Type="http://schemas.openxmlformats.org/officeDocument/2006/relationships/slide" Target="slides/slide39.xml"/><Relationship Id="rId10" Type="http://schemas.openxmlformats.org/officeDocument/2006/relationships/slideMaster" Target="slideMasters/slideMaster5.xml"/><Relationship Id="rId19" Type="http://schemas.openxmlformats.org/officeDocument/2006/relationships/slideMaster" Target="slideMasters/slideMaster14.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Master" Target="slideMasters/slideMaster17.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presProps" Target="presProps.xml"/><Relationship Id="rId20" Type="http://schemas.openxmlformats.org/officeDocument/2006/relationships/slideMaster" Target="slideMasters/slideMaster15.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10/26/2018 3:08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10/26/2018 3:01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sources.office.com/ww-landing-M365E-Practical-Guide-to-the-Modern-Workplace-WhitePaper.html?LCID=EN-U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sources.office.com/ww-landing-point-solutions-block-productivity-collab-video.html?lcid=en-us&amp;wt.mc_id=eml_content_comm_ocma_nur_howpoint_cta&amp;ls=email&amp;lsd=content&amp;ca=howpoint&amp;mkt_tok=eyJpIjoiWVRneE5tTm1OVEUzWmpNMCIsInQiOiJjQjltcHJOcFFoejhcL3ZUd2U2ZzFwODd4ZTUySHVhSkFFaEpHRTlBUTljWmN3SUtqMXRKR0ZwdEprbnBRbUlRazVOR0pGVXF3ZlNBMWlCZmxHMmRqcEUrWjJWTFQ3bnVOWE8rYmZkZmp3WHd6YU1KSWo5UXVBV3Z0Z0RQVExMYUlFMFBIWjJnVncyaUNcL2FuY1wvZndHZ3c9PSJ9" TargetMode="External"/><Relationship Id="rId7" Type="http://schemas.openxmlformats.org/officeDocument/2006/relationships/hyperlink" Target="http://www.businesswire.com/news/home/20150623005073/en/IDC-Forecasts-U.S.-Mobile-Worker-Population-Surpas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ccsinsight.com/blog/survey-reveals-skyrocketing-usage-and-growing-it-maturity-in-enterprise-mobility" TargetMode="External"/><Relationship Id="rId5" Type="http://schemas.openxmlformats.org/officeDocument/2006/relationships/hyperlink" Target="https://www.mckinsey.com/business-functions/digital-mckinsey/our-insights/advanced-social-technologies-and-the-future-of-collaboration?cid=eml-web" TargetMode="External"/><Relationship Id="rId4" Type="http://schemas.openxmlformats.org/officeDocument/2006/relationships/hyperlink" Target="https://news.virginia.edu/content/qa-how-much-workplace-collaboration-too-muc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docs.microsoft.com/en-us/MicrosoftTeams/office-365-urls-ip-address-ranges" TargetMode="External"/><Relationship Id="rId3" Type="http://schemas.openxmlformats.org/officeDocument/2006/relationships/hyperlink" Target="https://microsoft.sharepoint.com/teams/ToolkitforTeamwork/SitePages/Prioritize%20Scenarios%20with%20the%20Productivity%20Library.aspx" TargetMode="External"/><Relationship Id="rId7" Type="http://schemas.openxmlformats.org/officeDocument/2006/relationships/hyperlink" Target="https://docs.microsoft.com/en-us/MicrosoftTeams/prepare-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MicrosoftTeams/environment-readiness" TargetMode="External"/><Relationship Id="rId11" Type="http://schemas.openxmlformats.org/officeDocument/2006/relationships/hyperlink" Target="https://microsoft.sharepoint.com/teams/ToolkitforTeamwork/SitePages/A%20Day%20in%20the%20Digital%20Life.aspx" TargetMode="External"/><Relationship Id="rId5" Type="http://schemas.openxmlformats.org/officeDocument/2006/relationships/hyperlink" Target="https://fasttrack.microsoft.com/" TargetMode="External"/><Relationship Id="rId10" Type="http://schemas.openxmlformats.org/officeDocument/2006/relationships/hyperlink" Target="https://microsoft.sharepoint.com/:b:/t/ToolkitforTeamwork/ETCwPQo47a1IveJmot1vvb4BywRpFjqfRPrtjPtgF_i_hg?e=bfc85a9e74cd4cac8163286b6ef5ae74" TargetMode="External"/><Relationship Id="rId4" Type="http://schemas.openxmlformats.org/officeDocument/2006/relationships/hyperlink" Target="https://technet.microsoft.com/library/dn783224.aspx" TargetMode="External"/><Relationship Id="rId9" Type="http://schemas.openxmlformats.org/officeDocument/2006/relationships/hyperlink" Target="https://docs.microsoft.com/en-us/MicrosoftTeams/security-compliance-over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ustomers.microsoft.com/en-us/story/dentsu-aegis-network-professional-services-office-365"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ustomers.microsoft.com/en-us/story/three-telecommunications-office-365"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ustomers.microsoft.com/en-us/story/hendrick-motorsports-hospitality-travel-office-36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003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Envision what intelligent communications can do, starting with a call.</a:t>
            </a:r>
            <a:endParaRPr lang="es-419" sz="9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What if, </a:t>
            </a:r>
            <a:r>
              <a:rPr lang="en-US" sz="900" i="1" kern="1200">
                <a:solidFill>
                  <a:schemeClr val="tx1"/>
                </a:solidFill>
                <a:effectLst/>
                <a:latin typeface="Segoe UI Light" pitchFamily="34" charset="0"/>
                <a:ea typeface="+mn-ea"/>
                <a:cs typeface="+mn-cs"/>
              </a:rPr>
              <a:t>before</a:t>
            </a:r>
            <a:r>
              <a:rPr lang="en-US" sz="900" kern="1200">
                <a:solidFill>
                  <a:schemeClr val="tx1"/>
                </a:solidFill>
                <a:effectLst/>
                <a:latin typeface="Segoe UI Light" pitchFamily="34" charset="0"/>
                <a:ea typeface="+mn-ea"/>
                <a:cs typeface="+mn-cs"/>
              </a:rPr>
              <a:t> a call, technology could help you prepare by giving you insights about the people you’re talking to and the projects you’re talking about?</a:t>
            </a:r>
            <a:endParaRPr lang="es-419" sz="9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What if, </a:t>
            </a:r>
            <a:r>
              <a:rPr lang="en-US" sz="900" i="1" kern="1200">
                <a:solidFill>
                  <a:schemeClr val="tx1"/>
                </a:solidFill>
                <a:effectLst/>
                <a:latin typeface="Segoe UI Light" pitchFamily="34" charset="0"/>
                <a:ea typeface="+mn-ea"/>
                <a:cs typeface="+mn-cs"/>
              </a:rPr>
              <a:t>during</a:t>
            </a:r>
            <a:r>
              <a:rPr lang="en-US" sz="900" kern="1200">
                <a:solidFill>
                  <a:schemeClr val="tx1"/>
                </a:solidFill>
                <a:effectLst/>
                <a:latin typeface="Segoe UI Light" pitchFamily="34" charset="0"/>
                <a:ea typeface="+mn-ea"/>
                <a:cs typeface="+mn-cs"/>
              </a:rPr>
              <a:t> the call, technology could help connect everyone—accounting for diverse languages, visual and hearing impairments, and even help alleviate a noisy environment? </a:t>
            </a:r>
          </a:p>
          <a:p>
            <a:r>
              <a:rPr lang="en-US" sz="900" kern="1200">
                <a:solidFill>
                  <a:schemeClr val="tx1"/>
                </a:solidFill>
                <a:effectLst/>
                <a:latin typeface="Segoe UI Light" pitchFamily="34" charset="0"/>
                <a:ea typeface="+mn-ea"/>
                <a:cs typeface="+mn-cs"/>
              </a:rPr>
              <a:t>What if, </a:t>
            </a:r>
            <a:r>
              <a:rPr lang="en-US" sz="900" i="1" kern="1200">
                <a:solidFill>
                  <a:schemeClr val="tx1"/>
                </a:solidFill>
                <a:effectLst/>
                <a:latin typeface="Segoe UI Light" pitchFamily="34" charset="0"/>
                <a:ea typeface="+mn-ea"/>
                <a:cs typeface="+mn-cs"/>
              </a:rPr>
              <a:t>after</a:t>
            </a:r>
            <a:r>
              <a:rPr lang="en-US" sz="900" kern="1200">
                <a:solidFill>
                  <a:schemeClr val="tx1"/>
                </a:solidFill>
                <a:effectLst/>
                <a:latin typeface="Segoe UI Light" pitchFamily="34" charset="0"/>
                <a:ea typeface="+mn-ea"/>
                <a:cs typeface="+mn-cs"/>
              </a:rPr>
              <a:t> a call, technology could do the heavy lifting of sending out notes and action items?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deeper discussions, please use the Intelligent Communications deck: https://microsoft.sharepoint.com/sites/infopedia/pages/layouts/kcdoc.aspx?k=G03KC-1-9219]</a:t>
            </a:r>
            <a:endParaRPr lang="es-419"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10/26/2018 3:01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473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Let’s take a closer look at meetings…. </a:t>
            </a:r>
          </a:p>
          <a:p>
            <a:br>
              <a:rPr lang="en-US" sz="900" kern="1200">
                <a:solidFill>
                  <a:schemeClr val="tx1"/>
                </a:solidFill>
                <a:effectLst/>
                <a:latin typeface="Segoe UI Light" pitchFamily="34" charset="0"/>
                <a:ea typeface="+mn-ea"/>
                <a:cs typeface="+mn-cs"/>
              </a:rPr>
            </a:br>
            <a:r>
              <a:rPr lang="en-US" sz="900" kern="1200">
                <a:solidFill>
                  <a:schemeClr val="tx1"/>
                </a:solidFill>
                <a:effectLst/>
                <a:latin typeface="Segoe UI Light" pitchFamily="34" charset="0"/>
                <a:ea typeface="+mn-ea"/>
                <a:cs typeface="+mn-cs"/>
              </a:rPr>
              <a:t>Already today, Microsoft Teams offers a complete meeting solution supporting sharing, video and audio conferencing. </a:t>
            </a:r>
          </a:p>
          <a:p>
            <a:r>
              <a:rPr lang="en-US" sz="900" kern="1200">
                <a:solidFill>
                  <a:schemeClr val="tx1"/>
                </a:solidFill>
                <a:effectLst/>
                <a:latin typeface="Segoe UI Light" pitchFamily="34" charset="0"/>
                <a:ea typeface="+mn-ea"/>
                <a:cs typeface="+mn-cs"/>
              </a:rPr>
              <a:t>You can use Teams for informal 1:1 or group chats. Teams supports scheduling and free/busy calendar availability information.</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Teams is available across mobile, desktop and browser and integrated with communications and meeting room devices, providing a frictionless experience no matter which device users work from.</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Tapping into the cognitive services of Office 365 and the power of Microsoft Graph we will bring intelligence to calls and meetings. This will change the very nature of calling and meeting experiences and enable an organization to transform an ordinary meeting into a modern meeting:</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Already today, Teams provides meeting recommendations based on attendee availability. Team members can share and review information and conversation history to have contextual and informed meetings</a:t>
            </a:r>
            <a:endParaRPr lang="es-419" sz="9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After a meeting, team members can access recordings with transcribed and translated text that is indexed so that people can search for content relevant for them. </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54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also offers a reliable, cloud-based telephony plus calling solution that allows you to connect with anybody. </a:t>
            </a:r>
            <a:br>
              <a:rPr lang="en-US" sz="900" b="1" kern="1200">
                <a:solidFill>
                  <a:schemeClr val="tx1"/>
                </a:solidFill>
                <a:effectLst/>
                <a:latin typeface="Segoe UI Light" pitchFamily="34" charset="0"/>
                <a:ea typeface="+mn-ea"/>
                <a:cs typeface="+mn-cs"/>
              </a:rPr>
            </a:br>
            <a:r>
              <a:rPr lang="en-US" sz="900" b="1" kern="1200">
                <a:solidFill>
                  <a:schemeClr val="tx1"/>
                </a:solidFill>
                <a:effectLst/>
                <a:latin typeface="Segoe UI Light" pitchFamily="34" charset="0"/>
                <a:ea typeface="+mn-ea"/>
                <a:cs typeface="+mn-cs"/>
              </a:rPr>
              <a:t>This can enable you to save cost, reduce hardware dependencies, and leverage the power of the Microsoft Cloud.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base for calling (telephony) is the </a:t>
            </a:r>
            <a:r>
              <a:rPr lang="en-US" sz="900" b="1" kern="1200">
                <a:solidFill>
                  <a:schemeClr val="tx1"/>
                </a:solidFill>
                <a:effectLst/>
                <a:latin typeface="Segoe UI Light" pitchFamily="34" charset="0"/>
                <a:ea typeface="+mn-ea"/>
                <a:cs typeface="+mn-cs"/>
              </a:rPr>
              <a:t>Microsoft Phone System </a:t>
            </a:r>
            <a:r>
              <a:rPr lang="en-US" sz="900" kern="1200">
                <a:solidFill>
                  <a:schemeClr val="tx1"/>
                </a:solidFill>
                <a:effectLst/>
                <a:latin typeface="Segoe UI Light" pitchFamily="34" charset="0"/>
                <a:ea typeface="+mn-ea"/>
                <a:cs typeface="+mn-cs"/>
              </a:rPr>
              <a:t>which</a:t>
            </a:r>
            <a:r>
              <a:rPr lang="en-US" sz="900" b="1"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is a fully integrated, software-based PBX in Microsoft Teams. It allows you to have enterprise phone features for all Office 365 users in your organization and manage their telephony completely in the cloud.</a:t>
            </a:r>
          </a:p>
          <a:p>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customers can then choose 3 different approaches to have dial-tone added to their Microsoft Phone System deployment.</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We offer the </a:t>
            </a:r>
            <a:r>
              <a:rPr lang="en-US" sz="900" b="1" kern="1200">
                <a:solidFill>
                  <a:schemeClr val="tx1"/>
                </a:solidFill>
                <a:effectLst/>
                <a:latin typeface="Segoe UI Light" pitchFamily="34" charset="0"/>
                <a:ea typeface="+mn-ea"/>
                <a:cs typeface="+mn-cs"/>
              </a:rPr>
              <a:t>Microsoft Calling Plan </a:t>
            </a:r>
            <a:r>
              <a:rPr lang="en-US" sz="900" kern="1200">
                <a:solidFill>
                  <a:schemeClr val="tx1"/>
                </a:solidFill>
                <a:effectLst/>
                <a:latin typeface="Segoe UI Light" pitchFamily="34" charset="0"/>
                <a:ea typeface="+mn-ea"/>
                <a:cs typeface="+mn-cs"/>
              </a:rPr>
              <a:t>which allows users to have a dedicated phone number for placing and receiving domestic and international calls. Currently we service 8 countries and we continue to add new countries. In this model, Microsoft is your dial plan provider. The value to you is that you have one provider for calling – less vendors means less points of failure and one vendor to resolve issues.</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Customers can alternatively choose to use their local </a:t>
            </a:r>
            <a:r>
              <a:rPr lang="en-US" sz="900" b="1" kern="1200">
                <a:solidFill>
                  <a:schemeClr val="tx1"/>
                </a:solidFill>
                <a:effectLst/>
                <a:latin typeface="Segoe UI Light" pitchFamily="34" charset="0"/>
                <a:ea typeface="+mn-ea"/>
                <a:cs typeface="+mn-cs"/>
              </a:rPr>
              <a:t>Telco provider </a:t>
            </a:r>
            <a:r>
              <a:rPr lang="en-US" sz="900" kern="1200">
                <a:solidFill>
                  <a:schemeClr val="tx1"/>
                </a:solidFill>
                <a:effectLst/>
                <a:latin typeface="Segoe UI Light" pitchFamily="34" charset="0"/>
                <a:ea typeface="+mn-ea"/>
                <a:cs typeface="+mn-cs"/>
              </a:rPr>
              <a:t>for dial tone and connect those “trunks” to Microsoft. This exists today for Skype for Business Online and we anticipate this to become available in the middle of CY2018 for Microsoft Teams. </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for customers with offices located in many geographies, we expect and will support a mix of Microsoft Calling Plan usage and Telco provided dial tone, typically based upon user location.</a:t>
            </a:r>
            <a:endParaRPr lang="es-419" sz="90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25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Since the GA moment in March 2017, Microsoft Teams has been enabling teamwork worldwide and is now used by 125k of our customers.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is enterprise ready. It is supported in 29 languages across 181 markets and allows you to store your data in 6 datacenters worldwide.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It allows people worldwide - Office 365 commercial has 120M active users - to use the Office apps they are familiar with and they love.</a:t>
            </a:r>
            <a:endParaRPr lang="es-419"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10/26/2018 3:01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4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How does Microsoft Teams benefit our customers?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What we hear from our customers:</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Microsoft Teams helps them to enable </a:t>
            </a:r>
            <a:r>
              <a:rPr lang="en-US" sz="900" b="1" kern="1200">
                <a:solidFill>
                  <a:schemeClr val="tx1"/>
                </a:solidFill>
                <a:effectLst/>
                <a:latin typeface="Segoe UI Light" pitchFamily="34" charset="0"/>
                <a:ea typeface="+mn-ea"/>
                <a:cs typeface="+mn-cs"/>
              </a:rPr>
              <a:t>new ways or working. </a:t>
            </a:r>
            <a:r>
              <a:rPr lang="en-US" sz="900" kern="1200">
                <a:solidFill>
                  <a:schemeClr val="tx1"/>
                </a:solidFill>
                <a:effectLst/>
                <a:latin typeface="Segoe UI Light" pitchFamily="34" charset="0"/>
                <a:ea typeface="+mn-ea"/>
                <a:cs typeface="+mn-cs"/>
              </a:rPr>
              <a:t>It helps teams to be more collaborative, work in the open with everybody in the know, democratizing information and decision making.</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It helps them to </a:t>
            </a:r>
            <a:r>
              <a:rPr lang="en-US" sz="900" b="1" kern="1200">
                <a:solidFill>
                  <a:schemeClr val="tx1"/>
                </a:solidFill>
                <a:effectLst/>
                <a:latin typeface="Segoe UI Light" pitchFamily="34" charset="0"/>
                <a:ea typeface="+mn-ea"/>
                <a:cs typeface="+mn-cs"/>
              </a:rPr>
              <a:t>accelerate decision making</a:t>
            </a:r>
            <a:r>
              <a:rPr lang="en-US" sz="900" kern="1200">
                <a:solidFill>
                  <a:schemeClr val="tx1"/>
                </a:solidFill>
                <a:effectLst/>
                <a:latin typeface="Segoe UI Light" pitchFamily="34" charset="0"/>
                <a:ea typeface="+mn-ea"/>
                <a:cs typeface="+mn-cs"/>
              </a:rPr>
              <a:t>. In Microsoft Teams, information is shared in the moment and with context, enabling people to quickly make an informed decision.</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Microsoft Teams is also a </a:t>
            </a:r>
            <a:r>
              <a:rPr lang="en-US" sz="900" b="1" kern="1200">
                <a:solidFill>
                  <a:schemeClr val="tx1"/>
                </a:solidFill>
                <a:effectLst/>
                <a:latin typeface="Segoe UI Light" pitchFamily="34" charset="0"/>
                <a:ea typeface="+mn-ea"/>
                <a:cs typeface="+mn-cs"/>
              </a:rPr>
              <a:t>driver of digital transformation </a:t>
            </a:r>
            <a:r>
              <a:rPr lang="en-US" sz="900" kern="1200">
                <a:solidFill>
                  <a:schemeClr val="tx1"/>
                </a:solidFill>
                <a:effectLst/>
                <a:latin typeface="Segoe UI Light" pitchFamily="34" charset="0"/>
                <a:ea typeface="+mn-ea"/>
                <a:cs typeface="+mn-cs"/>
              </a:rPr>
              <a:t>by helping our customers to modernize business processes and align them with how people work in the modern workplace.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Case study: https://customers.microsoft.com/en-us/story/jwt-professional-services-microsoft-teams </a:t>
            </a:r>
            <a:endParaRPr lang="es-419" sz="900" kern="1200">
              <a:solidFill>
                <a:schemeClr val="tx1"/>
              </a:solidFill>
              <a:effectLst/>
              <a:latin typeface="Segoe UI Light" pitchFamily="34" charset="0"/>
              <a:ea typeface="+mn-ea"/>
              <a:cs typeface="+mn-cs"/>
            </a:endParaRPr>
          </a:p>
          <a:p>
            <a:r>
              <a:rPr lang="es-419" sz="900" kern="1200">
                <a:solidFill>
                  <a:schemeClr val="tx1"/>
                </a:solidFill>
                <a:effectLst/>
                <a:latin typeface="Segoe UI Light" pitchFamily="34" charset="0"/>
                <a:ea typeface="+mn-ea"/>
                <a:cs typeface="+mn-cs"/>
              </a:rPr>
              <a:t>Video: https://www.youtube.com/watch?v=oZrynUTuyf0&amp;feature=youtu.be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296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How do different departments use Teams?</a:t>
            </a:r>
            <a:endParaRPr lang="es-419" sz="900" kern="1200">
              <a:solidFill>
                <a:schemeClr val="tx1"/>
              </a:solidFill>
              <a:effectLst/>
              <a:latin typeface="Segoe UI Light" pitchFamily="34" charset="0"/>
              <a:ea typeface="+mn-ea"/>
              <a:cs typeface="+mn-cs"/>
            </a:endParaRPr>
          </a:p>
          <a:p>
            <a:endParaRPr lang="en-US"/>
          </a:p>
          <a:p>
            <a:r>
              <a:rPr lang="en-US"/>
              <a:t>Marketing teams can manage </a:t>
            </a:r>
            <a:r>
              <a:rPr lang="en-US" sz="1200" kern="1200">
                <a:solidFill>
                  <a:schemeClr val="tx1"/>
                </a:solidFill>
                <a:effectLst/>
                <a:latin typeface="+mn-lt"/>
                <a:ea typeface="+mn-ea"/>
                <a:cs typeface="+mn-cs"/>
              </a:rPr>
              <a:t>go-to-market, public relations, event planning and their budget within Teams. They can add guests e.g. agencies with secure guest access. They can connect relevant third-party services to each channel, such as Bing News Alerts, Twitter Connector, Adobe Creative Cloud, </a:t>
            </a:r>
            <a:r>
              <a:rPr lang="en-US" sz="1200" kern="1200" err="1">
                <a:solidFill>
                  <a:schemeClr val="tx1"/>
                </a:solidFill>
                <a:effectLst/>
                <a:latin typeface="+mn-lt"/>
                <a:ea typeface="+mn-ea"/>
                <a:cs typeface="+mn-cs"/>
              </a:rPr>
              <a:t>HootSuite</a:t>
            </a:r>
            <a:r>
              <a:rPr lang="en-US" sz="1200" kern="1200">
                <a:solidFill>
                  <a:schemeClr val="tx1"/>
                </a:solidFill>
                <a:effectLst/>
                <a:latin typeface="+mn-lt"/>
                <a:ea typeface="+mn-ea"/>
                <a:cs typeface="+mn-cs"/>
              </a:rPr>
              <a:t> and YouTube. </a:t>
            </a:r>
            <a:endParaRPr lang="en-US">
              <a:effectLst/>
            </a:endParaRPr>
          </a:p>
          <a:p>
            <a:endParaRPr lang="en-US"/>
          </a:p>
          <a:p>
            <a:pPr lvl="0"/>
            <a:r>
              <a:rPr lang="en-US" sz="1200" kern="1200">
                <a:solidFill>
                  <a:schemeClr val="tx1"/>
                </a:solidFill>
                <a:effectLst/>
                <a:latin typeface="+mn-lt"/>
                <a:ea typeface="+mn-ea"/>
                <a:cs typeface="+mn-cs"/>
              </a:rPr>
              <a:t>Sales teams can manage sales planning, RFP/Proposals. </a:t>
            </a:r>
            <a:r>
              <a:rPr lang="en-US" sz="1200">
                <a:solidFill>
                  <a:schemeClr val="tx1"/>
                </a:solidFill>
                <a:latin typeface="Segoe UI" panose="020B0502040204020203" pitchFamily="34" charset="0"/>
                <a:cs typeface="Segoe UI" panose="020B0502040204020203" pitchFamily="34" charset="0"/>
              </a:rPr>
              <a:t>Teams provides a single place where all this collaboration, reporting and knowledge sharing can happen. </a:t>
            </a:r>
            <a:r>
              <a:rPr lang="en-US" sz="1200" kern="1200">
                <a:solidFill>
                  <a:schemeClr val="tx1"/>
                </a:solidFill>
                <a:effectLst/>
                <a:latin typeface="+mn-lt"/>
                <a:ea typeface="+mn-ea"/>
                <a:cs typeface="+mn-cs"/>
              </a:rPr>
              <a:t>They can set up monthly business reviews as meetings in Teams. Document sharing e.g. sales playbooks can be done from within Teams. They can also use apps like </a:t>
            </a:r>
            <a:r>
              <a:rPr lang="en-US" sz="1200" kern="1200" err="1">
                <a:solidFill>
                  <a:schemeClr val="tx1"/>
                </a:solidFill>
                <a:effectLst/>
                <a:latin typeface="+mn-lt"/>
                <a:ea typeface="+mn-ea"/>
                <a:cs typeface="+mn-cs"/>
              </a:rPr>
              <a:t>PowerBI</a:t>
            </a:r>
            <a:r>
              <a:rPr lang="en-US" sz="1200" kern="1200">
                <a:solidFill>
                  <a:schemeClr val="tx1"/>
                </a:solidFill>
                <a:effectLst/>
                <a:latin typeface="+mn-lt"/>
                <a:ea typeface="+mn-ea"/>
                <a:cs typeface="+mn-cs"/>
              </a:rPr>
              <a:t>, Planner or even task management apps like Trello.</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Finance teams can conduct their finance reviews within Teams and also share content around, business insights, audits, and compliance. </a:t>
            </a:r>
            <a:r>
              <a:rPr lang="en-US" sz="1200">
                <a:solidFill>
                  <a:schemeClr val="tx1"/>
                </a:solidFill>
                <a:latin typeface="Segoe UI" panose="020B0502040204020203" pitchFamily="34" charset="0"/>
                <a:cs typeface="Segoe UI" panose="020B0502040204020203" pitchFamily="34" charset="0"/>
              </a:rPr>
              <a:t>Teams provides a hub in which all files, data, conversations and meetings can happen in a single place, safely </a:t>
            </a:r>
            <a:r>
              <a:rPr lang="en-US" sz="1200">
                <a:solidFill>
                  <a:schemeClr val="tx1"/>
                </a:solidFill>
              </a:rPr>
              <a:t>and securely. </a:t>
            </a:r>
            <a:r>
              <a:rPr lang="en-US" sz="1200" kern="1200">
                <a:solidFill>
                  <a:schemeClr val="tx1"/>
                </a:solidFill>
                <a:effectLst/>
                <a:latin typeface="+mn-lt"/>
                <a:ea typeface="+mn-ea"/>
                <a:cs typeface="+mn-cs"/>
              </a:rPr>
              <a:t>They can easily share files like annual financial statement review or audit report and use apps like Excel, </a:t>
            </a:r>
            <a:r>
              <a:rPr lang="en-US" sz="1200" kern="1200" err="1">
                <a:solidFill>
                  <a:schemeClr val="tx1"/>
                </a:solidFill>
                <a:effectLst/>
                <a:latin typeface="+mn-lt"/>
                <a:ea typeface="+mn-ea"/>
                <a:cs typeface="+mn-cs"/>
              </a:rPr>
              <a:t>PowerBI</a:t>
            </a:r>
            <a:r>
              <a:rPr lang="en-US" sz="1200" kern="1200">
                <a:solidFill>
                  <a:schemeClr val="tx1"/>
                </a:solidFill>
                <a:effectLst/>
                <a:latin typeface="+mn-lt"/>
                <a:ea typeface="+mn-ea"/>
                <a:cs typeface="+mn-cs"/>
              </a:rPr>
              <a:t>, Planner or even pin critical files, internal or external websites to a tab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HR teams can manage their recruitment, training, events, and reviews from within Teams. </a:t>
            </a:r>
            <a:r>
              <a:rPr lang="en-US" sz="1200">
                <a:solidFill>
                  <a:schemeClr val="tx1"/>
                </a:solidFill>
                <a:latin typeface="Segoe UI" panose="020B0502040204020203" pitchFamily="34" charset="0"/>
                <a:cs typeface="Segoe UI" panose="020B0502040204020203" pitchFamily="34" charset="0"/>
              </a:rPr>
              <a:t>Teams provides a single hub where HR professionals can collaborate, plan, share notes and communicate decisions.</a:t>
            </a:r>
            <a:r>
              <a:rPr lang="en-US" sz="1200" kern="1200">
                <a:solidFill>
                  <a:schemeClr val="tx1"/>
                </a:solidFill>
                <a:effectLst/>
                <a:latin typeface="+mn-lt"/>
                <a:ea typeface="+mn-ea"/>
                <a:cs typeface="+mn-cs"/>
              </a:rPr>
              <a:t> They can upload files to the channels e.g. HR policies, candidate information, offers extended, training or recruitment guidance notes, internal websites, feedback forms and surveys. Use a shared One Note or Wiki for candidate feedback. They can use Teams for training calls in Teams and do post training surveys on third party apps like Survey Monkey.</a:t>
            </a:r>
          </a:p>
          <a:p>
            <a:pPr lvl="0"/>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can leverage Teams a hub for service strategy, problem, incident and change, deployment, health and reporting, readiness and adoption, support and management and governance. They can set up connectors e.g. bots for process automation.</a:t>
            </a:r>
            <a:endParaRPr lang="en-US"/>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Engineering teams can leverage Teams for go-to-market, feature releases, testing, feedback, competitive information, research and product analytics. They can set up connectors or tabs for VSTS, JIRA, </a:t>
            </a:r>
            <a:r>
              <a:rPr lang="en-US" sz="1200" kern="1200" err="1">
                <a:solidFill>
                  <a:schemeClr val="tx1"/>
                </a:solidFill>
                <a:effectLst/>
                <a:latin typeface="+mn-lt"/>
                <a:ea typeface="+mn-ea"/>
                <a:cs typeface="+mn-cs"/>
              </a:rPr>
              <a:t>BitBucket</a:t>
            </a:r>
            <a:r>
              <a:rPr lang="en-US" sz="1200" kern="1200">
                <a:solidFill>
                  <a:schemeClr val="tx1"/>
                </a:solidFill>
                <a:effectLst/>
                <a:latin typeface="+mn-lt"/>
                <a:ea typeface="+mn-ea"/>
                <a:cs typeface="+mn-cs"/>
              </a:rPr>
              <a:t> and GitHub or leverage developer tools like </a:t>
            </a:r>
            <a:r>
              <a:rPr lang="en-US" sz="1200" kern="1200" err="1">
                <a:solidFill>
                  <a:schemeClr val="tx1"/>
                </a:solidFill>
                <a:effectLst/>
                <a:latin typeface="+mn-lt"/>
                <a:ea typeface="+mn-ea"/>
                <a:cs typeface="+mn-cs"/>
              </a:rPr>
              <a:t>Botkit</a:t>
            </a:r>
            <a:r>
              <a:rPr lang="en-US" sz="1200" kern="1200">
                <a:solidFill>
                  <a:schemeClr val="tx1"/>
                </a:solidFill>
                <a:effectLst/>
                <a:latin typeface="+mn-lt"/>
                <a:ea typeface="+mn-ea"/>
                <a:cs typeface="+mn-cs"/>
              </a:rPr>
              <a:t>. </a:t>
            </a:r>
            <a:r>
              <a:rPr lang="en-US" sz="1200">
                <a:solidFill>
                  <a:schemeClr val="tx1"/>
                </a:solidFill>
                <a:latin typeface="Segoe UI" panose="020B0502040204020203" pitchFamily="34" charset="0"/>
                <a:cs typeface="Segoe UI" panose="020B0502040204020203" pitchFamily="34" charset="0"/>
              </a:rPr>
              <a:t>Teams enables continuous discussion across a distributed team and is integrated with developer tools.</a:t>
            </a:r>
          </a:p>
          <a:p>
            <a:pPr lvl="0"/>
            <a:endParaRPr lang="en-US" sz="1200" kern="1200">
              <a:solidFill>
                <a:schemeClr val="tx1"/>
              </a:solidFill>
              <a:effectLst/>
              <a:latin typeface="Segoe UI" panose="020B0502040204020203" pitchFamily="34" charset="0"/>
              <a:ea typeface="+mn-ea"/>
              <a:cs typeface="Segoe UI" panose="020B0502040204020203" pitchFamily="34" charset="0"/>
            </a:endParaRPr>
          </a:p>
          <a:p>
            <a:pPr lvl="0"/>
            <a:r>
              <a:rPr lang="en-US" sz="1200" kern="1200">
                <a:solidFill>
                  <a:schemeClr val="tx1"/>
                </a:solidFill>
                <a:effectLst/>
                <a:latin typeface="Segoe UI" panose="020B0502040204020203" pitchFamily="34" charset="0"/>
                <a:ea typeface="+mn-ea"/>
                <a:cs typeface="Segoe UI" panose="020B0502040204020203" pitchFamily="34" charset="0"/>
              </a:rPr>
              <a:t>Project teams can leverage teams for </a:t>
            </a:r>
            <a:r>
              <a:rPr lang="en-US" sz="1200" kern="1200">
                <a:solidFill>
                  <a:schemeClr val="tx1"/>
                </a:solidFill>
                <a:effectLst/>
                <a:latin typeface="+mn-lt"/>
                <a:ea typeface="+mn-ea"/>
                <a:cs typeface="+mn-cs"/>
              </a:rPr>
              <a:t>planning, budget, analytics, reviews and feedback. They can use apps like Planner, </a:t>
            </a:r>
            <a:r>
              <a:rPr lang="en-US" sz="1200" kern="1200" err="1">
                <a:solidFill>
                  <a:schemeClr val="tx1"/>
                </a:solidFill>
                <a:effectLst/>
                <a:latin typeface="+mn-lt"/>
                <a:ea typeface="+mn-ea"/>
                <a:cs typeface="+mn-cs"/>
              </a:rPr>
              <a:t>PowerBI</a:t>
            </a:r>
            <a:r>
              <a:rPr lang="en-US" sz="1200" kern="1200">
                <a:solidFill>
                  <a:schemeClr val="tx1"/>
                </a:solidFill>
                <a:effectLst/>
                <a:latin typeface="+mn-lt"/>
                <a:ea typeface="+mn-ea"/>
                <a:cs typeface="+mn-cs"/>
              </a:rPr>
              <a:t> or set up connectors e.g. bots for process automation. </a:t>
            </a:r>
            <a:r>
              <a:rPr lang="en-US" sz="1200">
                <a:solidFill>
                  <a:schemeClr val="tx1"/>
                </a:solidFill>
                <a:latin typeface="Segoe UI" panose="020B0502040204020203" pitchFamily="34" charset="0"/>
                <a:cs typeface="Segoe UI" panose="020B0502040204020203" pitchFamily="34" charset="0"/>
              </a:rPr>
              <a:t>Teams enables collaboration in one central hub with all the tools needed to manage a project. </a:t>
            </a:r>
            <a:endParaRPr lang="en-US" sz="1200" kern="1200">
              <a:solidFill>
                <a:schemeClr val="tx1"/>
              </a:solidFill>
              <a:effectLst/>
              <a:latin typeface="Segoe UI" panose="020B0502040204020203" pitchFamily="34" charset="0"/>
              <a:ea typeface="+mn-ea"/>
              <a:cs typeface="Segoe UI" panose="020B0502040204020203" pitchFamily="34" charset="0"/>
            </a:endParaRPr>
          </a:p>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65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[Please only use this slide if your customer has questions on the right tool to use when. Objective of this slide is to reinforce our teamwork position]</a:t>
            </a:r>
            <a:endParaRPr lang="es-419" sz="105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365 meets the diverse needs of teams with an integrated solution that is secure</a:t>
            </a:r>
            <a:endParaRPr lang="es-419" sz="105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We’ve designed Microsoft 365 to meet the unique needs of every group.</a:t>
            </a:r>
            <a:endParaRPr lang="es-419" sz="105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For each of those categories of teamwork, Microsoft 365 includes a purpose-built application.</a:t>
            </a:r>
            <a:endParaRPr lang="es-419" sz="105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When deciding how best to leverage our toolkit for your team needs, think about the type of work that needs to get done and the type of conversations your team needs to have. </a:t>
            </a:r>
            <a:endParaRPr lang="es-419" sz="1050" kern="1200">
              <a:solidFill>
                <a:schemeClr val="tx1"/>
              </a:solidFill>
              <a:effectLst/>
              <a:latin typeface="Segoe UI Light" pitchFamily="34" charset="0"/>
              <a:ea typeface="+mn-ea"/>
              <a:cs typeface="+mn-cs"/>
            </a:endParaRPr>
          </a:p>
          <a:p>
            <a:pPr lvl="2"/>
            <a:r>
              <a:rPr lang="en-US" sz="900" kern="1200">
                <a:solidFill>
                  <a:schemeClr val="tx1"/>
                </a:solidFill>
                <a:effectLst/>
                <a:latin typeface="Segoe UI Light" pitchFamily="34" charset="0"/>
                <a:ea typeface="+mn-ea"/>
                <a:cs typeface="+mn-cs"/>
              </a:rPr>
              <a:t>The inner loop includes people you work with regularly, actively communicating and working on projects to deliver against important goals and deliverables. For this type of interaction Microsoft Teams is the best tool, allowing you to actively engage with your team in a shared work space where you can work on files, chat, and even host meetings. </a:t>
            </a:r>
            <a:endParaRPr lang="es-419" sz="1050" kern="1200">
              <a:solidFill>
                <a:schemeClr val="tx1"/>
              </a:solidFill>
              <a:effectLst/>
              <a:latin typeface="Segoe UI Light" pitchFamily="34" charset="0"/>
              <a:ea typeface="+mn-ea"/>
              <a:cs typeface="+mn-cs"/>
            </a:endParaRPr>
          </a:p>
          <a:p>
            <a:pPr lvl="2"/>
            <a:r>
              <a:rPr lang="en-US" sz="900" kern="1200">
                <a:solidFill>
                  <a:schemeClr val="tx1"/>
                </a:solidFill>
                <a:effectLst/>
                <a:latin typeface="Segoe UI Light" pitchFamily="34" charset="0"/>
                <a:ea typeface="+mn-ea"/>
                <a:cs typeface="+mn-cs"/>
              </a:rPr>
              <a:t>Your outer loop includes people across your company who provide valuable information, that you openly connect with on common topics of interest. Yammer is the best tool for your outer loop, letting you openly connect across the company to solicit ideas, and share best practices on broader initiatives. </a:t>
            </a:r>
            <a:endParaRPr lang="es-419" sz="1050" kern="1200">
              <a:solidFill>
                <a:schemeClr val="tx1"/>
              </a:solidFill>
              <a:effectLst/>
              <a:latin typeface="Segoe UI Light" pitchFamily="34" charset="0"/>
              <a:ea typeface="+mn-ea"/>
              <a:cs typeface="+mn-cs"/>
            </a:endParaRPr>
          </a:p>
          <a:p>
            <a:pPr lvl="2"/>
            <a:r>
              <a:rPr lang="en-US" sz="900" kern="1200">
                <a:solidFill>
                  <a:schemeClr val="tx1"/>
                </a:solidFill>
                <a:effectLst/>
                <a:latin typeface="Segoe UI Light" pitchFamily="34" charset="0"/>
                <a:ea typeface="+mn-ea"/>
                <a:cs typeface="+mn-cs"/>
              </a:rPr>
              <a:t>Outlook remains a tried and true tool for conversations, and is useful for teams that want to quickly share and communicate in a familiar place</a:t>
            </a:r>
            <a:endParaRPr lang="es-419" sz="105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Of course, content and creativity is at the center of every team – the very reason teams come together to connect, whether it is collaboration on a new product strategy, a sales presentation or a key company initiative. SharePoint is the tool that keeps content at the center of teamwork, making files, sites and content easily shareable and accessible across teams and organizations.  SharePoint is tightly integrated with Teams, Yammer and Outlook in order to enable seamless content collaboration across conversation experiences.</a:t>
            </a:r>
            <a:endParaRPr lang="es-419" sz="105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it’s </a:t>
            </a:r>
            <a:r>
              <a:rPr lang="en-US" sz="900" b="1" kern="1200">
                <a:solidFill>
                  <a:schemeClr val="tx1"/>
                </a:solidFill>
                <a:effectLst/>
                <a:latin typeface="Segoe UI Light" pitchFamily="34" charset="0"/>
                <a:ea typeface="+mn-ea"/>
                <a:cs typeface="+mn-cs"/>
              </a:rPr>
              <a:t>all built on an intelligent fabric</a:t>
            </a:r>
            <a:r>
              <a:rPr lang="en-US" sz="900" kern="1200">
                <a:solidFill>
                  <a:schemeClr val="tx1"/>
                </a:solidFill>
                <a:effectLst/>
                <a:latin typeface="Segoe UI Light" pitchFamily="34" charset="0"/>
                <a:ea typeface="+mn-ea"/>
                <a:cs typeface="+mn-cs"/>
              </a:rPr>
              <a:t> - suite-wide membership service with O365 Groups; suite-wide security and compliance; suite-wide discovery and intelligence based on MS Graph</a:t>
            </a:r>
            <a:endParaRPr lang="es-419" sz="105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87BAC6-2E3B-4D66-B01C-70F4D54EF2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239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When you follow up with the customer, here are additional resources to point them to:</a:t>
            </a:r>
          </a:p>
          <a:p>
            <a:pPr lvl="0"/>
            <a:r>
              <a:rPr lang="en-US" sz="900" kern="1200">
                <a:solidFill>
                  <a:schemeClr val="tx1"/>
                </a:solidFill>
                <a:effectLst/>
                <a:latin typeface="Segoe UI Light" pitchFamily="34" charset="0"/>
                <a:ea typeface="+mn-ea"/>
                <a:cs typeface="+mn-cs"/>
              </a:rPr>
              <a:t>Practical Guide to the Modern workplace: </a:t>
            </a:r>
            <a:r>
              <a:rPr lang="en-US" sz="900" u="sng" kern="1200">
                <a:solidFill>
                  <a:schemeClr val="tx1"/>
                </a:solidFill>
                <a:effectLst/>
                <a:latin typeface="Segoe UI Light" pitchFamily="34" charset="0"/>
                <a:ea typeface="+mn-ea"/>
                <a:cs typeface="+mn-cs"/>
                <a:hlinkClick r:id="rId3"/>
              </a:rPr>
              <a:t>https://resources.office.com/ww-landing-M365E-Practical-Guide-to-the-Modern-Workplace-WhitePaper.html?LCID=EN-US</a:t>
            </a:r>
            <a:endParaRPr lang="en-US" sz="90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261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10/26/2018 3:01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43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way in which organizations work has evolved. Both work styles and the workforce are becoming more and more diverse. There are several trends – and challenges – that we’re seeing.</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[MOBILE AND SOCIAL]</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people collaborate today, they leverage social tools– </a:t>
            </a:r>
            <a:r>
              <a:rPr lang="en-US" sz="900" b="1" kern="1200">
                <a:solidFill>
                  <a:schemeClr val="tx1"/>
                </a:solidFill>
                <a:effectLst/>
                <a:latin typeface="Segoe UI Light" pitchFamily="34" charset="0"/>
                <a:ea typeface="+mn-ea"/>
                <a:cs typeface="+mn-cs"/>
              </a:rPr>
              <a:t>45% use social technologies </a:t>
            </a:r>
            <a:r>
              <a:rPr lang="en-US" sz="900" kern="1200">
                <a:solidFill>
                  <a:schemeClr val="tx1"/>
                </a:solidFill>
                <a:effectLst/>
                <a:latin typeface="Segoe UI Light" pitchFamily="34" charset="0"/>
                <a:ea typeface="+mn-ea"/>
                <a:cs typeface="+mn-cs"/>
              </a:rPr>
              <a:t>in their day-to-day work</a:t>
            </a:r>
            <a:r>
              <a:rPr lang="en-US" sz="900" kern="1200" baseline="30000">
                <a:solidFill>
                  <a:schemeClr val="tx1"/>
                </a:solidFill>
                <a:effectLst/>
                <a:latin typeface="Segoe UI Light" pitchFamily="34" charset="0"/>
                <a:ea typeface="+mn-ea"/>
                <a:cs typeface="+mn-cs"/>
              </a:rPr>
              <a:t>3</a:t>
            </a:r>
            <a:r>
              <a:rPr lang="en-US" sz="900" kern="1200">
                <a:solidFill>
                  <a:schemeClr val="tx1"/>
                </a:solidFill>
                <a:effectLst/>
                <a:latin typeface="Segoe UI Light" pitchFamily="34" charset="0"/>
                <a:ea typeface="+mn-ea"/>
                <a:cs typeface="+mn-cs"/>
              </a:rPr>
              <a:t>.</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Users also work across more devices - in the past five years, the number of </a:t>
            </a:r>
            <a:r>
              <a:rPr lang="en-US" sz="900" b="1" kern="1200">
                <a:solidFill>
                  <a:schemeClr val="tx1"/>
                </a:solidFill>
                <a:effectLst/>
                <a:latin typeface="Segoe UI Light" pitchFamily="34" charset="0"/>
                <a:ea typeface="+mn-ea"/>
                <a:cs typeface="+mn-cs"/>
              </a:rPr>
              <a:t>devices per user has increased 400%</a:t>
            </a:r>
            <a:r>
              <a:rPr lang="en-US" sz="900" kern="1200">
                <a:solidFill>
                  <a:schemeClr val="tx1"/>
                </a:solidFill>
                <a:effectLst/>
                <a:latin typeface="Segoe UI Light" pitchFamily="34" charset="0"/>
                <a:ea typeface="+mn-ea"/>
                <a:cs typeface="+mn-cs"/>
              </a:rPr>
              <a:t>.</a:t>
            </a:r>
            <a:r>
              <a:rPr lang="en-US" sz="900" kern="1200" baseline="30000">
                <a:solidFill>
                  <a:schemeClr val="tx1"/>
                </a:solidFill>
                <a:effectLst/>
                <a:latin typeface="Segoe UI Light" pitchFamily="34" charset="0"/>
                <a:ea typeface="+mn-ea"/>
                <a:cs typeface="+mn-cs"/>
              </a:rPr>
              <a:t>4</a:t>
            </a:r>
            <a:r>
              <a:rPr lang="en-US" sz="900" kern="1200">
                <a:solidFill>
                  <a:schemeClr val="tx1"/>
                </a:solidFill>
                <a:effectLst/>
                <a:latin typeface="Segoe UI Light" pitchFamily="34" charset="0"/>
                <a:ea typeface="+mn-ea"/>
                <a:cs typeface="+mn-cs"/>
              </a:rPr>
              <a:t> The mobile phone has completely changed how we communicate and work. Many users live on their phone. In addition, people use different apps and services resulting in them having to jump between different experiences during the day.</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[DIVERSE AND GLOBAL]</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workforce itself is more diverse. For the first time, there are </a:t>
            </a:r>
            <a:r>
              <a:rPr lang="en-US" sz="900" b="1" kern="1200">
                <a:solidFill>
                  <a:schemeClr val="tx1"/>
                </a:solidFill>
                <a:effectLst/>
                <a:latin typeface="Segoe UI Light" pitchFamily="34" charset="0"/>
                <a:ea typeface="+mn-ea"/>
                <a:cs typeface="+mn-cs"/>
              </a:rPr>
              <a:t>five generations </a:t>
            </a:r>
            <a:r>
              <a:rPr lang="en-US" sz="900" kern="1200">
                <a:solidFill>
                  <a:schemeClr val="tx1"/>
                </a:solidFill>
                <a:effectLst/>
                <a:latin typeface="Segoe UI Light" pitchFamily="34" charset="0"/>
                <a:ea typeface="+mn-ea"/>
                <a:cs typeface="+mn-cs"/>
              </a:rPr>
              <a:t>together in the workplace, – all with different background in technology and different expectations about communication and collaboration tools. For example (hold up phone if available), some people are comfortable chatting on a phone, others prefer e-mail, or face to face</a:t>
            </a:r>
            <a:r>
              <a:rPr lang="en-US" sz="900" i="1"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Teams are increasingly </a:t>
            </a:r>
            <a:r>
              <a:rPr lang="en-US" sz="900" b="1" kern="1200">
                <a:solidFill>
                  <a:schemeClr val="tx1"/>
                </a:solidFill>
                <a:effectLst/>
                <a:latin typeface="Segoe UI Light" pitchFamily="34" charset="0"/>
                <a:ea typeface="+mn-ea"/>
                <a:cs typeface="+mn-cs"/>
              </a:rPr>
              <a:t>geo distributed. </a:t>
            </a:r>
            <a:r>
              <a:rPr lang="en-US" sz="900" kern="1200">
                <a:solidFill>
                  <a:schemeClr val="tx1"/>
                </a:solidFill>
                <a:effectLst/>
                <a:latin typeface="Segoe UI Light" pitchFamily="34" charset="0"/>
                <a:ea typeface="+mn-ea"/>
                <a:cs typeface="+mn-cs"/>
              </a:rPr>
              <a:t>Employees are no longer necessarily in the same office, let alone the same time zone. Per IDC, </a:t>
            </a:r>
            <a:r>
              <a:rPr lang="en-US" sz="900" b="1" kern="1200">
                <a:solidFill>
                  <a:schemeClr val="tx1"/>
                </a:solidFill>
                <a:effectLst/>
                <a:latin typeface="Segoe UI Light" pitchFamily="34" charset="0"/>
                <a:ea typeface="+mn-ea"/>
                <a:cs typeface="+mn-cs"/>
              </a:rPr>
              <a:t>72.3 percent of employees will be working remotely</a:t>
            </a:r>
            <a:r>
              <a:rPr lang="en-US" sz="900" kern="1200">
                <a:solidFill>
                  <a:schemeClr val="tx1"/>
                </a:solidFill>
                <a:effectLst/>
                <a:latin typeface="Segoe UI Light" pitchFamily="34" charset="0"/>
                <a:ea typeface="+mn-ea"/>
                <a:cs typeface="+mn-cs"/>
              </a:rPr>
              <a:t> by 2020</a:t>
            </a:r>
            <a:r>
              <a:rPr lang="en-US" sz="900" b="1" kern="1200" baseline="30000">
                <a:solidFill>
                  <a:schemeClr val="tx1"/>
                </a:solidFill>
                <a:effectLst/>
                <a:latin typeface="Segoe UI Light" pitchFamily="34" charset="0"/>
                <a:ea typeface="+mn-ea"/>
                <a:cs typeface="+mn-cs"/>
              </a:rPr>
              <a:t>5</a:t>
            </a:r>
            <a:r>
              <a:rPr lang="en-US" sz="900" kern="1200">
                <a:solidFill>
                  <a:schemeClr val="tx1"/>
                </a:solidFill>
                <a:effectLst/>
                <a:latin typeface="Segoe UI Light" pitchFamily="34" charset="0"/>
                <a:ea typeface="+mn-ea"/>
                <a:cs typeface="+mn-cs"/>
              </a:rPr>
              <a:t>, making it more challenging to have face-to-face conversations.</a:t>
            </a:r>
            <a:r>
              <a:rPr lang="en-US" sz="900" b="1"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There’s a greater need to enable communications and collaboration – regardless of geography.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[TEAM-BASED AND COLLABORATIVE]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There is also a movement towards transparency and inclusivity in how decisions are made. Organization structures are becoming more flat. </a:t>
            </a:r>
            <a:r>
              <a:rPr lang="en-US" sz="900" b="1" kern="1200">
                <a:solidFill>
                  <a:schemeClr val="tx1"/>
                </a:solidFill>
                <a:effectLst/>
                <a:latin typeface="Segoe UI Light" pitchFamily="34" charset="0"/>
                <a:ea typeface="+mn-ea"/>
                <a:cs typeface="+mn-cs"/>
              </a:rPr>
              <a:t>People are on twice as many teams as they were five years ago.</a:t>
            </a:r>
            <a:r>
              <a:rPr lang="en-US" sz="900" b="1" kern="1200" baseline="30000">
                <a:solidFill>
                  <a:schemeClr val="tx1"/>
                </a:solidFill>
                <a:effectLst/>
                <a:latin typeface="Segoe UI Light" pitchFamily="34" charset="0"/>
                <a:ea typeface="+mn-ea"/>
                <a:cs typeface="+mn-cs"/>
              </a:rPr>
              <a:t>1</a:t>
            </a:r>
            <a:r>
              <a:rPr lang="en-US" sz="900" b="1"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And those teams are dynamic. It's rare that people don’t change on a multi-month project. And when someone leaves, the first step is for all to go through their e-mail to find the information needed to get the new person up to speed.</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Being on more teams has also led to a dramatic increase in the amount of collaboration. The new way of work is team-based and collaborative. Workers report that </a:t>
            </a:r>
            <a:r>
              <a:rPr lang="en-US" sz="900" b="1" kern="1200">
                <a:solidFill>
                  <a:schemeClr val="tx1"/>
                </a:solidFill>
                <a:effectLst/>
                <a:latin typeface="Segoe UI Light" pitchFamily="34" charset="0"/>
                <a:ea typeface="+mn-ea"/>
                <a:cs typeface="+mn-cs"/>
              </a:rPr>
              <a:t>80 % of their time at work is spent collaborating</a:t>
            </a:r>
            <a:r>
              <a:rPr lang="en-US" sz="900" kern="1200">
                <a:solidFill>
                  <a:schemeClr val="tx1"/>
                </a:solidFill>
                <a:effectLst/>
                <a:latin typeface="Segoe UI Light" pitchFamily="34" charset="0"/>
                <a:ea typeface="+mn-ea"/>
                <a:cs typeface="+mn-cs"/>
              </a:rPr>
              <a:t>.</a:t>
            </a:r>
            <a:r>
              <a:rPr lang="en-US" sz="900" kern="1200" baseline="30000">
                <a:solidFill>
                  <a:schemeClr val="tx1"/>
                </a:solidFill>
                <a:effectLst/>
                <a:latin typeface="Segoe UI Light" pitchFamily="34" charset="0"/>
                <a:ea typeface="+mn-ea"/>
                <a:cs typeface="+mn-cs"/>
              </a:rPr>
              <a:t>2</a:t>
            </a:r>
            <a:r>
              <a:rPr lang="en-US" sz="900" kern="1200">
                <a:solidFill>
                  <a:schemeClr val="tx1"/>
                </a:solidFill>
                <a:effectLst/>
                <a:latin typeface="Segoe UI Light" pitchFamily="34" charset="0"/>
                <a:ea typeface="+mn-ea"/>
                <a:cs typeface="+mn-cs"/>
              </a:rPr>
              <a:t> (i.e. in meetings, calls)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[probe if the customer is experiencing some of the above to personalize the presentation]</a:t>
            </a:r>
          </a:p>
          <a:p>
            <a:endParaRPr lang="en-US" sz="900" i="1"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[MAIN POINT TO LAND]</a:t>
            </a:r>
            <a:br>
              <a:rPr lang="en-US" sz="900" i="1" kern="1200">
                <a:solidFill>
                  <a:schemeClr val="tx1"/>
                </a:solidFill>
                <a:effectLst/>
                <a:latin typeface="Segoe UI Light" pitchFamily="34" charset="0"/>
                <a:ea typeface="+mn-ea"/>
                <a:cs typeface="+mn-cs"/>
              </a:rPr>
            </a:br>
            <a:r>
              <a:rPr lang="en-US" sz="900" b="1" kern="1200">
                <a:solidFill>
                  <a:schemeClr val="tx1"/>
                </a:solidFill>
                <a:effectLst/>
                <a:latin typeface="Segoe UI Light" pitchFamily="34" charset="0"/>
                <a:ea typeface="+mn-ea"/>
                <a:cs typeface="+mn-cs"/>
              </a:rPr>
              <a:t>We built Microsoft Teams in response to these communication and collaboration trends in the modern workplace.</a:t>
            </a:r>
            <a:br>
              <a:rPr lang="en-US" sz="900" b="1" kern="1200">
                <a:solidFill>
                  <a:schemeClr val="tx1"/>
                </a:solidFill>
                <a:effectLst/>
                <a:latin typeface="Segoe UI Light" pitchFamily="34" charset="0"/>
                <a:ea typeface="+mn-ea"/>
                <a:cs typeface="+mn-cs"/>
              </a:rPr>
            </a:br>
            <a:r>
              <a:rPr lang="en-US" sz="900" b="1" kern="1200">
                <a:solidFill>
                  <a:schemeClr val="tx1"/>
                </a:solidFill>
                <a:effectLst/>
                <a:latin typeface="Segoe UI Light" pitchFamily="34" charset="0"/>
                <a:ea typeface="+mn-ea"/>
                <a:cs typeface="+mn-cs"/>
              </a:rPr>
              <a:t>We’ve seen that Teams really thrive when information is shared in an open and transparent way and when people with diverse workstyles can access information easily. We’ve built Teams to enable that. </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We’ve also seen that there is no one size fits all. We’ve built teams to be flexible and so that you can customize and personalize it based on the needs of your team.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What happens when you don’t provide tools to support these new workstyles? End users simply download the consumer grade tools to do the immediate task at hand. This creates friction for end users as they have to manage multiple logins and move between different experiences, and it creates risk for the organization as shadow IT develops.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1" u="sng" strike="noStrike" kern="1200">
                <a:solidFill>
                  <a:schemeClr val="tx1"/>
                </a:solidFill>
                <a:effectLst/>
                <a:latin typeface="Segoe UI Light" pitchFamily="34" charset="0"/>
                <a:ea typeface="+mn-ea"/>
                <a:cs typeface="+mn-cs"/>
                <a:hlinkClick r:id="rId3"/>
              </a:rPr>
              <a:t>[This video</a:t>
            </a:r>
            <a:r>
              <a:rPr lang="en-US" sz="900" b="0" i="1" u="none" strike="noStrike" kern="1200">
                <a:solidFill>
                  <a:schemeClr val="tx1"/>
                </a:solidFill>
                <a:effectLst/>
                <a:latin typeface="Segoe UI Light" pitchFamily="34" charset="0"/>
                <a:ea typeface="+mn-ea"/>
                <a:cs typeface="+mn-cs"/>
              </a:rPr>
              <a:t> illustrates the problem with fragmented, best of breed solutions and is included for your background knowledge only, not to show in the customer meeting.]</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30000">
                <a:solidFill>
                  <a:schemeClr val="tx1"/>
                </a:solidFill>
                <a:effectLst/>
                <a:latin typeface="Segoe UI Light" pitchFamily="34" charset="0"/>
                <a:ea typeface="+mn-ea"/>
                <a:cs typeface="+mn-cs"/>
              </a:rPr>
              <a:t>1</a:t>
            </a:r>
            <a:r>
              <a:rPr lang="en-US" sz="900" kern="1200">
                <a:solidFill>
                  <a:schemeClr val="tx1"/>
                </a:solidFill>
                <a:effectLst/>
                <a:latin typeface="Segoe UI Light" pitchFamily="34" charset="0"/>
                <a:ea typeface="+mn-ea"/>
                <a:cs typeface="+mn-cs"/>
              </a:rPr>
              <a:t>  2009, 2014 US IW Survey</a:t>
            </a:r>
            <a:endParaRPr lang="es-419" sz="900" kern="1200">
              <a:solidFill>
                <a:schemeClr val="tx1"/>
              </a:solidFill>
              <a:effectLst/>
              <a:latin typeface="Segoe UI Light" pitchFamily="34" charset="0"/>
              <a:ea typeface="+mn-ea"/>
              <a:cs typeface="+mn-cs"/>
            </a:endParaRPr>
          </a:p>
          <a:p>
            <a:r>
              <a:rPr lang="en-US" sz="900" kern="1200" baseline="30000">
                <a:solidFill>
                  <a:schemeClr val="tx1"/>
                </a:solidFill>
                <a:effectLst/>
                <a:latin typeface="Segoe UI Light" pitchFamily="34" charset="0"/>
                <a:ea typeface="+mn-ea"/>
                <a:cs typeface="+mn-cs"/>
              </a:rPr>
              <a:t>2</a:t>
            </a:r>
            <a:r>
              <a:rPr lang="en-US" sz="900" kern="1200">
                <a:solidFill>
                  <a:schemeClr val="tx1"/>
                </a:solidFill>
                <a:effectLst/>
                <a:latin typeface="Segoe UI Light" pitchFamily="34" charset="0"/>
                <a:ea typeface="+mn-ea"/>
                <a:cs typeface="+mn-cs"/>
              </a:rPr>
              <a:t> </a:t>
            </a:r>
            <a:r>
              <a:rPr lang="en-US" sz="900" u="sng" kern="1200">
                <a:solidFill>
                  <a:schemeClr val="tx1"/>
                </a:solidFill>
                <a:effectLst/>
                <a:latin typeface="Segoe UI Light" pitchFamily="34" charset="0"/>
                <a:ea typeface="+mn-ea"/>
                <a:cs typeface="+mn-cs"/>
                <a:hlinkClick r:id="rId4"/>
              </a:rPr>
              <a:t>How much workplace collaboration is too much? </a:t>
            </a:r>
            <a:endParaRPr lang="es-419" sz="900" kern="1200">
              <a:solidFill>
                <a:schemeClr val="tx1"/>
              </a:solidFill>
              <a:effectLst/>
              <a:latin typeface="Segoe UI Light" pitchFamily="34" charset="0"/>
              <a:ea typeface="+mn-ea"/>
              <a:cs typeface="+mn-cs"/>
            </a:endParaRPr>
          </a:p>
          <a:p>
            <a:r>
              <a:rPr lang="en-US" sz="900" kern="1200" baseline="30000">
                <a:solidFill>
                  <a:schemeClr val="tx1"/>
                </a:solidFill>
                <a:effectLst/>
                <a:latin typeface="Segoe UI Light" pitchFamily="34" charset="0"/>
                <a:ea typeface="+mn-ea"/>
                <a:cs typeface="+mn-cs"/>
              </a:rPr>
              <a:t>3 </a:t>
            </a:r>
            <a:r>
              <a:rPr lang="en-US" sz="900" kern="1200">
                <a:solidFill>
                  <a:schemeClr val="tx1"/>
                </a:solidFill>
                <a:effectLst/>
                <a:latin typeface="Segoe UI Light" pitchFamily="34" charset="0"/>
                <a:ea typeface="+mn-ea"/>
                <a:cs typeface="+mn-cs"/>
              </a:rPr>
              <a:t>2017, McKinsey Global Institute Survey </a:t>
            </a:r>
            <a:r>
              <a:rPr lang="en-US" sz="900" u="sng" kern="1200">
                <a:solidFill>
                  <a:schemeClr val="tx1"/>
                </a:solidFill>
                <a:effectLst/>
                <a:latin typeface="Segoe UI Light" pitchFamily="34" charset="0"/>
                <a:ea typeface="+mn-ea"/>
                <a:cs typeface="+mn-cs"/>
                <a:hlinkClick r:id="rId5"/>
              </a:rPr>
              <a:t>Advanced social technologies and the future of collaboration</a:t>
            </a:r>
            <a:endParaRPr lang="es-419" sz="900" kern="1200">
              <a:solidFill>
                <a:schemeClr val="tx1"/>
              </a:solidFill>
              <a:effectLst/>
              <a:latin typeface="Segoe UI Light" pitchFamily="34" charset="0"/>
              <a:ea typeface="+mn-ea"/>
              <a:cs typeface="+mn-cs"/>
            </a:endParaRPr>
          </a:p>
          <a:p>
            <a:r>
              <a:rPr lang="en-US" sz="900" kern="1200" baseline="30000">
                <a:solidFill>
                  <a:schemeClr val="tx1"/>
                </a:solidFill>
                <a:effectLst/>
                <a:latin typeface="Segoe UI Light" pitchFamily="34" charset="0"/>
                <a:ea typeface="+mn-ea"/>
                <a:cs typeface="+mn-cs"/>
              </a:rPr>
              <a:t>4 </a:t>
            </a:r>
            <a:r>
              <a:rPr lang="en-US" sz="900" u="sng" kern="1200">
                <a:solidFill>
                  <a:schemeClr val="tx1"/>
                </a:solidFill>
                <a:effectLst/>
                <a:latin typeface="Segoe UI Light" pitchFamily="34" charset="0"/>
                <a:ea typeface="+mn-ea"/>
                <a:cs typeface="+mn-cs"/>
                <a:hlinkClick r:id="rId6"/>
              </a:rPr>
              <a:t>Survey Reveals Skyrocketing Usage and Growing IT Maturity in Enterprise Mobility</a:t>
            </a:r>
            <a:r>
              <a:rPr lang="en-US" sz="900" kern="1200" baseline="300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baseline="30000">
                <a:solidFill>
                  <a:schemeClr val="tx1"/>
                </a:solidFill>
                <a:effectLst/>
                <a:latin typeface="Segoe UI Light" pitchFamily="34" charset="0"/>
                <a:ea typeface="+mn-ea"/>
                <a:cs typeface="+mn-cs"/>
              </a:rPr>
              <a:t>5 </a:t>
            </a:r>
            <a:r>
              <a:rPr lang="en-US" sz="900" u="sng" kern="1200">
                <a:solidFill>
                  <a:schemeClr val="tx1"/>
                </a:solidFill>
                <a:effectLst/>
                <a:latin typeface="Segoe UI Light" pitchFamily="34" charset="0"/>
                <a:ea typeface="+mn-ea"/>
                <a:cs typeface="+mn-cs"/>
                <a:hlinkClick r:id="rId7"/>
              </a:rPr>
              <a:t>IDC Forecasts U.S. Mobile Worker Population to Surpass 105 Million by 2020</a:t>
            </a:r>
            <a:endParaRPr lang="es-419" sz="900" kern="1200">
              <a:solidFill>
                <a:schemeClr val="tx1"/>
              </a:solidFill>
              <a:effectLst/>
              <a:latin typeface="Segoe UI Light" pitchFamily="34" charset="0"/>
              <a:ea typeface="+mn-ea"/>
              <a:cs typeface="+mn-cs"/>
            </a:endParaRPr>
          </a:p>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96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018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Finally, Microsoft Teams provides industry leading security and compliance capabilities and rich management capabilities.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With Microsoft Teams, customers benefit from the Office 365 hyper-scale, enterprise-grade cloud.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x-none"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From Day 1, the requirement has been for Teams to provide you with the same Office 365 capabilities that you’re used to and to build security, privacy and trust directly into the service.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manage and monitor all features in one centralized portal:</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Data encryption at all times, at-rest and in-transit. </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Customer data at rest remains in region</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Ability to have local data residency for core customer data at rest, plus failover and disaster recovery (see data residency slide in the appendix for details)</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Human back-up via on-call support engineers standing by 24×7 </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Customer content is never accessible in logs or telemetry</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Multi-factor authentication for enhanced identity protection.</a:t>
            </a:r>
            <a:endParaRPr lang="x-none"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Secure guest access with AAD managed guest accounts</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 big privacy topic for all our European customers is of course GDPR – the Global Data Protection Regulation. We will adhere to this ahead of the May 2018 deadline</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supports key standards including SOC 1, SOC 2, EU Model Clauses, HIPPA, and more. Since preview, we’ve added mobile management with Microsoft Intune and new features for compliance and litigation support, including audit log search, eDiscovery and legal hold for channels, chats and files.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Microsoft Teams admin center [coming early 2018] provides you with a single coherent admin experience where you can manage all aspects of Microsoft Teams including users, settings, and analytics.</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Teams provides enterprise manageability to configure and set policies at a per-user level and manage trusted apps for employees and the organization.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PSTN connectivity in Office 365 will give you the option to connect existing on-premises investments in the future.</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Advanced call management controls include call routing, auto attendant, call queues, and reporting.</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x-none"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While security and compliance are critical, our responsibility goes beyond this. Our mission talks about empowering every person to achieve more. With that in mind, we’re focused on building an inclusive experience, including support for those who use screen readers, high contrast, and keyboard-only navigation, to enable the collective brainpower and potential of everyone. </a:t>
            </a:r>
            <a:endParaRPr lang="en-US" sz="900">
              <a:effectLst/>
              <a:latin typeface="Myriad Pro" panose="020B0503030403020204" pitchFamily="34" charset="0"/>
              <a:ea typeface="Times"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7265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Please view</a:t>
            </a:r>
            <a:r>
              <a:rPr lang="en-US" sz="900" baseline="0"/>
              <a:t> presenter notes/talk track at: aka.ms/</a:t>
            </a:r>
            <a:r>
              <a:rPr lang="en-US" sz="900" baseline="0" err="1"/>
              <a:t>gdprnotes</a:t>
            </a:r>
            <a:endParaRPr lang="en-US" baseline="0"/>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aseline="0"/>
              <a:t>View the Microsoft external site for more information: www.Microsoft.com/GDPR</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7282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Teams is available in 181 countries and in 29 languages.  To achieve this we are currently deployed in three regions around the world, this includes the Americas, EMEA, and APAC. </a:t>
            </a:r>
            <a:r>
              <a:rPr lang="de-DE"/>
              <a:t>Your </a:t>
            </a:r>
            <a:r>
              <a:rPr lang="en-US"/>
              <a:t>chat data at rest</a:t>
            </a:r>
            <a:r>
              <a:rPr lang="de-DE"/>
              <a:t> is stored and</a:t>
            </a:r>
            <a:r>
              <a:rPr lang="en-US"/>
              <a:t> stays in region based on tenant affinity.  So if you sign your subscription for O365 in a country like France you can be assured that your data at rest stays in EMEA and falls under the laws of the EU.  </a:t>
            </a:r>
          </a:p>
          <a:p>
            <a:endParaRPr lang="en-US"/>
          </a:p>
          <a:p>
            <a:r>
              <a:rPr lang="en-US"/>
              <a:t>For files, we go a step further. Files in Teams are actually stored in country for Australia Canada, India, Japan and the United states.  We also honor the EU model clauses.</a:t>
            </a:r>
          </a:p>
          <a:p>
            <a:endParaRPr lang="en-US"/>
          </a:p>
          <a:p>
            <a:r>
              <a:rPr lang="en-US"/>
              <a:t>Looking forward we are expanding our footprint for data residency. We’re now supporting chat data ‘In Country’ for the UK and we’re working on supporting India, Australia, Japan and Canada in 2018.</a:t>
            </a:r>
          </a:p>
          <a:p>
            <a:r>
              <a:rPr lang="en-US"/>
              <a:t>We are also working on making Teams available in the US </a:t>
            </a:r>
            <a:r>
              <a:rPr lang="en-US" err="1"/>
              <a:t>Gov</a:t>
            </a:r>
            <a:r>
              <a:rPr lang="en-US"/>
              <a:t> clouds in 2018.</a:t>
            </a:r>
          </a:p>
          <a:p>
            <a:pPr defTabSz="931774">
              <a:lnSpc>
                <a:spcPct val="100000"/>
              </a:lnSpc>
              <a:spcAft>
                <a:spcPts val="0"/>
              </a:spcAft>
              <a:defRPr/>
            </a:pPr>
            <a:endParaRPr lang="en-US" sz="1200"/>
          </a:p>
          <a:p>
            <a:pPr defTabSz="931774">
              <a:lnSpc>
                <a:spcPct val="100000"/>
              </a:lnSpc>
              <a:spcAft>
                <a:spcPts val="0"/>
              </a:spcAft>
              <a:defRPr/>
            </a:pPr>
            <a:endParaRPr lang="en-US" sz="12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6AC3E80-68A7-46BA-A762-418A7BFBF2EC}"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055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Teams and Office 365 share common planning, deployment and adoption best practices as described on this slide.  Get more insights by downloading the Microsoft Teams Quick Start and Planning Guide [link coming in January]</a:t>
            </a:r>
          </a:p>
          <a:p>
            <a:endParaRPr lang="en-US"/>
          </a:p>
          <a:p>
            <a:pPr fontAlgn="ctr"/>
            <a:r>
              <a:rPr lang="en-US" sz="900" b="1" kern="1200">
                <a:solidFill>
                  <a:schemeClr val="tx1"/>
                </a:solidFill>
                <a:effectLst/>
                <a:latin typeface="Segoe UI Light" pitchFamily="34" charset="0"/>
                <a:ea typeface="+mn-ea"/>
                <a:cs typeface="+mn-cs"/>
              </a:rPr>
              <a:t>Step One: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Get your people together</a:t>
            </a:r>
            <a:endParaRPr lang="en-US" sz="900" kern="1200">
              <a:solidFill>
                <a:schemeClr val="tx1"/>
              </a:solidFill>
              <a:effectLst/>
              <a:latin typeface="Segoe UI Light" pitchFamily="34" charset="0"/>
              <a:ea typeface="+mn-ea"/>
              <a:cs typeface="+mn-cs"/>
            </a:endParaRPr>
          </a:p>
          <a:p>
            <a:pPr fontAlgn="ct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Assemble a group of individuals from business, IT and the user community to act as the stakeholder &amp; decision making group for your Teams deployment.  In smaller organizations this may be 2 or 3 people.  It is essential for success to include business/users AND IT professionals together for this journey. </a:t>
            </a:r>
          </a:p>
          <a:p>
            <a:r>
              <a:rPr lang="en-US" sz="900" kern="1200">
                <a:solidFill>
                  <a:schemeClr val="tx1"/>
                </a:solidFill>
                <a:effectLst/>
                <a:latin typeface="Segoe UI Light" pitchFamily="34" charset="0"/>
                <a:ea typeface="+mn-ea"/>
                <a:cs typeface="+mn-cs"/>
              </a:rPr>
              <a:t> </a:t>
            </a:r>
          </a:p>
          <a:p>
            <a:r>
              <a:rPr lang="en-US" sz="900" b="1" kern="1200">
                <a:solidFill>
                  <a:schemeClr val="tx1"/>
                </a:solidFill>
                <a:effectLst/>
                <a:latin typeface="Segoe UI Light" pitchFamily="34" charset="0"/>
                <a:ea typeface="+mn-ea"/>
                <a:cs typeface="+mn-cs"/>
              </a:rPr>
              <a:t>Step Two:  Prioritize your business scenarios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Enabling collaboration and communication is about people!  Prioritize your work using relevant business scenarios that will resonate with your users instead of talking about features &amp; functions.  Check out the </a:t>
            </a:r>
            <a:r>
              <a:rPr lang="en-US" sz="900" u="sng" kern="1200">
                <a:solidFill>
                  <a:schemeClr val="tx1"/>
                </a:solidFill>
                <a:effectLst/>
                <a:latin typeface="Segoe UI Light" pitchFamily="34" charset="0"/>
                <a:ea typeface="+mn-ea"/>
                <a:cs typeface="+mn-cs"/>
                <a:hlinkClick r:id="rId3"/>
              </a:rPr>
              <a:t>FastTrack Productivity Library</a:t>
            </a:r>
            <a:r>
              <a:rPr lang="en-US" sz="900" kern="1200">
                <a:solidFill>
                  <a:schemeClr val="tx1"/>
                </a:solidFill>
                <a:effectLst/>
                <a:latin typeface="Segoe UI Light" pitchFamily="34" charset="0"/>
                <a:ea typeface="+mn-ea"/>
                <a:cs typeface="+mn-cs"/>
              </a:rPr>
              <a:t> for examples and define specific scenarios for your company.</a:t>
            </a:r>
          </a:p>
          <a:p>
            <a:r>
              <a:rPr lang="en-US" sz="900" kern="1200">
                <a:solidFill>
                  <a:schemeClr val="tx1"/>
                </a:solidFill>
                <a:effectLst/>
                <a:latin typeface="Segoe UI Light" pitchFamily="34" charset="0"/>
                <a:ea typeface="+mn-ea"/>
                <a:cs typeface="+mn-cs"/>
              </a:rPr>
              <a:t> </a:t>
            </a:r>
          </a:p>
          <a:p>
            <a:r>
              <a:rPr lang="en-US" sz="900" b="1" kern="1200">
                <a:solidFill>
                  <a:schemeClr val="tx1"/>
                </a:solidFill>
                <a:effectLst/>
                <a:latin typeface="Segoe UI Light" pitchFamily="34" charset="0"/>
                <a:ea typeface="+mn-ea"/>
                <a:cs typeface="+mn-cs"/>
              </a:rPr>
              <a:t>Step Three: Complete Technical Planning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Good deployments are based on efficient technical planning.  If your organization is over 50 seats and participating in an </a:t>
            </a:r>
            <a:r>
              <a:rPr lang="en-US" sz="900" u="sng" kern="1200">
                <a:solidFill>
                  <a:schemeClr val="tx1"/>
                </a:solidFill>
                <a:effectLst/>
                <a:latin typeface="Segoe UI Light" pitchFamily="34" charset="0"/>
                <a:ea typeface="+mn-ea"/>
                <a:cs typeface="+mn-cs"/>
                <a:hlinkClick r:id="rId4"/>
              </a:rPr>
              <a:t>eligible plan</a:t>
            </a:r>
            <a:r>
              <a:rPr lang="en-US" sz="900" kern="1200">
                <a:solidFill>
                  <a:schemeClr val="tx1"/>
                </a:solidFill>
                <a:effectLst/>
                <a:latin typeface="Segoe UI Light" pitchFamily="34" charset="0"/>
                <a:ea typeface="+mn-ea"/>
                <a:cs typeface="+mn-cs"/>
              </a:rPr>
              <a:t> you can utilize </a:t>
            </a:r>
            <a:r>
              <a:rPr lang="en-US" sz="900" u="sng" kern="1200">
                <a:solidFill>
                  <a:schemeClr val="tx1"/>
                </a:solidFill>
                <a:effectLst/>
                <a:latin typeface="Segoe UI Light" pitchFamily="34" charset="0"/>
                <a:ea typeface="+mn-ea"/>
                <a:cs typeface="+mn-cs"/>
                <a:hlinkClick r:id="rId5"/>
              </a:rPr>
              <a:t>FastTrack services</a:t>
            </a:r>
            <a:r>
              <a:rPr lang="en-US" sz="900" kern="1200">
                <a:solidFill>
                  <a:schemeClr val="tx1"/>
                </a:solidFill>
                <a:effectLst/>
                <a:latin typeface="Segoe UI Light" pitchFamily="34" charset="0"/>
                <a:ea typeface="+mn-ea"/>
                <a:cs typeface="+mn-cs"/>
              </a:rPr>
              <a:t> to guide you in this phase.  Or, you can complete this yourself using our FastTrack Onboarding Wizards which are available from the main FastTrack portal once you have signed in with your Office 365 account.  Additional information for completing this step for Microsoft Teams can be found here. At a minimum you will want to review these three articles:</a:t>
            </a:r>
          </a:p>
          <a:p>
            <a:pPr lvl="1"/>
            <a:r>
              <a:rPr lang="en-US" sz="900" u="sng" kern="1200">
                <a:solidFill>
                  <a:schemeClr val="tx1"/>
                </a:solidFill>
                <a:effectLst/>
                <a:latin typeface="Segoe UI Light" pitchFamily="34" charset="0"/>
                <a:ea typeface="+mn-ea"/>
                <a:cs typeface="+mn-cs"/>
                <a:hlinkClick r:id="rId6"/>
              </a:rPr>
              <a:t>Check your environment's readiness for Microsoft Teams</a:t>
            </a:r>
            <a:endParaRPr lang="en-US" sz="900" kern="1200">
              <a:solidFill>
                <a:schemeClr val="tx1"/>
              </a:solidFill>
              <a:effectLst/>
              <a:latin typeface="Segoe UI Light" pitchFamily="34" charset="0"/>
              <a:ea typeface="+mn-ea"/>
              <a:cs typeface="+mn-cs"/>
            </a:endParaRPr>
          </a:p>
          <a:p>
            <a:pPr lvl="1"/>
            <a:r>
              <a:rPr lang="en-US" sz="900" u="sng" kern="1200">
                <a:solidFill>
                  <a:schemeClr val="tx1"/>
                </a:solidFill>
                <a:effectLst/>
                <a:latin typeface="Segoe UI Light" pitchFamily="34" charset="0"/>
                <a:ea typeface="+mn-ea"/>
                <a:cs typeface="+mn-cs"/>
                <a:hlinkClick r:id="rId7"/>
              </a:rPr>
              <a:t>Prepare your network for Microsoft Teams</a:t>
            </a:r>
            <a:r>
              <a:rPr lang="en-US" sz="900" kern="1200">
                <a:solidFill>
                  <a:schemeClr val="tx1"/>
                </a:solidFill>
                <a:effectLst/>
                <a:latin typeface="Segoe UI Light" pitchFamily="34" charset="0"/>
                <a:ea typeface="+mn-ea"/>
                <a:cs typeface="+mn-cs"/>
              </a:rPr>
              <a:t> and</a:t>
            </a:r>
          </a:p>
          <a:p>
            <a:pPr lvl="1"/>
            <a:r>
              <a:rPr lang="en-US" sz="900" u="sng" kern="1200">
                <a:solidFill>
                  <a:schemeClr val="tx1"/>
                </a:solidFill>
                <a:effectLst/>
                <a:latin typeface="Segoe UI Light" pitchFamily="34" charset="0"/>
                <a:ea typeface="+mn-ea"/>
                <a:cs typeface="+mn-cs"/>
                <a:hlinkClick r:id="rId8"/>
              </a:rPr>
              <a:t>Office 365 URL's and IP address ranges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addition, certain organizations may want to review the </a:t>
            </a:r>
            <a:r>
              <a:rPr lang="en-US" sz="900" u="sng" kern="1200">
                <a:solidFill>
                  <a:schemeClr val="tx1"/>
                </a:solidFill>
                <a:effectLst/>
                <a:latin typeface="Segoe UI Light" pitchFamily="34" charset="0"/>
                <a:ea typeface="+mn-ea"/>
                <a:cs typeface="+mn-cs"/>
                <a:hlinkClick r:id="rId9"/>
              </a:rPr>
              <a:t>security and compliance overview</a:t>
            </a:r>
            <a:r>
              <a:rPr lang="en-US" sz="900" kern="1200">
                <a:solidFill>
                  <a:schemeClr val="tx1"/>
                </a:solidFill>
                <a:effectLst/>
                <a:latin typeface="Segoe UI Light" pitchFamily="34" charset="0"/>
                <a:ea typeface="+mn-ea"/>
                <a:cs typeface="+mn-cs"/>
              </a:rPr>
              <a:t> for Microsoft Teams</a:t>
            </a:r>
          </a:p>
          <a:p>
            <a:r>
              <a:rPr lang="en-US" sz="900" kern="1200">
                <a:solidFill>
                  <a:schemeClr val="tx1"/>
                </a:solidFill>
                <a:effectLst/>
                <a:latin typeface="Segoe UI Light" pitchFamily="34" charset="0"/>
                <a:ea typeface="+mn-ea"/>
                <a:cs typeface="+mn-cs"/>
              </a:rPr>
              <a:t>Use the following additional sections of this document to complete your technical planning for Microsoft Teams. </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Step Four: Complete pilots and broad deployment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most organizations you will want to conduct and initial pilot with your stakeholders, champions and select early adopters for a given scenario. This will gain you valuable information about how Office 365 and Microsoft Teams are received in your organization.  Once that is complete and feedback received you can plan your broad deployment.  Many large organizations will conduct that in phases to manage the onboarding and training work required to implement a quality employee experience.  What is most important is that you integrate your prioritized business scenarios with your deployment planning to ensure your employees are getting the most from Office 365 and Microsoft Teams.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In smaller organizations (currently less than 2500 users) we often suggest enabling Microsoft Teams for the entire organization and adding all users to a main team for the complete company.  Configuring this team with common reference items and tasks can simplify the collaboration and productivity experience for your employees.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As you conduct this deployment do not forget about the power of the mobile experience!  Enabling your users to utilize Office 365 mobile applications can dramatically increase usage and satisfaction with the tools.  Office, Outlook, SharePoint, Microsoft Teams, Planner, Yammer and other popular parts of Office 365 all have mobile experiences for popular operating systems like iOS and Android.  It is our best practice to enable access to these mobile applications at the same time you deploy the desktop and browser versions of the applications.  </a:t>
            </a:r>
          </a:p>
          <a:p>
            <a:r>
              <a:rPr lang="en-US" sz="900" kern="1200">
                <a:solidFill>
                  <a:schemeClr val="tx1"/>
                </a:solidFill>
                <a:effectLst/>
                <a:latin typeface="Segoe UI Light" pitchFamily="34" charset="0"/>
                <a:ea typeface="+mn-ea"/>
                <a:cs typeface="+mn-cs"/>
              </a:rPr>
              <a:t> </a:t>
            </a:r>
          </a:p>
          <a:p>
            <a:r>
              <a:rPr lang="en-US" sz="900" b="1" kern="1200">
                <a:solidFill>
                  <a:schemeClr val="tx1"/>
                </a:solidFill>
                <a:effectLst/>
                <a:latin typeface="Segoe UI Light" pitchFamily="34" charset="0"/>
                <a:ea typeface="+mn-ea"/>
                <a:cs typeface="+mn-cs"/>
              </a:rPr>
              <a:t>Step Five: Measure usage, manage satisfaction and drive adoption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Deploying software is not all that is required in driving change in your organization.  Remember, empowering collaboration is about people not technology.  To successfully drive adoption of Office 365 and Microsoft Teams you must stay focused on the experience of your employees. Here is a quick checklist of our best practices guidance to get you started.  Microsoft Partners can also assist you in designing an adoption plan that is right for your organization.  </a:t>
            </a:r>
          </a:p>
          <a:p>
            <a:pPr lvl="1"/>
            <a:r>
              <a:rPr lang="en-US" sz="900" kern="1200">
                <a:solidFill>
                  <a:schemeClr val="tx1"/>
                </a:solidFill>
                <a:effectLst/>
                <a:latin typeface="Segoe UI Light" pitchFamily="34" charset="0"/>
                <a:ea typeface="+mn-ea"/>
                <a:cs typeface="+mn-cs"/>
              </a:rPr>
              <a:t>a. </a:t>
            </a:r>
            <a:r>
              <a:rPr lang="en-US" sz="900" b="1" kern="1200">
                <a:solidFill>
                  <a:schemeClr val="tx1"/>
                </a:solidFill>
                <a:effectLst/>
                <a:latin typeface="Segoe UI Light" pitchFamily="34" charset="0"/>
                <a:ea typeface="+mn-ea"/>
                <a:cs typeface="+mn-cs"/>
              </a:rPr>
              <a:t>Review the </a:t>
            </a:r>
            <a:r>
              <a:rPr lang="en-US" sz="900" b="1" u="sng" kern="1200">
                <a:solidFill>
                  <a:schemeClr val="tx1"/>
                </a:solidFill>
                <a:effectLst/>
                <a:latin typeface="Segoe UI Light" pitchFamily="34" charset="0"/>
                <a:ea typeface="+mn-ea"/>
                <a:cs typeface="+mn-cs"/>
                <a:hlinkClick r:id="rId10"/>
              </a:rPr>
              <a:t>Office 365 Adoption Guidance</a:t>
            </a:r>
            <a:r>
              <a:rPr lang="en-US" sz="900" kern="1200">
                <a:solidFill>
                  <a:schemeClr val="tx1"/>
                </a:solidFill>
                <a:effectLst/>
                <a:latin typeface="Segoe UI Light" pitchFamily="34" charset="0"/>
                <a:ea typeface="+mn-ea"/>
                <a:cs typeface="+mn-cs"/>
              </a:rPr>
              <a:t> document for broad best practices.  </a:t>
            </a:r>
          </a:p>
          <a:p>
            <a:pPr lvl="1"/>
            <a:r>
              <a:rPr lang="en-US" sz="900" kern="1200">
                <a:solidFill>
                  <a:schemeClr val="tx1"/>
                </a:solidFill>
                <a:effectLst/>
                <a:latin typeface="Segoe UI Light" pitchFamily="34" charset="0"/>
                <a:ea typeface="+mn-ea"/>
                <a:cs typeface="+mn-cs"/>
              </a:rPr>
              <a:t>b. </a:t>
            </a:r>
            <a:r>
              <a:rPr lang="en-US" sz="900" b="1" kern="1200">
                <a:solidFill>
                  <a:schemeClr val="tx1"/>
                </a:solidFill>
                <a:effectLst/>
                <a:latin typeface="Segoe UI Light" pitchFamily="34" charset="0"/>
                <a:ea typeface="+mn-ea"/>
                <a:cs typeface="+mn-cs"/>
              </a:rPr>
              <a:t>Review Office 365 usage reporting</a:t>
            </a:r>
            <a:r>
              <a:rPr lang="en-US" sz="900" kern="1200">
                <a:solidFill>
                  <a:schemeClr val="tx1"/>
                </a:solidFill>
                <a:effectLst/>
                <a:latin typeface="Segoe UI Light" pitchFamily="34" charset="0"/>
                <a:ea typeface="+mn-ea"/>
                <a:cs typeface="+mn-cs"/>
              </a:rPr>
              <a:t> to understand usage across your environment.  If you are not an Office 365 Administrator for your company ask your administrator to grant you Report Reader role so you can access them.  </a:t>
            </a:r>
          </a:p>
          <a:p>
            <a:pPr lvl="1"/>
            <a:r>
              <a:rPr lang="en-US" sz="900" kern="1200">
                <a:solidFill>
                  <a:schemeClr val="tx1"/>
                </a:solidFill>
                <a:effectLst/>
                <a:latin typeface="Segoe UI Light" pitchFamily="34" charset="0"/>
                <a:ea typeface="+mn-ea"/>
                <a:cs typeface="+mn-cs"/>
              </a:rPr>
              <a:t>c. </a:t>
            </a:r>
            <a:r>
              <a:rPr lang="en-US" sz="900" b="1" kern="1200">
                <a:solidFill>
                  <a:schemeClr val="tx1"/>
                </a:solidFill>
                <a:effectLst/>
                <a:latin typeface="Segoe UI Light" pitchFamily="34" charset="0"/>
                <a:ea typeface="+mn-ea"/>
                <a:cs typeface="+mn-cs"/>
              </a:rPr>
              <a:t>Capture feedback from your employees</a:t>
            </a:r>
            <a:r>
              <a:rPr lang="en-US" sz="900" kern="1200">
                <a:solidFill>
                  <a:schemeClr val="tx1"/>
                </a:solidFill>
                <a:effectLst/>
                <a:latin typeface="Segoe UI Light" pitchFamily="34" charset="0"/>
                <a:ea typeface="+mn-ea"/>
                <a:cs typeface="+mn-cs"/>
              </a:rPr>
              <a:t> on their experience of Office 365 and Microsoft Teams.  Utilize a public channel in Microsoft Teams when your organization is less than 2500 individuals.  Use a public group in Yammer when your organization is larger than this current membership limit in Microsoft Teams. </a:t>
            </a:r>
          </a:p>
          <a:p>
            <a:pPr lvl="1"/>
            <a:r>
              <a:rPr lang="en-US" sz="900" kern="1200">
                <a:solidFill>
                  <a:schemeClr val="tx1"/>
                </a:solidFill>
                <a:effectLst/>
                <a:latin typeface="Segoe UI Light" pitchFamily="34" charset="0"/>
                <a:ea typeface="+mn-ea"/>
                <a:cs typeface="+mn-cs"/>
              </a:rPr>
              <a:t>d. </a:t>
            </a:r>
            <a:r>
              <a:rPr lang="en-US" sz="900" b="1" kern="1200">
                <a:solidFill>
                  <a:schemeClr val="tx1"/>
                </a:solidFill>
                <a:effectLst/>
                <a:latin typeface="Segoe UI Light" pitchFamily="34" charset="0"/>
                <a:ea typeface="+mn-ea"/>
                <a:cs typeface="+mn-cs"/>
              </a:rPr>
              <a:t>Use </a:t>
            </a:r>
            <a:r>
              <a:rPr lang="en-US" sz="900" b="1" u="sng" kern="1200">
                <a:solidFill>
                  <a:schemeClr val="tx1"/>
                </a:solidFill>
                <a:effectLst/>
                <a:latin typeface="Segoe UI Light" pitchFamily="34" charset="0"/>
                <a:ea typeface="+mn-ea"/>
                <a:cs typeface="+mn-cs"/>
                <a:hlinkClick r:id="rId11"/>
              </a:rPr>
              <a:t>Your Digital Day</a:t>
            </a:r>
            <a:r>
              <a:rPr lang="en-US" sz="900" b="1" kern="1200">
                <a:solidFill>
                  <a:schemeClr val="tx1"/>
                </a:solidFill>
                <a:effectLst/>
                <a:latin typeface="Segoe UI Light" pitchFamily="34" charset="0"/>
                <a:ea typeface="+mn-ea"/>
                <a:cs typeface="+mn-cs"/>
              </a:rPr>
              <a:t> materials to Drive use of common features</a:t>
            </a:r>
            <a:r>
              <a:rPr lang="en-US" sz="900" kern="1200">
                <a:solidFill>
                  <a:schemeClr val="tx1"/>
                </a:solidFill>
                <a:effectLst/>
                <a:latin typeface="Segoe UI Light" pitchFamily="34" charset="0"/>
                <a:ea typeface="+mn-ea"/>
                <a:cs typeface="+mn-cs"/>
              </a:rPr>
              <a:t> by encouraging chat, @mentions and usage of cloud storage (OneDrive &amp; SharePoint Online via Microsoft Teams) to draw people into the experience. Stop emailing that spreadsheet around! </a:t>
            </a:r>
          </a:p>
          <a:p>
            <a:pPr lvl="1"/>
            <a:r>
              <a:rPr lang="en-US" sz="900" kern="1200">
                <a:solidFill>
                  <a:schemeClr val="tx1"/>
                </a:solidFill>
                <a:effectLst/>
                <a:latin typeface="Segoe UI Light" pitchFamily="34" charset="0"/>
                <a:ea typeface="+mn-ea"/>
                <a:cs typeface="+mn-cs"/>
              </a:rPr>
              <a:t>e. </a:t>
            </a:r>
            <a:r>
              <a:rPr lang="en-US" sz="900" b="1" kern="1200">
                <a:solidFill>
                  <a:schemeClr val="tx1"/>
                </a:solidFill>
                <a:effectLst/>
                <a:latin typeface="Segoe UI Light" pitchFamily="34" charset="0"/>
                <a:ea typeface="+mn-ea"/>
                <a:cs typeface="+mn-cs"/>
              </a:rPr>
              <a:t>Nurture your champions and highlight your wins. </a:t>
            </a:r>
            <a:r>
              <a:rPr lang="en-US" sz="900" kern="1200">
                <a:solidFill>
                  <a:schemeClr val="tx1"/>
                </a:solidFill>
                <a:effectLst/>
                <a:latin typeface="Segoe UI Light" pitchFamily="34" charset="0"/>
                <a:ea typeface="+mn-ea"/>
                <a:cs typeface="+mn-cs"/>
              </a:rPr>
              <a:t>Reward employees for embracing these new tools and using them in innovative ways that relate to business outcomes for your company.  This above all other things will ensure continued adoption of Office 365 and Microsoft Teams.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FCA80F-50AE-4E53-A253-430154686A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268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83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a:t>From an architecture perspective, Teams brings together Office 365 and Skype, so Teams sits between Office 365, Skype and on top of Azure.</a:t>
            </a:r>
          </a:p>
          <a:p>
            <a:pPr rtl="0" fontAlgn="ctr"/>
            <a:r>
              <a:rPr lang="en-US"/>
              <a:t>The services that we built inside Teams, the services that our Teams engineering team owns and operates, they are really an orchestration layer</a:t>
            </a:r>
            <a:r>
              <a:rPr lang="de-DE"/>
              <a:t> that </a:t>
            </a:r>
            <a:r>
              <a:rPr lang="de-DE" err="1"/>
              <a:t>brings</a:t>
            </a:r>
            <a:r>
              <a:rPr lang="de-DE"/>
              <a:t> the </a:t>
            </a:r>
            <a:r>
              <a:rPr lang="de-DE" err="1"/>
              <a:t>other</a:t>
            </a:r>
            <a:r>
              <a:rPr lang="de-DE"/>
              <a:t> </a:t>
            </a:r>
            <a:r>
              <a:rPr lang="de-DE" err="1"/>
              <a:t>pieces</a:t>
            </a:r>
            <a:r>
              <a:rPr lang="de-DE"/>
              <a:t> </a:t>
            </a:r>
            <a:r>
              <a:rPr lang="de-DE" err="1"/>
              <a:t>together</a:t>
            </a:r>
            <a:r>
              <a:rPr lang="de-DE"/>
              <a:t> and </a:t>
            </a:r>
            <a:r>
              <a:rPr lang="de-DE" err="1"/>
              <a:t>then</a:t>
            </a:r>
            <a:r>
              <a:rPr lang="de-DE"/>
              <a:t> </a:t>
            </a:r>
            <a:r>
              <a:rPr lang="en-US"/>
              <a:t>to do things like attach a modern group to a set of chats. Or to make sure a SharePoint side is provisioned when you create a Team. </a:t>
            </a:r>
          </a:p>
          <a:p>
            <a:pPr rtl="0" fontAlgn="ctr"/>
            <a:r>
              <a:rPr lang="en-US"/>
              <a:t>And we build all of that on, the same scalable Azure infrastructure that any of you can use.</a:t>
            </a:r>
          </a:p>
          <a:p>
            <a:pPr rtl="0" fontAlgn="ctr"/>
            <a:r>
              <a:rPr lang="en-US"/>
              <a:t>Then of course on top, we have a series of clients – we’ll go into more details in a few minutes. These clients are not just built on top of a Teams API or the Teams layer. In many cases, it was more efficient to let the clients talk directly to the other services so they go across all three.</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786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of you who know Office 365</a:t>
            </a:r>
            <a:r>
              <a:rPr lang="de-DE"/>
              <a:t> and Teams</a:t>
            </a:r>
            <a:r>
              <a:rPr lang="en-US"/>
              <a:t>, you know that we’re still missing a lot of pieces. So let’s take a closer look. What happens when you have a conversation in Teams. </a:t>
            </a:r>
          </a:p>
          <a:p>
            <a:pPr lvl="1" rtl="0" fontAlgn="ctr"/>
            <a:r>
              <a:rPr lang="en-US"/>
              <a:t>It starts with you. That orange person in the middle of the screen. When you create a team, as part of provisioning the team, we create a modern group. Teams is built on top of groups.</a:t>
            </a:r>
          </a:p>
          <a:p>
            <a:pPr lvl="1" rtl="0" fontAlgn="ctr"/>
            <a:r>
              <a:rPr lang="en-US"/>
              <a:t>And you as the owner or also if you get added to the team, then you become part of that group.</a:t>
            </a:r>
          </a:p>
          <a:p>
            <a:pPr lvl="1" rtl="0" fontAlgn="ctr"/>
            <a:r>
              <a:rPr lang="en-US"/>
              <a:t>We also provision a SharePoint site for each team where you can share files.</a:t>
            </a:r>
          </a:p>
          <a:p>
            <a:pPr lvl="1" rtl="0" fontAlgn="ctr"/>
            <a:r>
              <a:rPr lang="en-US"/>
              <a:t>So, every team has a modern group, and every team has a SP site. </a:t>
            </a:r>
          </a:p>
          <a:p>
            <a:pPr lvl="1" rtl="0" fontAlgn="ctr"/>
            <a:r>
              <a:rPr lang="en-US"/>
              <a:t>Then, each team consists of a set of channels that you can have discussions in. And each channel has its own mapping into a folder on the SP site </a:t>
            </a:r>
            <a:r>
              <a:rPr lang="de-DE"/>
              <a:t>so that you can share </a:t>
            </a:r>
            <a:r>
              <a:rPr lang="de-DE" err="1"/>
              <a:t>files</a:t>
            </a:r>
            <a:r>
              <a:rPr lang="de-DE"/>
              <a:t> </a:t>
            </a:r>
            <a:r>
              <a:rPr lang="de-DE" err="1"/>
              <a:t>within</a:t>
            </a:r>
            <a:r>
              <a:rPr lang="de-DE"/>
              <a:t> the </a:t>
            </a:r>
            <a:r>
              <a:rPr lang="de-DE" err="1"/>
              <a:t>channel</a:t>
            </a:r>
            <a:r>
              <a:rPr lang="de-DE"/>
              <a:t> using SharePoint</a:t>
            </a:r>
            <a:r>
              <a:rPr lang="en-US"/>
              <a:t>. </a:t>
            </a:r>
          </a:p>
          <a:p>
            <a:pPr lvl="1" rtl="0" fontAlgn="ctr"/>
            <a:r>
              <a:rPr lang="en-US"/>
              <a:t>Each channel also has a set of tabs. If I </a:t>
            </a:r>
            <a:r>
              <a:rPr lang="en-US" err="1"/>
              <a:t>wa</a:t>
            </a:r>
            <a:r>
              <a:rPr lang="de-DE" err="1"/>
              <a:t>nt</a:t>
            </a:r>
            <a:r>
              <a:rPr lang="de-DE"/>
              <a:t> to </a:t>
            </a:r>
            <a:r>
              <a:rPr lang="de-DE" err="1"/>
              <a:t>include</a:t>
            </a:r>
            <a:r>
              <a:rPr lang="de-DE"/>
              <a:t> an </a:t>
            </a:r>
            <a:r>
              <a:rPr lang="en-US"/>
              <a:t>excel file or word or PowerBI or </a:t>
            </a:r>
            <a:r>
              <a:rPr lang="en-US" err="1"/>
              <a:t>Trello</a:t>
            </a:r>
            <a:r>
              <a:rPr lang="en-US"/>
              <a:t> </a:t>
            </a:r>
            <a:r>
              <a:rPr lang="de-DE" err="1"/>
              <a:t>directly</a:t>
            </a:r>
            <a:r>
              <a:rPr lang="de-DE"/>
              <a:t> </a:t>
            </a:r>
            <a:r>
              <a:rPr lang="en-US"/>
              <a:t>into the channel, you can do that by including it via a tab.</a:t>
            </a:r>
          </a:p>
          <a:p>
            <a:pPr lvl="1" rtl="0" fontAlgn="ctr"/>
            <a:r>
              <a:rPr lang="en-US"/>
              <a:t>One of the differentiators of Teams is that conversations are threaded. So we have built-in reply chains in all the channels. each channel has a set of reply chains or threads. And each chain has a set of messages and those messages can have images. We'll talk about where all of these things are stored. Right now, this is the logical architecture behind it.</a:t>
            </a:r>
          </a:p>
          <a:p>
            <a:pPr lvl="1" rtl="0" fontAlgn="ctr"/>
            <a:r>
              <a:rPr lang="en-US"/>
              <a:t>As a user, I don't have to stick to my team/ to my tribe, I can go across the company and have 1:1 chats or group chats with anyone. And in the chat, I can also share files and we use ODfB for that, and you of course also have messages and you can share images.</a:t>
            </a:r>
          </a:p>
          <a:p>
            <a:pPr marL="221390" lvl="1" indent="-110007" defTabSz="950464" fontAlgn="ctr">
              <a:spcAft>
                <a:spcPts val="346"/>
              </a:spcAft>
              <a:defRPr/>
            </a:pPr>
            <a:r>
              <a:rPr lang="en-US"/>
              <a:t>This is the logical architecture behind Teams. This is how we thought about it before building the services.</a:t>
            </a:r>
          </a:p>
          <a:p>
            <a:pPr lvl="1" rtl="0" fontAlgn="ctr"/>
            <a:r>
              <a:rPr lang="en-US"/>
              <a:t>This only covers conversations, this doesn’t include meetings and calling and some of the other features like bots.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048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Microsoft Teams has an open developer platform with a rich set of capabilities to build apps or integrate with new or existing business processes and services. </a:t>
            </a:r>
          </a:p>
          <a:p>
            <a:endParaRPr lang="en-US" sz="900"/>
          </a:p>
          <a:p>
            <a:r>
              <a:rPr lang="en-US" sz="900" b="1"/>
              <a:t>Tabs </a:t>
            </a:r>
            <a:r>
              <a:rPr lang="en-US" sz="900" b="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900" b="1"/>
          </a:p>
          <a:p>
            <a:endParaRPr lang="en-US" sz="900" b="1"/>
          </a:p>
          <a:p>
            <a:r>
              <a:rPr lang="en-US" sz="900" b="1"/>
              <a:t>Bots </a:t>
            </a:r>
            <a:r>
              <a:rPr lang="en-US" sz="900" b="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900" b="0"/>
          </a:p>
          <a:p>
            <a:r>
              <a:rPr lang="en-US" sz="900" b="1"/>
              <a:t>Connectors</a:t>
            </a:r>
            <a:r>
              <a:rPr lang="en-US" sz="900" b="0"/>
              <a:t> help bring useful information and rich content from external services into channels in Microsoft Teams. Get social media notifications, updates about pull and push requests, news updates. </a:t>
            </a:r>
          </a:p>
          <a:p>
            <a:endParaRPr lang="en-US" sz="900" b="0"/>
          </a:p>
          <a:p>
            <a:r>
              <a:rPr lang="en-US" sz="900" b="0"/>
              <a:t>With </a:t>
            </a:r>
            <a:r>
              <a:rPr lang="en-US" sz="900" b="1"/>
              <a:t>Actionable messages</a:t>
            </a:r>
            <a:r>
              <a:rPr lang="en-US" sz="900" b="0"/>
              <a:t>, you can add rich content to your connector cards. </a:t>
            </a:r>
          </a:p>
          <a:p>
            <a:endParaRPr lang="en-US" sz="900" b="0"/>
          </a:p>
          <a:p>
            <a:r>
              <a:rPr lang="en-US" sz="900" b="1"/>
              <a:t>Compose</a:t>
            </a:r>
            <a:r>
              <a:rPr lang="en-US" sz="900" b="0"/>
              <a:t> </a:t>
            </a:r>
            <a:r>
              <a:rPr lang="en-US" sz="900" b="1"/>
              <a:t>extensions</a:t>
            </a:r>
            <a:r>
              <a:rPr lang="en-US" sz="900" b="0"/>
              <a:t> allow users to query and share rich cards in conversations. </a:t>
            </a:r>
          </a:p>
          <a:p>
            <a:endParaRPr lang="en-US" sz="900" b="0"/>
          </a:p>
          <a:p>
            <a:r>
              <a:rPr lang="en-US" sz="900" b="1"/>
              <a:t>Activity</a:t>
            </a:r>
            <a:r>
              <a:rPr lang="en-US" sz="900" b="0"/>
              <a:t> </a:t>
            </a:r>
            <a:r>
              <a:rPr lang="en-US" sz="900" b="1"/>
              <a:t>feed</a:t>
            </a:r>
            <a:r>
              <a:rPr lang="en-US" sz="900" b="0"/>
              <a:t> notifications engage users via feed notifications. </a:t>
            </a:r>
          </a:p>
          <a:p>
            <a:endParaRPr lang="en-US" sz="900" b="0"/>
          </a:p>
          <a:p>
            <a:r>
              <a:rPr lang="en-US" sz="900" b="0"/>
              <a:t>To learn more about the Teams developer platform, visit the Office Dev Center at Developer.Microsoft.com/Microsoft-Teams. </a:t>
            </a:r>
            <a:endParaRPr lang="en-US" sz="900"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6539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Transition to Teams </a:t>
            </a:r>
          </a:p>
          <a:p>
            <a:r>
              <a:rPr lang="en-US" sz="1200" b="1" kern="1200">
                <a:solidFill>
                  <a:schemeClr val="tx1"/>
                </a:solidFill>
                <a:effectLst/>
                <a:latin typeface="+mn-lt"/>
                <a:ea typeface="+mn-ea"/>
                <a:cs typeface="+mn-cs"/>
              </a:rPr>
              <a:t>Ensure transparency.</a:t>
            </a:r>
            <a:r>
              <a:rPr lang="en-US" sz="1200" kern="1200">
                <a:solidFill>
                  <a:schemeClr val="tx1"/>
                </a:solidFill>
                <a:effectLst/>
                <a:latin typeface="+mn-lt"/>
                <a:ea typeface="+mn-ea"/>
                <a:cs typeface="+mn-cs"/>
              </a:rPr>
              <a:t> Keep everyone up-to-date on why the change is happening, what the implications are, and how the change will occur. Start with our roadmap, published in October.</a:t>
            </a:r>
          </a:p>
          <a:p>
            <a:r>
              <a:rPr lang="en-US" sz="1200" b="1" kern="1200">
                <a:solidFill>
                  <a:schemeClr val="tx1"/>
                </a:solidFill>
                <a:effectLst/>
                <a:latin typeface="+mn-lt"/>
                <a:ea typeface="+mn-ea"/>
                <a:cs typeface="+mn-cs"/>
              </a:rPr>
              <a:t>Upgrade when Teams meets your organization’s needs.</a:t>
            </a:r>
            <a:r>
              <a:rPr lang="en-US" sz="1200" kern="1200">
                <a:solidFill>
                  <a:schemeClr val="tx1"/>
                </a:solidFill>
                <a:effectLst/>
                <a:latin typeface="+mn-lt"/>
                <a:ea typeface="+mn-ea"/>
                <a:cs typeface="+mn-cs"/>
              </a:rPr>
              <a:t> Stay up-to-date with the Office 365 roadmap, and use this information to help plan your transition. This is a new paradigm—instead of working back from an end-of-life date, look forward and move to Teams as soon as it meets your business needs.</a:t>
            </a:r>
          </a:p>
          <a:p>
            <a:r>
              <a:rPr lang="en-US" sz="1200" b="1" kern="1200">
                <a:solidFill>
                  <a:schemeClr val="tx1"/>
                </a:solidFill>
                <a:effectLst/>
                <a:latin typeface="+mn-lt"/>
                <a:ea typeface="+mn-ea"/>
                <a:cs typeface="+mn-cs"/>
              </a:rPr>
              <a:t>Empower IT to control and manage the process.</a:t>
            </a:r>
            <a:r>
              <a:rPr lang="en-US" sz="1200" kern="1200">
                <a:solidFill>
                  <a:schemeClr val="tx1"/>
                </a:solidFill>
                <a:effectLst/>
                <a:latin typeface="+mn-lt"/>
                <a:ea typeface="+mn-ea"/>
                <a:cs typeface="+mn-cs"/>
              </a:rPr>
              <a:t> Control how Teams is rolled out in your organization—to a subset of users or the whole organization, standalone or side by side with Skype for Business. [See Appendix]  With Teams, you’ll have the same tools you use today—like the Call Quality Dashboard and Call Analytics—to manage your environments.</a:t>
            </a:r>
          </a:p>
          <a:p>
            <a:r>
              <a:rPr lang="en-US" sz="1200" b="1" kern="1200">
                <a:solidFill>
                  <a:schemeClr val="tx1"/>
                </a:solidFill>
                <a:effectLst/>
                <a:latin typeface="+mn-lt"/>
                <a:ea typeface="+mn-ea"/>
                <a:cs typeface="+mn-cs"/>
              </a:rPr>
              <a:t>Ease user transition with in-product features and help.</a:t>
            </a:r>
            <a:r>
              <a:rPr lang="en-US" sz="1200" kern="1200">
                <a:solidFill>
                  <a:schemeClr val="tx1"/>
                </a:solidFill>
                <a:effectLst/>
                <a:latin typeface="+mn-lt"/>
                <a:ea typeface="+mn-ea"/>
                <a:cs typeface="+mn-cs"/>
              </a:rPr>
              <a:t> Help end users by providing first-run experiences for Skype for Business users in Teams. Take advantage of T-Bot, which will continue to learn as more users onboard, to help with troubleshooting and how-</a:t>
            </a:r>
            <a:r>
              <a:rPr lang="en-US" sz="1200" kern="1200" err="1">
                <a:solidFill>
                  <a:schemeClr val="tx1"/>
                </a:solidFill>
                <a:effectLst/>
                <a:latin typeface="+mn-lt"/>
                <a:ea typeface="+mn-ea"/>
                <a:cs typeface="+mn-cs"/>
              </a:rPr>
              <a:t>tos</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Get support through a partner and device ecosystem. </a:t>
            </a:r>
            <a:r>
              <a:rPr lang="en-US" sz="1200" kern="1200">
                <a:solidFill>
                  <a:schemeClr val="tx1"/>
                </a:solidFill>
                <a:effectLst/>
                <a:latin typeface="+mn-lt"/>
                <a:ea typeface="+mn-ea"/>
                <a:cs typeface="+mn-cs"/>
              </a:rPr>
              <a:t>In addition to the roadmap, we’re sharing guidance with our partners to ensure they can help you through your transition. We’re working with our device partners to help them onboard to Teams and bring forward investment in areas like Skype Room Systems and Polycom’s Group Series.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AFCC4B-7873-4474-95AC-2810D50485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93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[This is an animated slide. Please show it in presentation mode]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[COMMUNICATE]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First, Microsoft Teams solves for the </a:t>
            </a:r>
            <a:r>
              <a:rPr lang="en-US" sz="900" b="1" kern="1200">
                <a:solidFill>
                  <a:schemeClr val="tx1"/>
                </a:solidFill>
                <a:effectLst/>
                <a:latin typeface="Segoe UI Light" pitchFamily="34" charset="0"/>
                <a:ea typeface="+mn-ea"/>
                <a:cs typeface="+mn-cs"/>
              </a:rPr>
              <a:t>communication needs </a:t>
            </a:r>
            <a:r>
              <a:rPr lang="en-US" sz="900" kern="1200">
                <a:solidFill>
                  <a:schemeClr val="tx1"/>
                </a:solidFill>
                <a:effectLst/>
                <a:latin typeface="Segoe UI Light" pitchFamily="34" charset="0"/>
                <a:ea typeface="+mn-ea"/>
                <a:cs typeface="+mn-cs"/>
              </a:rPr>
              <a:t>of a diverse workforce.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[COLLABORATE]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it comes to </a:t>
            </a:r>
            <a:r>
              <a:rPr lang="en-US" sz="900" b="1" kern="1200">
                <a:solidFill>
                  <a:schemeClr val="tx1"/>
                </a:solidFill>
                <a:effectLst/>
                <a:latin typeface="Segoe UI Light" pitchFamily="34" charset="0"/>
                <a:ea typeface="+mn-ea"/>
                <a:cs typeface="+mn-cs"/>
              </a:rPr>
              <a:t>collaboration</a:t>
            </a:r>
            <a:r>
              <a:rPr lang="en-US" sz="900" kern="120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[CUSTOMIZE]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a:solidFill>
                  <a:schemeClr val="tx1"/>
                </a:solidFill>
                <a:effectLst/>
                <a:latin typeface="Segoe UI Light" pitchFamily="34" charset="0"/>
                <a:ea typeface="+mn-ea"/>
                <a:cs typeface="+mn-cs"/>
              </a:rPr>
              <a:t>customize</a:t>
            </a:r>
            <a:r>
              <a:rPr lang="en-US" sz="900" kern="120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a:solidFill>
                  <a:schemeClr val="tx1"/>
                </a:solidFill>
                <a:effectLst/>
                <a:latin typeface="Segoe UI Light" pitchFamily="34" charset="0"/>
                <a:ea typeface="+mn-ea"/>
                <a:cs typeface="+mn-cs"/>
              </a:rPr>
              <a:t>extensible platform</a:t>
            </a:r>
            <a:r>
              <a:rPr lang="en-US" sz="900" kern="1200">
                <a:solidFill>
                  <a:schemeClr val="tx1"/>
                </a:solidFill>
                <a:effectLst/>
                <a:latin typeface="Segoe UI Light" pitchFamily="34" charset="0"/>
                <a:ea typeface="+mn-ea"/>
                <a:cs typeface="+mn-cs"/>
              </a:rPr>
              <a:t>, to enable building apps and to integrate with business processes.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[WORK WITH CONFIDENCE]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1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Meeting workspace first, then mobile then personal.  Put box around mobile &amp; personal- we treat these as 2</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46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introduced Skype Room Systems in late 2016, and we’re seeing strong momentum with these devices from customers because they want the simplicity of single-click join. Logitech and Crestron devices are available today. Polycom devices are available for pre-order, and Lenovo is bringing a non–Surface based device to market in early 2018. More partner news is on the way. [Under NDA, HP will also have a device in 2018.]</a:t>
            </a:r>
          </a:p>
          <a:p>
            <a:r>
              <a:rPr lang="en-US" sz="1200" kern="1200">
                <a:solidFill>
                  <a:schemeClr val="tx1"/>
                </a:solidFill>
                <a:effectLst/>
                <a:latin typeface="+mn-lt"/>
                <a:ea typeface="+mn-ea"/>
                <a:cs typeface="+mn-cs"/>
              </a:rPr>
              <a:t>All Skype Room Systems will be upgraded to support Teams meetings with capabilities that are similar to Skype for Business meeting capabilities.  </a:t>
            </a:r>
          </a:p>
          <a:p>
            <a:r>
              <a:rPr lang="en-US" sz="1200" kern="1200">
                <a:solidFill>
                  <a:schemeClr val="tx1"/>
                </a:solidFill>
                <a:effectLst/>
                <a:latin typeface="+mn-lt"/>
                <a:ea typeface="+mn-ea"/>
                <a:cs typeface="+mn-cs"/>
              </a:rPr>
              <a:t>We also want to enable existing meeting-room devices to provide Team meeting experiences, and we’ll support this with cloud video interoperability in the future. Polycom’s </a:t>
            </a:r>
            <a:r>
              <a:rPr lang="en-US" sz="1200" kern="1200" err="1">
                <a:solidFill>
                  <a:schemeClr val="tx1"/>
                </a:solidFill>
                <a:effectLst/>
                <a:latin typeface="+mn-lt"/>
                <a:ea typeface="+mn-ea"/>
                <a:cs typeface="+mn-cs"/>
              </a:rPr>
              <a:t>RealConnect</a:t>
            </a:r>
            <a:r>
              <a:rPr lang="en-US" sz="1200" kern="1200">
                <a:solidFill>
                  <a:schemeClr val="tx1"/>
                </a:solidFill>
                <a:effectLst/>
                <a:latin typeface="+mn-lt"/>
                <a:ea typeface="+mn-ea"/>
                <a:cs typeface="+mn-cs"/>
              </a:rPr>
              <a:t> for Office 365 is currently available for Skype for Business Online. It will be available in the future for Skype for Business and Teams. </a:t>
            </a:r>
            <a:r>
              <a:rPr lang="en-US" sz="1200" kern="1200" err="1">
                <a:solidFill>
                  <a:schemeClr val="tx1"/>
                </a:solidFill>
                <a:effectLst/>
                <a:latin typeface="+mn-lt"/>
                <a:ea typeface="+mn-ea"/>
                <a:cs typeface="+mn-cs"/>
              </a:rPr>
              <a:t>Pexip</a:t>
            </a:r>
            <a:r>
              <a:rPr lang="en-US" sz="1200" kern="1200">
                <a:solidFill>
                  <a:schemeClr val="tx1"/>
                </a:solidFill>
                <a:effectLst/>
                <a:latin typeface="+mn-lt"/>
                <a:ea typeface="+mn-ea"/>
                <a:cs typeface="+mn-cs"/>
              </a:rPr>
              <a:t> is available today for Skype for Business Server and will be available for Teams in the future.  </a:t>
            </a:r>
            <a:r>
              <a:rPr lang="en-US" sz="1200" kern="1200" err="1">
                <a:solidFill>
                  <a:schemeClr val="tx1"/>
                </a:solidFill>
                <a:effectLst/>
                <a:latin typeface="+mn-lt"/>
                <a:ea typeface="+mn-ea"/>
                <a:cs typeface="+mn-cs"/>
              </a:rPr>
              <a:t>BlueJeans</a:t>
            </a:r>
            <a:r>
              <a:rPr lang="en-US" sz="1200" kern="1200">
                <a:solidFill>
                  <a:schemeClr val="tx1"/>
                </a:solidFill>
                <a:effectLst/>
                <a:latin typeface="+mn-lt"/>
                <a:ea typeface="+mn-ea"/>
                <a:cs typeface="+mn-cs"/>
              </a:rPr>
              <a:t> Network will bring a new service to Teams as well.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45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We introduced Skype Room Systems in late 2016, and we’re seeing strong momentum with these devices from customers because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Our Personal and Mobile device category continues to expand servicing the need to support our everyday working style and location of work. We see how devices play a critical role in the both the overall experience with Skype for Business and Teams and the ability to increase adoption across the workforce.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 key to success factor in a deployment is understanding the individual working persona and allowing for our partners devices to be aligned to this, bringing a sense of completion to the overall experience. We continue to work with our partners in bring new and exciting devices to market that are intuitive and easy to use. In summary our devices category is broken in to following key areas: Corded Headsets, Bluetooth, Wireless, Speaker Pucks, </a:t>
            </a:r>
            <a:r>
              <a:rPr lang="en-US" sz="900" kern="1200" err="1">
                <a:solidFill>
                  <a:schemeClr val="tx1"/>
                </a:solidFill>
                <a:effectLst/>
                <a:latin typeface="Segoe UI Light" pitchFamily="34" charset="0"/>
                <a:ea typeface="+mn-ea"/>
                <a:cs typeface="+mn-cs"/>
              </a:rPr>
              <a:t>WebCams</a:t>
            </a:r>
            <a:r>
              <a:rPr lang="en-US" sz="900" kern="1200">
                <a:solidFill>
                  <a:schemeClr val="tx1"/>
                </a:solidFill>
                <a:effectLst/>
                <a:latin typeface="Segoe UI Light" pitchFamily="34" charset="0"/>
                <a:ea typeface="+mn-ea"/>
                <a:cs typeface="+mn-cs"/>
              </a:rPr>
              <a:t> and IP Phones.</a:t>
            </a: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568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want to enable collaborative workspaces where team members want to meet and work together.  </a:t>
            </a:r>
          </a:p>
          <a:p>
            <a:r>
              <a:rPr lang="en-US" sz="1200" kern="1200">
                <a:solidFill>
                  <a:schemeClr val="tx1"/>
                </a:solidFill>
                <a:effectLst/>
                <a:latin typeface="+mn-lt"/>
                <a:ea typeface="+mn-ea"/>
                <a:cs typeface="+mn-cs"/>
              </a:rPr>
              <a:t>Surface Hub supports Teams meetings today in a browser via the Teams web application.</a:t>
            </a:r>
          </a:p>
          <a:p>
            <a:r>
              <a:rPr lang="en-US" sz="1200" kern="1200">
                <a:solidFill>
                  <a:schemeClr val="tx1"/>
                </a:solidFill>
                <a:effectLst/>
                <a:latin typeface="+mn-lt"/>
                <a:ea typeface="+mn-ea"/>
                <a:cs typeface="+mn-cs"/>
              </a:rPr>
              <a:t>Next year, mid-calendar year, we’re planning to deliver a native Teams app experience for a single-click join experience.</a:t>
            </a: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133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Individual </a:t>
            </a:r>
            <a:r>
              <a:rPr lang="en-ZA" sz="1200" kern="1200">
                <a:solidFill>
                  <a:schemeClr val="tx1"/>
                </a:solidFill>
                <a:effectLst/>
                <a:latin typeface="+mn-lt"/>
                <a:ea typeface="+mn-ea"/>
                <a:cs typeface="+mn-cs"/>
              </a:rPr>
              <a:t>capabilities </a:t>
            </a:r>
            <a:r>
              <a:rPr lang="en-US" sz="1200" kern="1200">
                <a:solidFill>
                  <a:schemeClr val="tx1"/>
                </a:solidFill>
                <a:effectLst/>
                <a:latin typeface="+mn-lt"/>
                <a:ea typeface="+mn-ea"/>
                <a:cs typeface="+mn-cs"/>
              </a:rPr>
              <a:t>will be released </a:t>
            </a:r>
            <a:r>
              <a:rPr lang="en-ZA" sz="1200" kern="1200">
                <a:solidFill>
                  <a:schemeClr val="tx1"/>
                </a:solidFill>
                <a:effectLst/>
                <a:latin typeface="+mn-lt"/>
                <a:ea typeface="+mn-ea"/>
                <a:cs typeface="+mn-cs"/>
              </a:rPr>
              <a:t>according to this schedule</a:t>
            </a:r>
            <a:r>
              <a:rPr lang="en-US" sz="1200" kern="1200">
                <a:solidFill>
                  <a:schemeClr val="tx1"/>
                </a:solidFill>
                <a:effectLst/>
                <a:latin typeface="+mn-lt"/>
                <a:ea typeface="+mn-ea"/>
                <a:cs typeface="+mn-cs"/>
              </a:rPr>
              <a:t>. The dates listed are targets for the delivery of a complete set of </a:t>
            </a:r>
            <a:r>
              <a:rPr lang="en-ZA" sz="1200" kern="1200">
                <a:solidFill>
                  <a:schemeClr val="tx1"/>
                </a:solidFill>
                <a:effectLst/>
                <a:latin typeface="+mn-lt"/>
                <a:ea typeface="+mn-ea"/>
                <a:cs typeface="+mn-cs"/>
              </a:rPr>
              <a:t>Skype for Business </a:t>
            </a:r>
            <a:r>
              <a:rPr lang="en-US" sz="1200" kern="1200">
                <a:solidFill>
                  <a:schemeClr val="tx1"/>
                </a:solidFill>
                <a:effectLst/>
                <a:latin typeface="+mn-lt"/>
                <a:ea typeface="+mn-ea"/>
                <a:cs typeface="+mn-cs"/>
              </a:rPr>
              <a:t>capabilities in Teams. </a:t>
            </a:r>
          </a:p>
          <a:p>
            <a:pPr lvl="0"/>
            <a:r>
              <a:rPr lang="en-ZA" sz="1200" kern="1200">
                <a:solidFill>
                  <a:schemeClr val="tx1"/>
                </a:solidFill>
                <a:effectLst/>
                <a:latin typeface="+mn-lt"/>
                <a:ea typeface="+mn-ea"/>
                <a:cs typeface="+mn-cs"/>
              </a:rPr>
              <a:t>Evaluate your needs relative to the schedule. </a:t>
            </a:r>
            <a:endParaRPr lang="en-US" sz="1200" kern="1200">
              <a:solidFill>
                <a:schemeClr val="tx1"/>
              </a:solidFill>
              <a:effectLst/>
              <a:latin typeface="+mn-lt"/>
              <a:ea typeface="+mn-ea"/>
              <a:cs typeface="+mn-cs"/>
            </a:endParaRPr>
          </a:p>
          <a:p>
            <a:pPr lvl="0"/>
            <a:r>
              <a:rPr lang="en-ZA" sz="1200" kern="1200">
                <a:solidFill>
                  <a:schemeClr val="tx1"/>
                </a:solidFill>
                <a:effectLst/>
                <a:latin typeface="+mn-lt"/>
                <a:ea typeface="+mn-ea"/>
                <a:cs typeface="+mn-cs"/>
              </a:rPr>
              <a:t>Begin using Teams today to explore the benefits of the hub for teamwork in Microsoft 365.</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Get started by running Microsoft Teams and Skype for Business side by side.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F2958-B030-4903-94E4-0DDAD741B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24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Reinforce our teamwork position -</a:t>
            </a:r>
            <a:r>
              <a:rPr lang="en-US"/>
              <a:t> Microsoft 365 meets the diverse needs of teams with an integrated solution that is secure</a:t>
            </a:r>
          </a:p>
          <a:p>
            <a:pPr marL="174708" indent="-174708">
              <a:buFont typeface="Arial" panose="020B0604020202020204" pitchFamily="34" charset="0"/>
              <a:buChar char="•"/>
            </a:pPr>
            <a:r>
              <a:rPr lang="en-US"/>
              <a:t>We’ve designed Microsoft 365 to meet the unique needs of every group.</a:t>
            </a:r>
          </a:p>
          <a:p>
            <a:pPr marL="174708" indent="-174708">
              <a:buFont typeface="Arial" panose="020B0604020202020204" pitchFamily="34" charset="0"/>
              <a:buChar char="•"/>
            </a:pPr>
            <a:r>
              <a:rPr lang="en-US"/>
              <a:t>For each of those categories of teamwork, Microsoft 365 includes a purpose-built application.</a:t>
            </a:r>
          </a:p>
          <a:p>
            <a:pPr marL="640594" lvl="1" indent="-174708">
              <a:buFont typeface="Arial" panose="020B0604020202020204" pitchFamily="34" charset="0"/>
              <a:buChar char="•"/>
            </a:pPr>
            <a:r>
              <a:rPr lang="en-US"/>
              <a:t>Teams as a hub for teamwork where groups that actively engage and are working on core projects can connect and collaborate </a:t>
            </a:r>
          </a:p>
          <a:p>
            <a:pPr marL="640594" lvl="1" indent="-174708">
              <a:buFont typeface="Arial" panose="020B0604020202020204" pitchFamily="34" charset="0"/>
              <a:buChar char="•"/>
            </a:pPr>
            <a:r>
              <a:rPr lang="en-US"/>
              <a:t>Yammer for people to connect across their company, sharing ideas on common topics of interest </a:t>
            </a:r>
          </a:p>
          <a:p>
            <a:pPr marL="640594" lvl="1" indent="-174708">
              <a:buFont typeface="Arial" panose="020B0604020202020204" pitchFamily="34" charset="0"/>
              <a:buChar char="•"/>
            </a:pPr>
            <a:r>
              <a:rPr lang="en-US"/>
              <a:t>Outlook where teams can communicate in a familiar place, and can easily create modern distribution list with groups in Outlook </a:t>
            </a:r>
          </a:p>
          <a:p>
            <a:pPr marL="640594" lvl="1" indent="-174708">
              <a:buFont typeface="Arial" panose="020B0604020202020204" pitchFamily="34" charset="0"/>
              <a:buChar char="•"/>
            </a:pPr>
            <a:r>
              <a:rPr lang="en-US"/>
              <a:t>SharePoint for keeping content at the center of teamwork, making files, sites and all types of content easily shareable and accessible across teams </a:t>
            </a:r>
          </a:p>
          <a:p>
            <a:pPr marL="640594" lvl="1" indent="-174708">
              <a:buFont typeface="Arial" panose="020B0604020202020204" pitchFamily="34" charset="0"/>
              <a:buChar char="•"/>
            </a:pPr>
            <a:r>
              <a:rPr lang="en-US"/>
              <a:t>Office Apps – enabling co-authoring in familiar apps like Word, Excel, and PowerPoint </a:t>
            </a:r>
          </a:p>
          <a:p>
            <a:pPr marL="465887" lvl="1"/>
            <a:endParaRPr lang="en-US"/>
          </a:p>
          <a:p>
            <a:pPr marL="174708" indent="-174708">
              <a:buFont typeface="Arial" panose="020B0604020202020204" pitchFamily="34" charset="0"/>
              <a:buChar char="•"/>
            </a:pPr>
            <a:r>
              <a:rPr lang="en-US"/>
              <a:t>With these tools coming together in Microsoft 365 – teams get a holistic solution.</a:t>
            </a:r>
          </a:p>
          <a:p>
            <a:pPr marL="174708" indent="-174708">
              <a:buFont typeface="Arial" panose="020B0604020202020204" pitchFamily="34" charset="0"/>
              <a:buChar char="•"/>
            </a:pPr>
            <a:r>
              <a:rPr lang="en-US" b="1"/>
              <a:t>What’s unique about teamwork in Microsoft 365 </a:t>
            </a:r>
            <a:r>
              <a:rPr lang="en-US"/>
              <a:t>is that all of these applications are</a:t>
            </a:r>
            <a:r>
              <a:rPr lang="en-US" b="1">
                <a:latin typeface="Segoe UI Light" pitchFamily="34" charset="0"/>
              </a:rPr>
              <a:t> built on an intelligent fabric</a:t>
            </a:r>
            <a:r>
              <a:rPr lang="en-US">
                <a:latin typeface="Segoe UI Light" pitchFamily="34" charset="0"/>
              </a:rPr>
              <a:t> - suite-wide membership service with O365 Groups; suite-wide discovery and intelligence with Microsoft Graph</a:t>
            </a:r>
            <a:r>
              <a:rPr lang="en-US"/>
              <a:t>, and </a:t>
            </a:r>
            <a:r>
              <a:rPr lang="en-US" sz="1100">
                <a:latin typeface="Segoe UI Light" pitchFamily="34" charset="0"/>
              </a:rPr>
              <a:t>suite-wide security and compliance. </a:t>
            </a:r>
          </a:p>
          <a:p>
            <a:endParaRPr lang="en-US"/>
          </a:p>
          <a:p>
            <a:endParaRPr lang="en-US"/>
          </a:p>
          <a:p>
            <a:pPr defTabSz="931774">
              <a:defRPr/>
            </a:pPr>
            <a:r>
              <a:rPr lang="en-US"/>
              <a:t>Office 365 Groups - </a:t>
            </a:r>
            <a:r>
              <a:rPr lang="en-US">
                <a:solidFill>
                  <a:schemeClr val="accent4"/>
                </a:solidFill>
                <a:latin typeface="Segoe UI Light" panose="020B0502040204020203" pitchFamily="34" charset="0"/>
                <a:cs typeface="Segoe UI Light" panose="020B0502040204020203" pitchFamily="34" charset="0"/>
              </a:rPr>
              <a:t>A membership service providing a single identity for teams across Office  applications and services</a:t>
            </a:r>
          </a:p>
          <a:p>
            <a:endParaRPr lang="en-US"/>
          </a:p>
          <a:p>
            <a:pPr defTabSz="931774">
              <a:defRPr/>
            </a:pPr>
            <a:r>
              <a:rPr lang="en-US"/>
              <a:t>Microsoft Graph - </a:t>
            </a:r>
            <a:r>
              <a:rPr lang="en-US">
                <a:solidFill>
                  <a:schemeClr val="accent4"/>
                </a:solidFill>
                <a:latin typeface="Segoe UI Light" panose="020B0502040204020203" pitchFamily="34" charset="0"/>
                <a:cs typeface="Segoe UI Light" panose="020B0502040204020203" pitchFamily="34" charset="0"/>
              </a:rPr>
              <a:t>Suite-wide intelligence that maps the connection of people and content to surface insights</a:t>
            </a:r>
          </a:p>
          <a:p>
            <a:endParaRPr lang="en-US"/>
          </a:p>
          <a:p>
            <a:pPr>
              <a:defRPr/>
            </a:pPr>
            <a:r>
              <a:rPr lang="en-US"/>
              <a:t>Security and Compliance - </a:t>
            </a:r>
            <a:r>
              <a:rPr lang="en-US">
                <a:solidFill>
                  <a:schemeClr val="accent4"/>
                </a:solidFill>
                <a:latin typeface="Segoe UI Light" panose="020B0502040204020203" pitchFamily="34" charset="0"/>
                <a:cs typeface="Segoe UI Light" panose="020B0502040204020203" pitchFamily="34" charset="0"/>
              </a:rPr>
              <a:t>Proactive security that simplifies IT management with intelligence built-in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FD2EC84-76ED-4307-9348-C6CF701E78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06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173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 notes:</a:t>
            </a:r>
          </a:p>
          <a:p>
            <a:r>
              <a:rPr lang="en-US"/>
              <a:t>Tre</a:t>
            </a:r>
            <a:r>
              <a:rPr lang="en-US" baseline="0"/>
              <a:t>k Bicycles was one of our launch customers. They are a global manufacturer of bicycles. These scenarios are especially important to them.</a:t>
            </a:r>
          </a:p>
          <a:p>
            <a:endParaRPr lang="en-US" baseline="0"/>
          </a:p>
          <a:p>
            <a:r>
              <a:rPr lang="en-US" baseline="0"/>
              <a:t>Video: https://www.youtube.com/watch?time_continue=3&amp;v=glMfn6alMyY </a:t>
            </a:r>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22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 Walter Thompson</a:t>
            </a:r>
          </a:p>
          <a:p>
            <a:pPr marL="171450" indent="-171450">
              <a:buFont typeface="Arial" panose="020B0604020202020204" pitchFamily="34" charset="0"/>
              <a:buChar char="•"/>
            </a:pPr>
            <a:r>
              <a:rPr lang="en-US"/>
              <a:t>Global teams</a:t>
            </a:r>
          </a:p>
          <a:p>
            <a:pPr marL="171450" indent="-171450">
              <a:buFont typeface="Arial" panose="020B0604020202020204" pitchFamily="34" charset="0"/>
              <a:buChar char="•"/>
            </a:pPr>
            <a:r>
              <a:rPr lang="en-US"/>
              <a:t>Power of files and chat all in one place – persistent so can review at any time</a:t>
            </a:r>
          </a:p>
          <a:p>
            <a:pPr marL="171450" indent="-171450">
              <a:buFont typeface="Arial" panose="020B0604020202020204" pitchFamily="34" charset="0"/>
              <a:buChar char="•"/>
            </a:pPr>
            <a:r>
              <a:rPr lang="en-US"/>
              <a:t>UI mirrors how we work as humans</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Case study: https://customers.microsoft.com/en-us/story/jwt-professional-services-microsoft-teams </a:t>
            </a:r>
          </a:p>
          <a:p>
            <a:pPr marL="0" indent="0">
              <a:buFont typeface="Arial" panose="020B0604020202020204" pitchFamily="34" charset="0"/>
              <a:buNone/>
            </a:pPr>
            <a:r>
              <a:rPr lang="en-US"/>
              <a:t>Video: https://www.youtube.com/watch?v=oZrynUTuyf0&amp;feature=youtu.be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883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Dentsu</a:t>
            </a:r>
            <a:r>
              <a:rPr lang="en-US"/>
              <a:t> Aegis Network</a:t>
            </a:r>
          </a:p>
          <a:p>
            <a:pPr marL="171450" indent="-171450">
              <a:buFont typeface="Arial" panose="020B0604020202020204" pitchFamily="34" charset="0"/>
              <a:buChar char="•"/>
            </a:pPr>
            <a:r>
              <a:rPr lang="en-US"/>
              <a:t>Fast rollout - “With minimal internal promotion and after just three months, we have 600 employees in 20 different digital and media brands working in Microsoft Teams collaboration hubs. </a:t>
            </a:r>
          </a:p>
          <a:p>
            <a:pPr marL="171450" indent="-171450">
              <a:buFont typeface="Arial" panose="020B0604020202020204" pitchFamily="34" charset="0"/>
              <a:buChar char="•"/>
            </a:pPr>
            <a:r>
              <a:rPr lang="en-US"/>
              <a:t>Open communication drives increased collaboration - Previously, brands tended to work in silos, but today, they have one space where they can coordinate deliverables for the same client with real-time chat, shared files, and OneNote notebooks</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Case study: </a:t>
            </a:r>
            <a:r>
              <a:rPr lang="en-US" sz="900" err="1">
                <a:hlinkClick r:id="rId3"/>
              </a:rPr>
              <a:t>Dentsu</a:t>
            </a:r>
            <a:r>
              <a:rPr lang="en-US" sz="900">
                <a:hlinkClick r:id="rId3"/>
              </a:rPr>
              <a:t> Aegis Network</a:t>
            </a:r>
            <a:endParaRPr lang="en-US" sz="900"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321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Demos are most effective with customers enabling us to bring the product to life. Please leverage the demo script on Office </a:t>
            </a:r>
            <a:r>
              <a:rPr lang="en-US" sz="900" kern="1200" err="1">
                <a:solidFill>
                  <a:schemeClr val="tx1"/>
                </a:solidFill>
                <a:effectLst/>
                <a:latin typeface="Segoe UI Light" pitchFamily="34" charset="0"/>
                <a:ea typeface="+mn-ea"/>
                <a:cs typeface="+mn-cs"/>
              </a:rPr>
              <a:t>OnRamp</a:t>
            </a:r>
            <a:r>
              <a:rPr lang="en-US" sz="900" kern="1200">
                <a:solidFill>
                  <a:schemeClr val="tx1"/>
                </a:solidFill>
                <a:effectLst/>
                <a:latin typeface="Segoe UI Light" pitchFamily="34" charset="0"/>
                <a:ea typeface="+mn-ea"/>
                <a:cs typeface="+mn-cs"/>
              </a:rPr>
              <a:t>: </a:t>
            </a:r>
            <a:r>
              <a:rPr lang="en-US" sz="900" u="sng" kern="1200">
                <a:solidFill>
                  <a:schemeClr val="tx1"/>
                </a:solidFill>
                <a:effectLst/>
                <a:latin typeface="Segoe UI Light" pitchFamily="34" charset="0"/>
                <a:ea typeface="+mn-ea"/>
                <a:cs typeface="+mn-cs"/>
              </a:rPr>
              <a:t>https://view.officeapps.live.com/op/view.aspx?src=https://demos.microsoft.com/api/download/00000000-0000-0000-0000-000000000000/636551932331784273/Microsoft%20Teams%20Demo%20Guide.docx</a:t>
            </a:r>
          </a:p>
          <a:p>
            <a:r>
              <a:rPr lang="en-US" sz="900" kern="1200">
                <a:solidFill>
                  <a:schemeClr val="tx1"/>
                </a:solidFill>
                <a:effectLst/>
                <a:latin typeface="Segoe UI Light" pitchFamily="34" charset="0"/>
                <a:ea typeface="+mn-ea"/>
                <a:cs typeface="+mn-cs"/>
              </a:rPr>
              <a:t>As alternative to a live demo, please leverage the PowerPoint Click Through Demo: [new click through will be available mid-December] or the following four slides.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If you demo Teams, you can use the slides to recap the main points of the demo.</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888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Three </a:t>
            </a:r>
          </a:p>
          <a:p>
            <a:pPr marL="171450" indent="-171450">
              <a:buFont typeface="Arial" panose="020B0604020202020204" pitchFamily="34" charset="0"/>
              <a:buChar char="•"/>
            </a:pPr>
            <a:r>
              <a:rPr lang="en-US"/>
              <a:t>Global teams with 24/7 productivity</a:t>
            </a:r>
          </a:p>
          <a:p>
            <a:pPr marL="171450" indent="-171450">
              <a:buFont typeface="Arial" panose="020B0604020202020204" pitchFamily="34" charset="0"/>
              <a:buChar char="•"/>
            </a:pPr>
            <a:r>
              <a:rPr lang="en-US"/>
              <a:t>Increased productivity due to having all apps accessible via a central workspace</a:t>
            </a:r>
          </a:p>
          <a:p>
            <a:pPr marL="171450" indent="-171450">
              <a:buFont typeface="Arial" panose="020B0604020202020204" pitchFamily="34" charset="0"/>
              <a:buChar char="•"/>
            </a:pPr>
            <a:r>
              <a:rPr lang="en-US"/>
              <a:t>Natural adoption of Teams and O365 apps due to ease of use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Case study: </a:t>
            </a:r>
            <a:r>
              <a:rPr lang="en-US" sz="900">
                <a:hlinkClick r:id="rId3"/>
              </a:rPr>
              <a:t>Three Case Study</a:t>
            </a:r>
            <a:endParaRPr lang="en-US" sz="900"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817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 notes:</a:t>
            </a:r>
          </a:p>
          <a:p>
            <a:r>
              <a:rPr lang="en-US" err="1"/>
              <a:t>Hendrick</a:t>
            </a:r>
            <a:r>
              <a:rPr lang="en-US"/>
              <a:t> Motorsports is a race car engine manufacturer and racing team. Not</a:t>
            </a:r>
            <a:r>
              <a:rPr lang="en-US" baseline="0"/>
              <a:t> the traditional team you might think of – they have people in the factory, people in the back office, and people on the track in the pit crew, all using Microsoft Teams. </a:t>
            </a:r>
            <a:r>
              <a:rPr lang="en-US"/>
              <a:t>These</a:t>
            </a:r>
            <a:r>
              <a:rPr lang="en-US" baseline="0"/>
              <a:t> scenarios are important to them. </a:t>
            </a:r>
            <a:endParaRPr lang="en-US" i="1"/>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Case study: </a:t>
            </a:r>
            <a:r>
              <a:rPr lang="en-US" sz="900">
                <a:hlinkClick r:id="rId3"/>
              </a:rPr>
              <a:t>Hendrick Motorsports Case Study</a:t>
            </a:r>
            <a:endParaRPr lang="en-US" sz="900"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535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Microsoft Teams provides a shared workspace that enables teams to communicate without effort through chats - across geographical boundaries.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Chats are threaded, persistent and contextual </a:t>
            </a:r>
            <a:r>
              <a:rPr lang="en-US" sz="900" kern="1200">
                <a:solidFill>
                  <a:schemeClr val="tx1"/>
                </a:solidFill>
                <a:effectLst/>
                <a:latin typeface="Segoe UI Light" pitchFamily="34" charset="0"/>
                <a:ea typeface="+mn-ea"/>
                <a:cs typeface="+mn-cs"/>
              </a:rPr>
              <a:t>allowing your team to stay in the know and easily understand the context of the conversation.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Today, teams are dynamic. Members, roles, priorities and goals can change, resulting in different communication needs.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In Teams, people can choose how to communicate. They can engage in private 1:1: chats, in group chats or in team conversations that are visible to the entire team. Team conversations are open by default. Working in the open has a transformative effect on the culture of a team and helps organizations move from personal to team productivity.</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recently added guest access, so you can now </a:t>
            </a:r>
            <a:r>
              <a:rPr lang="en-US" sz="900" b="1" kern="1200">
                <a:solidFill>
                  <a:schemeClr val="tx1"/>
                </a:solidFill>
                <a:effectLst/>
                <a:latin typeface="Segoe UI Light" pitchFamily="34" charset="0"/>
                <a:ea typeface="+mn-ea"/>
                <a:cs typeface="+mn-cs"/>
              </a:rPr>
              <a:t>chat with everyone </a:t>
            </a:r>
            <a:r>
              <a:rPr lang="en-US" sz="900" kern="1200">
                <a:solidFill>
                  <a:schemeClr val="tx1"/>
                </a:solidFill>
                <a:effectLst/>
                <a:latin typeface="Segoe UI Light" pitchFamily="34" charset="0"/>
                <a:ea typeface="+mn-ea"/>
                <a:cs typeface="+mn-cs"/>
              </a:rPr>
              <a:t>on your team, </a:t>
            </a:r>
            <a:r>
              <a:rPr lang="en-US" sz="900" b="1" kern="1200">
                <a:solidFill>
                  <a:schemeClr val="tx1"/>
                </a:solidFill>
                <a:effectLst/>
                <a:latin typeface="Segoe UI Light" pitchFamily="34" charset="0"/>
                <a:ea typeface="+mn-ea"/>
                <a:cs typeface="+mn-cs"/>
              </a:rPr>
              <a:t>whether they’re inside your organization or an outside partner.</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Teams allows you to have fun together</a:t>
            </a:r>
            <a:r>
              <a:rPr lang="en-US" sz="900" kern="1200">
                <a:solidFill>
                  <a:schemeClr val="tx1"/>
                </a:solidFill>
                <a:effectLst/>
                <a:latin typeface="Segoe UI Light" pitchFamily="34" charset="0"/>
                <a:ea typeface="+mn-ea"/>
                <a:cs typeface="+mn-cs"/>
              </a:rPr>
              <a:t>. Successful collaboration is based on relationships. So, people can include emojis, memes and fun graphics in messages, which allows them to </a:t>
            </a:r>
            <a:r>
              <a:rPr lang="en-US" sz="900" b="1" kern="1200">
                <a:solidFill>
                  <a:schemeClr val="tx1"/>
                </a:solidFill>
                <a:effectLst/>
                <a:latin typeface="Segoe UI Light" pitchFamily="34" charset="0"/>
                <a:ea typeface="+mn-ea"/>
                <a:cs typeface="+mn-cs"/>
              </a:rPr>
              <a:t>show their personality, and humanize messages.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Most teams have a fun channel to communicate about other topics than work. For example, when somebody joins the team, or has a baby – you can get to know the people beyond work interactions creating a culture of teamwork.</a:t>
            </a:r>
            <a:endParaRPr lang="es-419" sz="900" kern="1200">
              <a:solidFill>
                <a:schemeClr val="tx1"/>
              </a:solidFill>
              <a:effectLst/>
              <a:latin typeface="Segoe UI Light" pitchFamily="34" charset="0"/>
              <a:ea typeface="+mn-ea"/>
              <a:cs typeface="+mn-cs"/>
            </a:endParaRPr>
          </a:p>
          <a:p>
            <a:r>
              <a:rPr lang="en-US" sz="900" i="1"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also use gifs, stickers, emojis to bring humor into the communication, and to soften messages. Changing the communication style can change the style of a team. You can worry less about formalities and focus more on the substance. </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93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Information often lives across siloed services today – like mail, files, meetings, </a:t>
            </a:r>
            <a:r>
              <a:rPr lang="en-US" sz="900" kern="1200" err="1">
                <a:solidFill>
                  <a:schemeClr val="tx1"/>
                </a:solidFill>
                <a:effectLst/>
                <a:latin typeface="Segoe UI Light" pitchFamily="34" charset="0"/>
                <a:ea typeface="+mn-ea"/>
                <a:cs typeface="+mn-cs"/>
              </a:rPr>
              <a:t>PowerBI</a:t>
            </a:r>
            <a:r>
              <a:rPr lang="en-US" sz="900" kern="1200">
                <a:solidFill>
                  <a:schemeClr val="tx1"/>
                </a:solidFill>
                <a:effectLst/>
                <a:latin typeface="Segoe UI Light" pitchFamily="34" charset="0"/>
                <a:ea typeface="+mn-ea"/>
                <a:cs typeface="+mn-cs"/>
              </a:rPr>
              <a:t>/ data, other SaaS services.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Teams is a hub both for communication and collaboration that brings all these services together in one single workspace. So, teams have one less place to go to resulting in more time for productivity as you do not have to toggle between apps.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All your common tools, all the Office apps that people use every day - Word, Excel, PowerPoint, OneNote, SharePoint, even Power BI - are all built-in, giving people access to the files and tools they need right within Microsoft Teams.</a:t>
            </a:r>
            <a:endParaRPr lang="es-419"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Users can share, co-author and edit Office and other files right in the app. As all files are stored on SharePoint, the latest version of the file is always accessible to any member on the team. This enables organizations to democratize knowledge and give everybody access to the information they need to get their work done. </a:t>
            </a:r>
            <a:endParaRPr lang="es-419"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You can take notes with OneNote or access an integrated calendar from Outlook.</a:t>
            </a:r>
            <a:endParaRPr lang="es-419"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Microsoft Teams is also integrated with SharePoint, </a:t>
            </a:r>
            <a:r>
              <a:rPr lang="en-US" sz="900" kern="1200" err="1">
                <a:solidFill>
                  <a:schemeClr val="tx1"/>
                </a:solidFill>
                <a:effectLst/>
                <a:latin typeface="Segoe UI Light" pitchFamily="34" charset="0"/>
                <a:ea typeface="+mn-ea"/>
                <a:cs typeface="+mn-cs"/>
              </a:rPr>
              <a:t>PowerBI</a:t>
            </a:r>
            <a:r>
              <a:rPr lang="en-US" sz="900" kern="1200">
                <a:solidFill>
                  <a:schemeClr val="tx1"/>
                </a:solidFill>
                <a:effectLst/>
                <a:latin typeface="Segoe UI Light" pitchFamily="34" charset="0"/>
                <a:ea typeface="+mn-ea"/>
                <a:cs typeface="+mn-cs"/>
              </a:rPr>
              <a:t> and planner, so teams can work in a central place with all the necessary tools to pursue team objectives.</a:t>
            </a:r>
            <a:endParaRPr lang="es-419"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We’ve built integration with email, so users can forward an email into a Team’s channel for further discussion.</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leverages the intelligence of the Microsoft Graph. A team member can access org chart information and do searches for contacts within an organization. </a:t>
            </a:r>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42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effectLst/>
              </a:rPr>
              <a:t>[</a:t>
            </a:r>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Every group is unique – both in structure and in style – so we have made it easy for teams to tailor their workspace to their needs and to include apps and services which are relevant to their team or project.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set up your channels so that conversations on certain topics happen in designated spaces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pin important files for quick reference for the whole team to access them in just one click.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add intelligent bots to interact with Microsoft Teams. Bots can answer natural-language questions and perform lightweight tasks such as FAQs.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bring in cloud services to explore data and get updates from Microsoft apps and 3</a:t>
            </a:r>
            <a:r>
              <a:rPr lang="en-US" sz="900" kern="1200" baseline="30000">
                <a:solidFill>
                  <a:schemeClr val="tx1"/>
                </a:solidFill>
                <a:effectLst/>
                <a:latin typeface="Segoe UI Light" pitchFamily="34" charset="0"/>
                <a:ea typeface="+mn-ea"/>
                <a:cs typeface="+mn-cs"/>
              </a:rPr>
              <a:t>rd</a:t>
            </a:r>
            <a:r>
              <a:rPr lang="en-US" sz="900" kern="1200">
                <a:solidFill>
                  <a:schemeClr val="tx1"/>
                </a:solidFill>
                <a:effectLst/>
                <a:latin typeface="Segoe UI Light" pitchFamily="34" charset="0"/>
                <a:ea typeface="+mn-ea"/>
                <a:cs typeface="+mn-cs"/>
              </a:rPr>
              <a:t> party apps. Where 3</a:t>
            </a:r>
            <a:r>
              <a:rPr lang="en-US" sz="900" kern="1200" baseline="30000">
                <a:solidFill>
                  <a:schemeClr val="tx1"/>
                </a:solidFill>
                <a:effectLst/>
                <a:latin typeface="Segoe UI Light" pitchFamily="34" charset="0"/>
                <a:ea typeface="+mn-ea"/>
                <a:cs typeface="+mn-cs"/>
              </a:rPr>
              <a:t>rd</a:t>
            </a:r>
            <a:r>
              <a:rPr lang="en-US" sz="900" kern="1200">
                <a:solidFill>
                  <a:schemeClr val="tx1"/>
                </a:solidFill>
                <a:effectLst/>
                <a:latin typeface="Segoe UI Light" pitchFamily="34" charset="0"/>
                <a:ea typeface="+mn-ea"/>
                <a:cs typeface="+mn-cs"/>
              </a:rPr>
              <a:t> party services are included, notifications can be customized so the team never misses a beat.</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bring our users a breadth of customization options, we’re working with more than 150 partners.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also created an extensible platform, to enable building apps with a rich set of capabilities to enable higher-performing teams. The Microsoft Teams developer platform enables integrations to your existing business process through publicly available APIs. IT can manage trusted apps for the employees and the organization. </a:t>
            </a:r>
            <a:endParaRPr lang="en-US" sz="900">
              <a:effectLs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224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Finally, Microsoft Teams provides industry leading security and compliance capabilities and rich management capabilities.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With Microsoft Teams, customers benefit from the Office 365 hyper-scale, enterprise-grade cloud.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From Day 1, the requirement has been for Teams to provide you with the same Office 365 capabilities that you’re used to and to build security, privacy and trust directly into the service.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manage and monitor all features in one centralized portal:</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Data encryption at all times, at-rest and in-transit. </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Customer data at rest remains in region</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Ability to have local data residency for core customer data at rest, plus failover and disaster recovery (see data residency slide in the appendix for details)</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Human back-up via on-call support engineers standing by 24×7 </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Customer content is never accessible in logs or telemetry</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Multi-factor authentication for enhanced identity protection.</a:t>
            </a:r>
            <a:endParaRPr lang="es-419"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Secure guest access with AAD managed guest accounts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 big privacy topic for all our European customers is of course GDPR – the Global Data Protection Regulation. We will adhere to this ahead of the May 2018 deadline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supports key standards including SOC 1, SOC 2, EU Model Clauses, HIPPA, and more. Since preview, we’ve added mobile management with Microsoft Intune and new features for compliance and litigation support, including audit log search, eDiscovery and legal hold for channels, chats and files.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Microsoft Teams admin center [coming early 2018] provides you with a single coherent admin experience where you can manage all aspects of Microsoft Teams including users, settings, and analytics.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Teams provides enterprise manageability to configure and set policies at a per-user level and manage trusted apps for employees and the organization.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PSTN connectivity in Office 365 will give you the option to connect existing on-premises investments in the future.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Advanced call management controls include call routing, auto attendant, call queues, and reporting.</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While security and compliance are critical, our responsibility goes beyond this. Our mission talks about empowering every person to achieve more. With that in mind, we’re focused on building an inclusive experience, including support for those who use screen readers, high contrast, and keyboard-only navigation, to enable the collective brainpower and potential of everyone. </a:t>
            </a:r>
            <a:endParaRPr lang="en-US" sz="900">
              <a:effectLst/>
              <a:latin typeface="Myriad Pro" panose="020B0503030403020204" pitchFamily="34" charset="0"/>
              <a:ea typeface="Times"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80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We have recently announced that Microsoft Teams is becoming the core communications client in Office 365.</a:t>
            </a:r>
            <a:endParaRPr lang="es-419" sz="90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We’ve started to bring all the capabilities that we've built in Skype into teams to make collaboration even richer and more dynamic, supported by a new Skype back-end infrastructure. </a:t>
            </a:r>
            <a:endParaRPr lang="es-419"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And we’re harnessing the power of artificial intelligence and cognitive services to transform your calls and meetings experience and to bring our vision of intelligent communications to life. </a:t>
            </a:r>
            <a:endParaRPr lang="es-419"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154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7.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jpe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12.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2.xml"/><Relationship Id="rId4" Type="http://schemas.openxmlformats.org/officeDocument/2006/relationships/image" Target="../media/image46.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jpe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19.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19.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49444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2" y="1919808"/>
            <a:ext cx="4853623" cy="615553"/>
          </a:xfrm>
        </p:spPr>
        <p:txBody>
          <a:bodyPr wrap="square" lIns="0" tIns="0" rIns="0" bIns="0">
            <a:spAutoFit/>
          </a:bodyPr>
          <a:lstStyle>
            <a:lvl1pPr marL="0" indent="0">
              <a:lnSpc>
                <a:spcPts val="2353"/>
              </a:lnSpc>
              <a:buNone/>
              <a:defRPr sz="2000" b="0" i="0">
                <a:solidFill>
                  <a:schemeClr val="tx1"/>
                </a:solidFill>
                <a:latin typeface="+mn-lt"/>
              </a:defRPr>
            </a:lvl1pPr>
            <a:lvl2pPr marL="224057" indent="0">
              <a:buNone/>
              <a:defRPr/>
            </a:lvl2pPr>
            <a:lvl3pPr marL="448111" indent="0">
              <a:buNone/>
              <a:defRPr/>
            </a:lvl3pPr>
            <a:lvl4pPr marL="672169" indent="0">
              <a:buNone/>
              <a:defRPr/>
            </a:lvl4pPr>
            <a:lvl5pPr marL="896225"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071" indent="-280071">
              <a:lnSpc>
                <a:spcPts val="1764"/>
              </a:lnSpc>
              <a:spcBef>
                <a:spcPts val="0"/>
              </a:spcBef>
              <a:buFont typeface="Arial" panose="020B0604020202020204" pitchFamily="34" charset="0"/>
              <a:buChar char="•"/>
              <a:defRPr sz="1399" b="0" i="0">
                <a:solidFill>
                  <a:schemeClr val="tx1"/>
                </a:solidFill>
                <a:latin typeface="+mn-lt"/>
              </a:defRPr>
            </a:lvl1pPr>
            <a:lvl2pPr marL="0" indent="0">
              <a:lnSpc>
                <a:spcPts val="1764"/>
              </a:lnSpc>
              <a:spcBef>
                <a:spcPts val="0"/>
              </a:spcBef>
              <a:buNone/>
              <a:defRPr sz="1372">
                <a:solidFill>
                  <a:schemeClr val="tx1"/>
                </a:solidFill>
              </a:defRPr>
            </a:lvl2pPr>
            <a:lvl3pPr marL="448111" indent="0">
              <a:buNone/>
              <a:defRPr/>
            </a:lvl3pPr>
            <a:lvl4pPr marL="672169" indent="0">
              <a:buNone/>
              <a:defRPr/>
            </a:lvl4pPr>
            <a:lvl5pPr marL="89622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2209834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70945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40" y="449265"/>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83527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0"/>
            <a:ext cx="12436475"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13202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92"/>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65140" y="449265"/>
            <a:ext cx="220661" cy="200341"/>
          </a:xfrm>
          <a:prstGeom prst="rect">
            <a:avLst/>
          </a:prstGeom>
        </p:spPr>
      </p:pic>
    </p:spTree>
    <p:extLst>
      <p:ext uri="{BB962C8B-B14F-4D97-AF65-F5344CB8AC3E}">
        <p14:creationId xmlns:p14="http://schemas.microsoft.com/office/powerpoint/2010/main" val="141807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960439"/>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9"/>
            <a:ext cx="3914774" cy="3862387"/>
          </a:xfrm>
        </p:spPr>
        <p:txBody>
          <a:bodyPr wrap="square" lIns="0" tIns="0" rIns="0" bIns="0">
            <a:noAutofit/>
          </a:bodyPr>
          <a:lstStyle>
            <a:lvl1pPr marL="0" indent="0" defTabSz="517426">
              <a:buNone/>
              <a:defRPr sz="1800" spc="-50" baseline="0">
                <a:solidFill>
                  <a:schemeClr val="accent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Tree>
    <p:extLst>
      <p:ext uri="{BB962C8B-B14F-4D97-AF65-F5344CB8AC3E}">
        <p14:creationId xmlns:p14="http://schemas.microsoft.com/office/powerpoint/2010/main" val="12946827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19805"/>
            <a:ext cx="11533187" cy="313904"/>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70856"/>
          </a:xfrm>
        </p:spPr>
        <p:txBody>
          <a:bodyPr lIns="0" tIns="0" rIns="0" bIns="0"/>
          <a:lstStyle>
            <a:lvl1pPr marL="0" indent="0">
              <a:lnSpc>
                <a:spcPts val="1800"/>
              </a:lnSpc>
              <a:spcBef>
                <a:spcPts val="0"/>
              </a:spcBef>
              <a:buNone/>
              <a:defRPr sz="1399" b="1">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9" y="4477704"/>
            <a:ext cx="11533187" cy="313904"/>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02497621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941711"/>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6"/>
            <a:ext cx="3690937" cy="2785894"/>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6"/>
            <a:ext cx="3669666" cy="278589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6"/>
            <a:ext cx="3694748" cy="2785894"/>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9580339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9" y="2005457"/>
            <a:ext cx="5653087" cy="39630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4" y="1995297"/>
            <a:ext cx="5653087" cy="39630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8164586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6496536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744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2"/>
            <a:ext cx="1727200" cy="287744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29905958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62784436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bg1"/>
                </a:solidFill>
              </a:defRPr>
            </a:lvl1pPr>
          </a:lstStyle>
          <a:p>
            <a:pPr marL="0" lvl="0">
              <a:lnSpc>
                <a:spcPts val="5599"/>
              </a:lnSpc>
            </a:pPr>
            <a:r>
              <a:rPr lang="en-US"/>
              <a:t>Section title</a:t>
            </a:r>
          </a:p>
        </p:txBody>
      </p:sp>
    </p:spTree>
    <p:extLst>
      <p:ext uri="{BB962C8B-B14F-4D97-AF65-F5344CB8AC3E}">
        <p14:creationId xmlns:p14="http://schemas.microsoft.com/office/powerpoint/2010/main" val="3227136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604204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42344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4" y="0"/>
            <a:ext cx="12435587" cy="6994525"/>
          </a:xfrm>
          <a:prstGeom prst="rect">
            <a:avLst/>
          </a:prstGeom>
        </p:spPr>
      </p:pic>
      <p:sp>
        <p:nvSpPr>
          <p:cNvPr id="2" name="Title 1"/>
          <p:cNvSpPr>
            <a:spLocks noGrp="1"/>
          </p:cNvSpPr>
          <p:nvPr>
            <p:ph type="title" hasCustomPrompt="1"/>
          </p:nvPr>
        </p:nvSpPr>
        <p:spPr>
          <a:xfrm>
            <a:off x="465139" y="899480"/>
            <a:ext cx="7604125" cy="2701925"/>
          </a:xfrm>
          <a:noFill/>
        </p:spPr>
        <p:txBody>
          <a:bodyPr wrap="square" lIns="0" tIns="0" rIns="0" bIns="0" anchor="t" anchorCtr="0">
            <a:noAutofit/>
          </a:bodyPr>
          <a:lstStyle>
            <a:lvl1pPr>
              <a:lnSpc>
                <a:spcPts val="5599"/>
              </a:lnSpc>
              <a:defRPr sz="5399"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91490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21277928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6"/>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5"/>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5"/>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5"/>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9720945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168526"/>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9438" y="2168526"/>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2625" y="2168526"/>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9" y="5026024"/>
            <a:ext cx="3690937" cy="1229456"/>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9456"/>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9456"/>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044389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19805"/>
            <a:ext cx="4853623" cy="62780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89705"/>
          </a:xfrm>
        </p:spPr>
        <p:txBody>
          <a:bodyPr lIns="0" tIns="0" rIns="0" bIns="0"/>
          <a:lstStyle>
            <a:lvl1pPr marL="285695" indent="-285695">
              <a:lnSpc>
                <a:spcPts val="1800"/>
              </a:lnSpc>
              <a:spcBef>
                <a:spcPts val="0"/>
              </a:spcBef>
              <a:buFont typeface="Arial" panose="020B0604020202020204" pitchFamily="34" charset="0"/>
              <a:buChar char="•"/>
              <a:defRPr sz="1399" b="0" i="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8758408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2"/>
            <a:ext cx="1727200" cy="2877449"/>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2"/>
            <a:ext cx="1727200" cy="2877449"/>
          </a:xfrm>
        </p:spPr>
        <p:txBody>
          <a:bodyPr lIns="0" tIns="0" rIns="0" bIns="0"/>
          <a:lstStyle>
            <a:lvl1pPr marL="0" indent="0">
              <a:lnSpc>
                <a:spcPts val="1800"/>
              </a:lnSpc>
              <a:spcBef>
                <a:spcPts val="900"/>
              </a:spcBef>
              <a:buNone/>
              <a:defRPr lang="en-US" sz="1399" b="1" kern="1200" spc="0" baseline="0" dirty="0" smtClean="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45562960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Tree>
    <p:extLst>
      <p:ext uri="{BB962C8B-B14F-4D97-AF65-F5344CB8AC3E}">
        <p14:creationId xmlns:p14="http://schemas.microsoft.com/office/powerpoint/2010/main" val="248402191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2168526"/>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9" y="5773736"/>
            <a:ext cx="3690937"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6" y="5931091"/>
            <a:ext cx="3690937" cy="313904"/>
          </a:xfrm>
        </p:spPr>
        <p:txBody>
          <a:bodyPr lIns="0" tIns="0" rIns="0" bIns="0"/>
          <a:lstStyle>
            <a:lvl1pPr marL="0" indent="0">
              <a:lnSpc>
                <a:spcPts val="1199"/>
              </a:lnSpc>
              <a:spcBef>
                <a:spcPts val="900"/>
              </a:spcBef>
              <a:buFont typeface="Arial" panose="020B0604020202020204" pitchFamily="34" charset="0"/>
              <a:buNone/>
              <a:defRPr sz="1000" b="0" i="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9" y="5931091"/>
            <a:ext cx="3679825" cy="313904"/>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7" y="5773736"/>
            <a:ext cx="3702056"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6" y="5931091"/>
            <a:ext cx="3702053" cy="313904"/>
          </a:xfrm>
        </p:spPr>
        <p:txBody>
          <a:bodyPr vert="horz" wrap="square" lIns="0" tIns="0" rIns="0" bIns="0" rtlCol="0">
            <a:spAutoFit/>
          </a:bodyPr>
          <a:lstStyle>
            <a:lvl1pPr marL="463461" indent="-463461">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2168526"/>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2168526"/>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7317567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9" y="2168525"/>
            <a:ext cx="11533187" cy="686861"/>
          </a:xfrm>
        </p:spPr>
        <p:txBody>
          <a:bodyPr/>
          <a:lstStyle/>
          <a:p>
            <a:r>
              <a:rPr lang="en-US"/>
              <a:t>Click icon to add table</a:t>
            </a:r>
          </a:p>
        </p:txBody>
      </p:sp>
    </p:spTree>
    <p:extLst>
      <p:ext uri="{BB962C8B-B14F-4D97-AF65-F5344CB8AC3E}">
        <p14:creationId xmlns:p14="http://schemas.microsoft.com/office/powerpoint/2010/main" val="23200683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4171094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40" y="449265"/>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704294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216537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74641" y="1212851"/>
            <a:ext cx="11887198" cy="842346"/>
          </a:xfrm>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30179139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40662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94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4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95008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1517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4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89178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7890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743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6293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3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356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27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60465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759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2" y="1919808"/>
            <a:ext cx="4853623" cy="615553"/>
          </a:xfrm>
        </p:spPr>
        <p:txBody>
          <a:bodyPr wrap="square" lIns="0" tIns="0" rIns="0" bIns="0">
            <a:spAutoFit/>
          </a:bodyPr>
          <a:lstStyle>
            <a:lvl1pPr marL="0" indent="0">
              <a:lnSpc>
                <a:spcPts val="2353"/>
              </a:lnSpc>
              <a:buNone/>
              <a:defRPr sz="2000" b="0" i="0">
                <a:solidFill>
                  <a:schemeClr val="tx1"/>
                </a:solidFill>
                <a:latin typeface="+mn-lt"/>
              </a:defRPr>
            </a:lvl1pPr>
            <a:lvl2pPr marL="224057" indent="0">
              <a:buNone/>
              <a:defRPr/>
            </a:lvl2pPr>
            <a:lvl3pPr marL="448111" indent="0">
              <a:buNone/>
              <a:defRPr/>
            </a:lvl3pPr>
            <a:lvl4pPr marL="672169" indent="0">
              <a:buNone/>
              <a:defRPr/>
            </a:lvl4pPr>
            <a:lvl5pPr marL="896225"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071" indent="-280071">
              <a:lnSpc>
                <a:spcPts val="1764"/>
              </a:lnSpc>
              <a:spcBef>
                <a:spcPts val="0"/>
              </a:spcBef>
              <a:buFont typeface="Arial" panose="020B0604020202020204" pitchFamily="34" charset="0"/>
              <a:buChar char="•"/>
              <a:defRPr sz="1399" b="0" i="0">
                <a:solidFill>
                  <a:schemeClr val="tx1"/>
                </a:solidFill>
                <a:latin typeface="+mn-lt"/>
              </a:defRPr>
            </a:lvl1pPr>
            <a:lvl2pPr marL="0" indent="0">
              <a:lnSpc>
                <a:spcPts val="1764"/>
              </a:lnSpc>
              <a:spcBef>
                <a:spcPts val="0"/>
              </a:spcBef>
              <a:buNone/>
              <a:defRPr sz="1372">
                <a:solidFill>
                  <a:schemeClr val="tx1"/>
                </a:solidFill>
              </a:defRPr>
            </a:lvl2pPr>
            <a:lvl3pPr marL="448111" indent="0">
              <a:buNone/>
              <a:defRPr/>
            </a:lvl3pPr>
            <a:lvl4pPr marL="672169" indent="0">
              <a:buNone/>
              <a:defRPr/>
            </a:lvl4pPr>
            <a:lvl5pPr marL="89622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0714788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368925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20495826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80725173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7692069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485314" cy="1225886"/>
          </a:xfrm>
          <a:prstGeom prst="rect">
            <a:avLst/>
          </a:prstGeom>
          <a:noFill/>
        </p:spPr>
        <p:txBody>
          <a:bodyPr wrap="none" lIns="182854" tIns="146283" rIns="182854" bIns="146283"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37259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11926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65046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37839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7376120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72480676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66465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6385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7978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033939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4371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3546911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7485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361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1828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09234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1960933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41" y="449267"/>
            <a:ext cx="1206257" cy="258307"/>
          </a:xfrm>
          <a:prstGeom prst="rect">
            <a:avLst/>
          </a:prstGeom>
        </p:spPr>
      </p:pic>
    </p:spTree>
    <p:extLst>
      <p:ext uri="{BB962C8B-B14F-4D97-AF65-F5344CB8AC3E}">
        <p14:creationId xmlns:p14="http://schemas.microsoft.com/office/powerpoint/2010/main" val="343483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window&#10;&#10;Description generated with high confidence">
            <a:extLst>
              <a:ext uri="{FF2B5EF4-FFF2-40B4-BE49-F238E27FC236}">
                <a16:creationId xmlns:a16="http://schemas.microsoft.com/office/drawing/2014/main" id="{19EEB76F-9E83-43D2-9026-4FAE021369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465137" y="2768600"/>
            <a:ext cx="5438706" cy="1828800"/>
          </a:xfrm>
          <a:noFill/>
        </p:spPr>
        <p:txBody>
          <a:bodyPr lIns="0" tIns="91440" rIns="146304" bIns="91440" anchor="b" anchorCtr="0"/>
          <a:lstStyle>
            <a:lvl1pPr marL="0" algn="l" defTabSz="914219" rtl="0" eaLnBrk="1" latinLnBrk="0" hangingPunct="1">
              <a:lnSpc>
                <a:spcPct val="90000"/>
              </a:lnSpc>
              <a:spcBef>
                <a:spcPct val="0"/>
              </a:spcBef>
              <a:buNone/>
              <a:defRPr lang="en-US" sz="4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85015" y="491783"/>
            <a:ext cx="1206257" cy="258307"/>
          </a:xfrm>
          <a:prstGeom prst="rect">
            <a:avLst/>
          </a:prstGeom>
        </p:spPr>
      </p:pic>
    </p:spTree>
    <p:extLst>
      <p:ext uri="{BB962C8B-B14F-4D97-AF65-F5344CB8AC3E}">
        <p14:creationId xmlns:p14="http://schemas.microsoft.com/office/powerpoint/2010/main" val="2485270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960441"/>
            <a:ext cx="3690937" cy="917575"/>
          </a:xfrm>
        </p:spPr>
        <p:txBody>
          <a:bodyPr lIns="0" tIns="0" rIns="0" bIns="0"/>
          <a:lstStyle>
            <a:lvl1pPr algn="l" defTabSz="914378" rtl="0" eaLnBrk="1" latinLnBrk="0" hangingPunct="1">
              <a:lnSpc>
                <a:spcPts val="3137"/>
              </a:lnSpc>
              <a:spcBef>
                <a:spcPct val="0"/>
              </a:spcBef>
              <a:buNone/>
              <a:defRPr lang="en-US" sz="3200" b="0" strike="noStrike" kern="1200" cap="none" spc="-147"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4764" y="960441"/>
            <a:ext cx="3914774" cy="3862387"/>
          </a:xfrm>
        </p:spPr>
        <p:txBody>
          <a:bodyPr wrap="square" lIns="0" tIns="0" rIns="0" bIns="0">
            <a:noAutofit/>
          </a:bodyPr>
          <a:lstStyle>
            <a:lvl1pPr marL="0" indent="0" defTabSz="507336">
              <a:buNone/>
              <a:defRPr sz="1800" spc="-49" baseline="0">
                <a:solidFill>
                  <a:schemeClr val="accent1"/>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Tree>
    <p:extLst>
      <p:ext uri="{BB962C8B-B14F-4D97-AF65-F5344CB8AC3E}">
        <p14:creationId xmlns:p14="http://schemas.microsoft.com/office/powerpoint/2010/main" val="316618087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375956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1570" y="1190163"/>
            <a:ext cx="7424905" cy="5804362"/>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11570" y="1184276"/>
            <a:ext cx="7424905" cy="5810250"/>
          </a:xfrm>
          <a:prstGeom prst="rect">
            <a:avLst/>
          </a:prstGeom>
        </p:spPr>
      </p:pic>
    </p:spTree>
    <p:extLst>
      <p:ext uri="{BB962C8B-B14F-4D97-AF65-F5344CB8AC3E}">
        <p14:creationId xmlns:p14="http://schemas.microsoft.com/office/powerpoint/2010/main" val="14297897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80"/>
            <a:ext cx="7604124" cy="3629025"/>
          </a:xfrm>
          <a:noFill/>
        </p:spPr>
        <p:txBody>
          <a:bodyPr vert="horz" wrap="square" lIns="0" tIns="0" rIns="0" bIns="0" rtlCol="0" anchor="t" anchorCtr="0">
            <a:noAutofit/>
          </a:bodyPr>
          <a:lstStyle>
            <a:lvl1pPr>
              <a:defRPr lang="en-US" sz="5400"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7904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1" y="1919807"/>
            <a:ext cx="4853623" cy="627807"/>
          </a:xfrm>
        </p:spPr>
        <p:txBody>
          <a:bodyPr wrap="square" lIns="0" tIns="0" rIns="0" bIns="0">
            <a:spAutoFit/>
          </a:bodyPr>
          <a:lstStyle>
            <a:lvl1pPr marL="0" indent="0">
              <a:lnSpc>
                <a:spcPts val="2353"/>
              </a:lnSpc>
              <a:buNone/>
              <a:defRPr sz="2000"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591387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3</a:t>
            </a:r>
          </a:p>
        </p:txBody>
      </p:sp>
    </p:spTree>
    <p:extLst>
      <p:ext uri="{BB962C8B-B14F-4D97-AF65-F5344CB8AC3E}">
        <p14:creationId xmlns:p14="http://schemas.microsoft.com/office/powerpoint/2010/main" val="292726894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70270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997519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41693955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E70C-4EB3-4DE9-BDC5-1D0A2637182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9580E20-EB38-4037-9445-4B8DFB582E7E}"/>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3A1742-2CF3-4E46-B78D-03E934C615A0}"/>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0A7F3F92-12AE-4842-B6AF-E11789575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19B5-FA97-4369-8116-9995A2655640}"/>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35587621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A5EE-7D8C-443B-9EFC-77367F769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4D954-7132-487A-8A44-5C3479900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F801E-36BA-43DB-9757-F29DAAB8F4EA}"/>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BA91E3D7-ABDA-4630-BE1D-00C03439B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1C4B3-511F-447E-B885-E3E07A4AA18B}"/>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103876355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3DB3-0167-4687-BE46-E9E08718454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4EF77B10-AC57-4FCD-8D72-D2A2067DF7E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0318B8-7745-4D20-A8A8-2E78256ECD24}"/>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09513A9E-87C9-4299-8945-18005B0B9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A7EB5-632F-4140-89E1-1F711C436AB8}"/>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1615236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78EB-F7F5-451F-B583-DA3AEF06FF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D88AA5-E0E9-4726-8AA0-04BEFDF2C2A9}"/>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963B1E-D9C7-4B37-96E3-569799F3758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19AA60-EDCB-463E-BDE1-18C079CF07F3}"/>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6" name="Footer Placeholder 5">
            <a:extLst>
              <a:ext uri="{FF2B5EF4-FFF2-40B4-BE49-F238E27FC236}">
                <a16:creationId xmlns:a16="http://schemas.microsoft.com/office/drawing/2014/main" id="{F90F2A69-4BF6-47C0-B891-CA17C3E2D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259BF-56B4-44AF-AC5E-A7C6829F36CD}"/>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197896025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2E8D-D21E-4256-A011-1834F0C2A263}"/>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AC3702-A023-4098-891F-67C1357F5BF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5BEF729A-5396-4B6B-BB6E-2A34E7ED502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F559BA-8131-4D55-8A56-815EE8A5BE90}"/>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26E5B1C-6107-42BA-A4D9-D034459E701A}"/>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ADB5C-7F70-4CFF-8364-F65D339422F6}"/>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8" name="Footer Placeholder 7">
            <a:extLst>
              <a:ext uri="{FF2B5EF4-FFF2-40B4-BE49-F238E27FC236}">
                <a16:creationId xmlns:a16="http://schemas.microsoft.com/office/drawing/2014/main" id="{DC7963D7-7BB2-4042-A6DC-7088D045B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B363BF-D375-40EA-BA64-30C139392710}"/>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269075914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80CD-398F-47A0-AC26-D0F540EB34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6AEA6-302F-4802-AE76-EA9F677DEE5E}"/>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4" name="Footer Placeholder 3">
            <a:extLst>
              <a:ext uri="{FF2B5EF4-FFF2-40B4-BE49-F238E27FC236}">
                <a16:creationId xmlns:a16="http://schemas.microsoft.com/office/drawing/2014/main" id="{166A921E-D674-4BC2-9066-12393B748F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F3EA67-E784-4819-ABAB-16FA5E4BBDCC}"/>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412989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08C45-2469-42E4-8302-1D5F6F926DF2}"/>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3" name="Footer Placeholder 2">
            <a:extLst>
              <a:ext uri="{FF2B5EF4-FFF2-40B4-BE49-F238E27FC236}">
                <a16:creationId xmlns:a16="http://schemas.microsoft.com/office/drawing/2014/main" id="{76DA87A7-C9B7-4347-ABB0-C6EA8E9FFD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899465-249A-4CD8-86A7-26539998A786}"/>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41214054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F1C-2F2C-47E5-AC7C-EB3BAD5142C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75921C43-92D5-4242-9D40-7A705C98D7E9}"/>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CDF20-78D3-4275-8B88-5AFFF4A0D91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7E56F04A-FBFB-403D-8B5D-0579415268DC}"/>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6" name="Footer Placeholder 5">
            <a:extLst>
              <a:ext uri="{FF2B5EF4-FFF2-40B4-BE49-F238E27FC236}">
                <a16:creationId xmlns:a16="http://schemas.microsoft.com/office/drawing/2014/main" id="{10FCBEFB-0587-4566-8FCC-EBA51F265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7A0DD-3B36-416A-8091-58B26F74E17E}"/>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41571833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F880-8325-4F6D-8B1D-E5AE968C9C8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69FDF34-92B6-40D8-B004-5D61F189BAA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DB38597-A019-4F33-864D-BC4B5CBB4D9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6FA0480-18C8-4C8D-85A1-7BD512D4F9C2}"/>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6" name="Footer Placeholder 5">
            <a:extLst>
              <a:ext uri="{FF2B5EF4-FFF2-40B4-BE49-F238E27FC236}">
                <a16:creationId xmlns:a16="http://schemas.microsoft.com/office/drawing/2014/main" id="{C72653D5-08E2-4225-95B9-AA32193CA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A19F3-450F-4D2C-B50E-1E6333AFB252}"/>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359570413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424A-4139-4919-A61C-176B2E9F54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F84195-16AD-4661-B0B3-37D40B04C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1AD29-8069-458F-9021-242F674A281E}"/>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F56E58C2-5E0B-4A13-92DE-1AD055783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F3A20-EF94-4C29-BB9B-95DA1E799929}"/>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281312806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FF01CC-A429-4E99-B08D-ADD482FFB618}"/>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F9EE9-A8E9-4162-B9B7-BB19C452B2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E8EDE-41DA-4217-B0D3-9166C2A4383B}"/>
              </a:ext>
            </a:extLst>
          </p:cNvPr>
          <p:cNvSpPr>
            <a:spLocks noGrp="1"/>
          </p:cNvSpPr>
          <p:nvPr>
            <p:ph type="dt" sz="half" idx="10"/>
          </p:nvPr>
        </p:nvSpPr>
        <p:spPr/>
        <p:txBody>
          <a:body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A5755DD3-3276-4482-A663-45A923192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CD779-C1E5-467A-A261-63A20522C941}"/>
              </a:ext>
            </a:extLst>
          </p:cNvPr>
          <p:cNvSpPr>
            <a:spLocks noGrp="1"/>
          </p:cNvSpPr>
          <p:nvPr>
            <p:ph type="sldNum" sz="quarter" idx="12"/>
          </p:nvPr>
        </p:nvSpPr>
        <p:spPr/>
        <p:txBody>
          <a:bodyPr/>
          <a:lstStyle/>
          <a:p>
            <a:fld id="{5736063B-AF54-43DC-8E9B-F351A8FD9295}" type="slidenum">
              <a:rPr lang="en-US" smtClean="0"/>
              <a:t>‹#›</a:t>
            </a:fld>
            <a:endParaRPr lang="en-US"/>
          </a:p>
        </p:txBody>
      </p:sp>
    </p:spTree>
    <p:extLst>
      <p:ext uri="{BB962C8B-B14F-4D97-AF65-F5344CB8AC3E}">
        <p14:creationId xmlns:p14="http://schemas.microsoft.com/office/powerpoint/2010/main" val="26894595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1"/>
            <a:ext cx="1727200" cy="283410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1705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17053"/>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17053"/>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17053"/>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17053"/>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20324270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36201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40" y="449265"/>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638934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282983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914E81-A18D-46FC-8684-DC9BD230C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6" y="1"/>
            <a:ext cx="12435840" cy="6995160"/>
          </a:xfrm>
          <a:prstGeom prst="rect">
            <a:avLst/>
          </a:prstGeom>
        </p:spPr>
      </p:pic>
      <p:sp>
        <p:nvSpPr>
          <p:cNvPr id="3" name="Rectangle 2">
            <a:extLst>
              <a:ext uri="{FF2B5EF4-FFF2-40B4-BE49-F238E27FC236}">
                <a16:creationId xmlns:a16="http://schemas.microsoft.com/office/drawing/2014/main" id="{E8271F86-F431-4D7D-97F9-1D90B36385E8}"/>
              </a:ext>
            </a:extLst>
          </p:cNvPr>
          <p:cNvSpPr/>
          <p:nvPr userDrawn="1"/>
        </p:nvSpPr>
        <p:spPr bwMode="auto">
          <a:xfrm>
            <a:off x="636" y="0"/>
            <a:ext cx="12435840" cy="6994525"/>
          </a:xfrm>
          <a:prstGeom prst="rect">
            <a:avLst/>
          </a:prstGeom>
          <a:gradFill>
            <a:gsLst>
              <a:gs pos="1250">
                <a:schemeClr val="bg1">
                  <a:lumMod val="10000"/>
                  <a:alpha val="63000"/>
                </a:schemeClr>
              </a:gs>
              <a:gs pos="59000">
                <a:schemeClr val="bg1">
                  <a:lumMod val="1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65140" y="449265"/>
            <a:ext cx="220661" cy="200341"/>
          </a:xfrm>
          <a:prstGeom prst="rect">
            <a:avLst/>
          </a:prstGeom>
        </p:spPr>
      </p:pic>
    </p:spTree>
    <p:extLst>
      <p:ext uri="{BB962C8B-B14F-4D97-AF65-F5344CB8AC3E}">
        <p14:creationId xmlns:p14="http://schemas.microsoft.com/office/powerpoint/2010/main" val="2114724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960439"/>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9"/>
            <a:ext cx="3914774" cy="3862387"/>
          </a:xfrm>
        </p:spPr>
        <p:txBody>
          <a:bodyPr wrap="square" lIns="0" tIns="0" rIns="0" bIns="0">
            <a:noAutofit/>
          </a:bodyPr>
          <a:lstStyle>
            <a:lvl1pPr marL="0" indent="0" defTabSz="517426">
              <a:buNone/>
              <a:defRPr sz="1800" spc="-50" baseline="0">
                <a:solidFill>
                  <a:schemeClr val="accent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Tree>
    <p:extLst>
      <p:ext uri="{BB962C8B-B14F-4D97-AF65-F5344CB8AC3E}">
        <p14:creationId xmlns:p14="http://schemas.microsoft.com/office/powerpoint/2010/main" val="204530966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19805"/>
            <a:ext cx="11533187" cy="313904"/>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70856"/>
          </a:xfrm>
        </p:spPr>
        <p:txBody>
          <a:bodyPr lIns="0" tIns="0" rIns="0" bIns="0"/>
          <a:lstStyle>
            <a:lvl1pPr marL="0" indent="0">
              <a:lnSpc>
                <a:spcPts val="1800"/>
              </a:lnSpc>
              <a:spcBef>
                <a:spcPts val="0"/>
              </a:spcBef>
              <a:buNone/>
              <a:defRPr sz="1399" b="1">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9" y="4477704"/>
            <a:ext cx="11533187" cy="313904"/>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27935325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941711"/>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6"/>
            <a:ext cx="3690937" cy="2785894"/>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6"/>
            <a:ext cx="3669666" cy="278589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6"/>
            <a:ext cx="3694748" cy="2785894"/>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5848170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9" y="2005457"/>
            <a:ext cx="5653087" cy="39630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4" y="1995297"/>
            <a:ext cx="5653087" cy="3963033"/>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77324268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4253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82568420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744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2"/>
            <a:ext cx="1727200" cy="2877449"/>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2"/>
            <a:ext cx="1727200" cy="287744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27649691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22175630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bg1"/>
                </a:solidFill>
              </a:defRPr>
            </a:lvl1pPr>
          </a:lstStyle>
          <a:p>
            <a:pPr marL="0" lvl="0">
              <a:lnSpc>
                <a:spcPts val="5599"/>
              </a:lnSpc>
            </a:pPr>
            <a:r>
              <a:rPr lang="en-US"/>
              <a:t>Section title</a:t>
            </a:r>
          </a:p>
        </p:txBody>
      </p:sp>
    </p:spTree>
    <p:extLst>
      <p:ext uri="{BB962C8B-B14F-4D97-AF65-F5344CB8AC3E}">
        <p14:creationId xmlns:p14="http://schemas.microsoft.com/office/powerpoint/2010/main" val="211718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5959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4503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4" y="0"/>
            <a:ext cx="12435587" cy="6994525"/>
          </a:xfrm>
          <a:prstGeom prst="rect">
            <a:avLst/>
          </a:prstGeom>
        </p:spPr>
      </p:pic>
      <p:sp>
        <p:nvSpPr>
          <p:cNvPr id="2" name="Title 1"/>
          <p:cNvSpPr>
            <a:spLocks noGrp="1"/>
          </p:cNvSpPr>
          <p:nvPr>
            <p:ph type="title" hasCustomPrompt="1"/>
          </p:nvPr>
        </p:nvSpPr>
        <p:spPr>
          <a:xfrm>
            <a:off x="465139" y="899480"/>
            <a:ext cx="7604125" cy="2701925"/>
          </a:xfrm>
          <a:noFill/>
        </p:spPr>
        <p:txBody>
          <a:bodyPr wrap="square" lIns="0" tIns="0" rIns="0" bIns="0" anchor="t" anchorCtr="0">
            <a:noAutofit/>
          </a:bodyPr>
          <a:lstStyle>
            <a:lvl1pPr>
              <a:lnSpc>
                <a:spcPts val="5599"/>
              </a:lnSpc>
              <a:defRPr sz="5399"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23341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661107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6"/>
            <a:ext cx="2734056" cy="4371975"/>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5"/>
            <a:ext cx="2734056" cy="4371975"/>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5"/>
            <a:ext cx="2734056" cy="4371975"/>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5"/>
            <a:ext cx="2734056" cy="4371975"/>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9928"/>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13877101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168526"/>
            <a:ext cx="3690937" cy="2654300"/>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168526"/>
            <a:ext cx="3679825" cy="2654300"/>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6"/>
            <a:ext cx="3695700" cy="2654300"/>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9" y="5026024"/>
            <a:ext cx="3690937" cy="1229456"/>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9456"/>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9456"/>
          </a:xfrm>
        </p:spPr>
        <p:txBody>
          <a:bodyPr lIns="0" tIns="0" rIns="0" bIns="0"/>
          <a:lstStyle>
            <a:lvl1pPr marL="0" indent="0">
              <a:lnSpc>
                <a:spcPts val="1800"/>
              </a:lnSpc>
              <a:spcBef>
                <a:spcPts val="900"/>
              </a:spcBef>
              <a:buNone/>
              <a:defRPr sz="1399">
                <a:solidFill>
                  <a:schemeClr val="accent1"/>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3355543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19805"/>
            <a:ext cx="4853623" cy="62780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89705"/>
          </a:xfrm>
        </p:spPr>
        <p:txBody>
          <a:bodyPr lIns="0" tIns="0" rIns="0" bIns="0"/>
          <a:lstStyle>
            <a:lvl1pPr marL="285695" indent="-285695">
              <a:lnSpc>
                <a:spcPts val="1800"/>
              </a:lnSpc>
              <a:spcBef>
                <a:spcPts val="0"/>
              </a:spcBef>
              <a:buFont typeface="Arial" panose="020B0604020202020204" pitchFamily="34" charset="0"/>
              <a:buChar char="•"/>
              <a:defRPr sz="1399" b="0" i="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4911686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2"/>
            <a:ext cx="1727200" cy="2877449"/>
          </a:xfrm>
        </p:spPr>
        <p:txBody>
          <a:bodyPr lIns="0" tIns="0" rIns="0" bIns="0"/>
          <a:lstStyle>
            <a:lvl1pPr marL="0" indent="0">
              <a:lnSpc>
                <a:spcPts val="1800"/>
              </a:lnSpc>
              <a:spcBef>
                <a:spcPts val="900"/>
              </a:spcBef>
              <a:buNone/>
              <a:defRPr sz="1399" b="1">
                <a:solidFill>
                  <a:schemeClr val="accent1"/>
                </a:solidFill>
                <a:latin typeface="+mn-lt"/>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2"/>
            <a:ext cx="1727200" cy="2877449"/>
          </a:xfrm>
        </p:spPr>
        <p:txBody>
          <a:bodyPr lIns="0" tIns="0" rIns="0" bIns="0"/>
          <a:lstStyle>
            <a:lvl1pPr marL="0" indent="0">
              <a:lnSpc>
                <a:spcPts val="1800"/>
              </a:lnSpc>
              <a:spcBef>
                <a:spcPts val="900"/>
              </a:spcBef>
              <a:buNone/>
              <a:defRPr lang="en-US" sz="1399" b="1" kern="1200" spc="0" baseline="0" dirty="0" smtClean="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9097532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Tree>
    <p:extLst>
      <p:ext uri="{BB962C8B-B14F-4D97-AF65-F5344CB8AC3E}">
        <p14:creationId xmlns:p14="http://schemas.microsoft.com/office/powerpoint/2010/main" val="3306455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2168526"/>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9" y="5773736"/>
            <a:ext cx="3690937"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6" y="5931091"/>
            <a:ext cx="3690937" cy="313904"/>
          </a:xfrm>
        </p:spPr>
        <p:txBody>
          <a:bodyPr lIns="0" tIns="0" rIns="0" bIns="0"/>
          <a:lstStyle>
            <a:lvl1pPr marL="0" indent="0">
              <a:lnSpc>
                <a:spcPts val="1199"/>
              </a:lnSpc>
              <a:spcBef>
                <a:spcPts val="900"/>
              </a:spcBef>
              <a:buFont typeface="Arial" panose="020B0604020202020204" pitchFamily="34" charset="0"/>
              <a:buNone/>
              <a:defRPr sz="1000" b="0" i="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9" y="5931091"/>
            <a:ext cx="3679825" cy="313904"/>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7" y="5773736"/>
            <a:ext cx="3702056" cy="156952"/>
          </a:xfrm>
        </p:spPr>
        <p:txBody>
          <a:bodyPr lIns="0" tIns="0" rIns="0" bIns="0"/>
          <a:lstStyle>
            <a:lvl1pPr marL="0" indent="0">
              <a:lnSpc>
                <a:spcPts val="1199"/>
              </a:lnSpc>
              <a:spcBef>
                <a:spcPts val="900"/>
              </a:spcBef>
              <a:buNone/>
              <a:defRPr sz="1000">
                <a:solidFill>
                  <a:schemeClr val="tx1"/>
                </a:solidFill>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6" y="5931091"/>
            <a:ext cx="3702053" cy="313904"/>
          </a:xfrm>
        </p:spPr>
        <p:txBody>
          <a:bodyPr vert="horz" wrap="square" lIns="0" tIns="0" rIns="0" bIns="0" rtlCol="0">
            <a:spAutoFit/>
          </a:bodyPr>
          <a:lstStyle>
            <a:lvl1pPr marL="463461" indent="-463461">
              <a:tabLst/>
              <a:defRPr lang="en-US" sz="1000" b="0" i="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2168526"/>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2168526"/>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72292173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9" y="2168525"/>
            <a:ext cx="11533187" cy="686861"/>
          </a:xfrm>
        </p:spPr>
        <p:txBody>
          <a:bodyPr/>
          <a:lstStyle/>
          <a:p>
            <a:r>
              <a:rPr lang="en-US"/>
              <a:t>Click icon to add table</a:t>
            </a:r>
          </a:p>
        </p:txBody>
      </p:sp>
    </p:spTree>
    <p:extLst>
      <p:ext uri="{BB962C8B-B14F-4D97-AF65-F5344CB8AC3E}">
        <p14:creationId xmlns:p14="http://schemas.microsoft.com/office/powerpoint/2010/main" val="219803288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67906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40" y="449265"/>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3792519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043832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bg1">
            <a:alpha val="70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Microsoft Confidential</a:t>
            </a:r>
          </a:p>
        </p:txBody>
      </p:sp>
      <p:sp>
        <p:nvSpPr>
          <p:cNvPr id="3" name="Slide Number Placeholder 2"/>
          <p:cNvSpPr>
            <a:spLocks noGrp="1"/>
          </p:cNvSpPr>
          <p:nvPr>
            <p:ph type="sldNum"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047346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4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D7DF-C438-4CEF-98B3-C529B78380C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5755E8EB-F6ED-48F6-8776-EF89269C35B5}"/>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CF5B48A-B051-42D4-AC9D-5E340D27297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C347DACF-5599-48D8-9636-CFF3E34E3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D1730-0C98-4130-A9DD-2EEBE09705CD}"/>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33179406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6765454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544A-28DB-474E-80A8-4D71D93ADC4E}"/>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E8E2768-A0AD-458A-BAAB-600956930B2F}"/>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D1684B-E856-4EA6-8E82-47ECF68762ED}"/>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D1E5A353-858F-4B46-BFCE-E8AC0965E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2CA11-B9C4-4087-B0D2-D207BD185B6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79509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F78F-1383-420F-AD9D-0FD102D6B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48279-96FC-4CA5-AC14-42FC297AC3DD}"/>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39E08-7BC0-4DFF-B893-3A0BC094FF2E}"/>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8C52F2-0209-4874-B38C-B5EFD0D0AAD3}"/>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6" name="Footer Placeholder 5">
            <a:extLst>
              <a:ext uri="{FF2B5EF4-FFF2-40B4-BE49-F238E27FC236}">
                <a16:creationId xmlns:a16="http://schemas.microsoft.com/office/drawing/2014/main" id="{1B1C48AA-560C-43F2-AE1E-09CB62A21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F003A-C37D-4899-AA2C-222C2F254CED}"/>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72697715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A76E-B26C-4E33-AD22-88969C2FD47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B2889F-B9F1-4AAE-BDB5-885EA88DC190}"/>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65E07962-789B-4C8B-AA57-3FA5AE5D6B7B}"/>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8E5A92-F800-450C-A56E-988B46C005D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6C608E6-51E3-4E3E-BE82-26199D523877}"/>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12F375-C11E-44C1-AB2B-835011404249}"/>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8" name="Footer Placeholder 7">
            <a:extLst>
              <a:ext uri="{FF2B5EF4-FFF2-40B4-BE49-F238E27FC236}">
                <a16:creationId xmlns:a16="http://schemas.microsoft.com/office/drawing/2014/main" id="{0C197066-FCC4-4CF9-A316-2416D29485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921757-86A4-441A-8B31-CB9D9A09FED5}"/>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4758739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991-5504-4AA5-BD7B-19A1ADA218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08178-7936-492C-867D-DDEB151A67F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4" name="Footer Placeholder 3">
            <a:extLst>
              <a:ext uri="{FF2B5EF4-FFF2-40B4-BE49-F238E27FC236}">
                <a16:creationId xmlns:a16="http://schemas.microsoft.com/office/drawing/2014/main" id="{7376A800-E9C3-4BF1-B98B-92885D4DE6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82E399-53EC-4BBD-B98F-175C9BD8A3E6}"/>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68001053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0466476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74D4-1817-4615-8021-E93D9D2447D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9009E8DB-C5C0-4669-9DF7-0D8F2B6EAE0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3E894F-4004-47AD-9C6D-B117BE7070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6B091B9-B3DB-4CB0-828B-02599A72CC8F}"/>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6" name="Footer Placeholder 5">
            <a:extLst>
              <a:ext uri="{FF2B5EF4-FFF2-40B4-BE49-F238E27FC236}">
                <a16:creationId xmlns:a16="http://schemas.microsoft.com/office/drawing/2014/main" id="{9B8FB037-0896-4EAC-9283-CE1B655D5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62FBA-9902-416D-AF8A-3F4C5BCC89EE}"/>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695809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8F45-D0A4-4314-B37E-596F3502C0E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4306A598-E4CD-4748-9D78-80B3F6A97DE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105321FC-1066-4650-8F93-B85FB9F51F2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C596B5A-4159-4CBA-B5CF-DC49D4142456}"/>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6" name="Footer Placeholder 5">
            <a:extLst>
              <a:ext uri="{FF2B5EF4-FFF2-40B4-BE49-F238E27FC236}">
                <a16:creationId xmlns:a16="http://schemas.microsoft.com/office/drawing/2014/main" id="{79321FB4-E7B7-4986-B116-E6675C544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FBA6D1-C7E6-4E71-BE8D-893C248836EC}"/>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5173810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2FE3-15D1-4784-AFE2-560949D077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AD8380-BAAA-4952-BC7D-D6782A0EC3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4E838-3979-4389-9202-8F9079101976}"/>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7F90CE3D-9EA1-49AD-BCBA-EE25859A0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074F2-6F4F-40BA-AC50-9AA57D7CC8BB}"/>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2208435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78B29-DA54-42CC-A7B4-EF59CB2CE34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7A7119-6B91-41B4-B775-8C6CDE92B8A1}"/>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8684F-9E30-445A-BC85-F80EE250CEAB}"/>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33D556D0-0E68-45D9-8FE6-80F4DDDC9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03229-D272-4B59-BAAC-21F5E7ECC8FA}"/>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404341142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19805"/>
            <a:ext cx="11533187" cy="313904"/>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sz="1399" b="1">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21231775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1881329"/>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33185" y="920132"/>
            <a:ext cx="1197010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09601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914E81-A18D-46FC-8684-DC9BD230C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6" y="1"/>
            <a:ext cx="12435840" cy="6995160"/>
          </a:xfrm>
          <a:prstGeom prst="rect">
            <a:avLst/>
          </a:prstGeom>
        </p:spPr>
      </p:pic>
      <p:sp>
        <p:nvSpPr>
          <p:cNvPr id="3" name="Rectangle 2">
            <a:extLst>
              <a:ext uri="{FF2B5EF4-FFF2-40B4-BE49-F238E27FC236}">
                <a16:creationId xmlns:a16="http://schemas.microsoft.com/office/drawing/2014/main" id="{E8271F86-F431-4D7D-97F9-1D90B36385E8}"/>
              </a:ext>
            </a:extLst>
          </p:cNvPr>
          <p:cNvSpPr/>
          <p:nvPr userDrawn="1"/>
        </p:nvSpPr>
        <p:spPr bwMode="auto">
          <a:xfrm>
            <a:off x="0" y="0"/>
            <a:ext cx="16269575" cy="6994525"/>
          </a:xfrm>
          <a:prstGeom prst="rect">
            <a:avLst/>
          </a:prstGeom>
          <a:gradFill>
            <a:gsLst>
              <a:gs pos="1250">
                <a:schemeClr val="bg1">
                  <a:lumMod val="10000"/>
                  <a:alpha val="63000"/>
                </a:schemeClr>
              </a:gs>
              <a:gs pos="59000">
                <a:schemeClr val="bg1">
                  <a:lumMod val="1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65140" y="449265"/>
            <a:ext cx="220661" cy="200341"/>
          </a:xfrm>
          <a:prstGeom prst="rect">
            <a:avLst/>
          </a:prstGeom>
        </p:spPr>
      </p:pic>
    </p:spTree>
    <p:extLst>
      <p:ext uri="{BB962C8B-B14F-4D97-AF65-F5344CB8AC3E}">
        <p14:creationId xmlns:p14="http://schemas.microsoft.com/office/powerpoint/2010/main" val="41544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0945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0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0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0275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2278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39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437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2671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443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701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2054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64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201737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42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0407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63920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5653087" cy="411162"/>
          </a:xfrm>
        </p:spPr>
        <p:txBody>
          <a:bodyPr wrap="square" lIns="0" tIns="0" rIns="0" bIns="0">
            <a:spAutoFit/>
          </a:bodyPr>
          <a:lstStyle>
            <a:lvl1pPr>
              <a:lnSpc>
                <a:spcPts val="3198"/>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4402592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3185" y="1144706"/>
            <a:ext cx="10636774" cy="2435131"/>
          </a:xfrm>
        </p:spPr>
        <p:txBody>
          <a:bodyPr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233185" y="3673745"/>
            <a:ext cx="10648732" cy="1688724"/>
          </a:xfrm>
        </p:spPr>
        <p:txBody>
          <a:bodyPr>
            <a:normAutofit/>
          </a:bodyPr>
          <a:lstStyle>
            <a:lvl1pPr marL="0" indent="0" algn="l">
              <a:buNone/>
              <a:defRPr sz="2549">
                <a:solidFill>
                  <a:schemeClr val="bg1"/>
                </a:solidFill>
              </a:defRPr>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a:t>Click to edit Master subtitle style</a:t>
            </a:r>
          </a:p>
        </p:txBody>
      </p:sp>
      <p:sp>
        <p:nvSpPr>
          <p:cNvPr id="7" name="Rectangle 6"/>
          <p:cNvSpPr/>
          <p:nvPr/>
        </p:nvSpPr>
        <p:spPr>
          <a:xfrm>
            <a:off x="1" y="0"/>
            <a:ext cx="12436475" cy="705431"/>
          </a:xfrm>
          <a:prstGeom prst="rect">
            <a:avLst/>
          </a:prstGeom>
          <a:solidFill>
            <a:srgbClr val="5558A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72944" bIns="0" rtlCol="0" anchor="ctr"/>
          <a:lstStyle/>
          <a:p>
            <a:pPr algn="r"/>
            <a:endParaRPr lang="en-US" sz="1937"/>
          </a:p>
        </p:txBody>
      </p:sp>
    </p:spTree>
    <p:extLst>
      <p:ext uri="{BB962C8B-B14F-4D97-AF65-F5344CB8AC3E}">
        <p14:creationId xmlns:p14="http://schemas.microsoft.com/office/powerpoint/2010/main" val="33930177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Section Slide">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5143" y="3258861"/>
            <a:ext cx="10636774" cy="2435131"/>
          </a:xfrm>
        </p:spPr>
        <p:txBody>
          <a:bodyPr anchor="b"/>
          <a:lstStyle>
            <a:lvl1pPr algn="l">
              <a:defRPr sz="4080">
                <a:solidFill>
                  <a:schemeClr val="bg1"/>
                </a:solidFill>
              </a:defRPr>
            </a:lvl1pPr>
          </a:lstStyle>
          <a:p>
            <a:r>
              <a:rPr lang="en-US"/>
              <a:t>Click to edit Section title style</a:t>
            </a:r>
          </a:p>
        </p:txBody>
      </p:sp>
      <p:sp>
        <p:nvSpPr>
          <p:cNvPr id="3" name="Subtitle 2"/>
          <p:cNvSpPr>
            <a:spLocks noGrp="1"/>
          </p:cNvSpPr>
          <p:nvPr>
            <p:ph type="subTitle" idx="1" hasCustomPrompt="1"/>
          </p:nvPr>
        </p:nvSpPr>
        <p:spPr>
          <a:xfrm>
            <a:off x="233185" y="5675233"/>
            <a:ext cx="10648732" cy="779064"/>
          </a:xfrm>
        </p:spPr>
        <p:txBody>
          <a:bodyPr>
            <a:normAutofit/>
          </a:bodyPr>
          <a:lstStyle>
            <a:lvl1pPr marL="0" indent="0" algn="l">
              <a:buNone/>
              <a:defRPr sz="2549">
                <a:solidFill>
                  <a:schemeClr val="bg1"/>
                </a:solidFill>
              </a:defRPr>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a:t>Click to edit Section subtitle style</a:t>
            </a:r>
          </a:p>
        </p:txBody>
      </p:sp>
      <p:sp>
        <p:nvSpPr>
          <p:cNvPr id="7" name="Rectangle 6"/>
          <p:cNvSpPr/>
          <p:nvPr/>
        </p:nvSpPr>
        <p:spPr>
          <a:xfrm>
            <a:off x="1" y="0"/>
            <a:ext cx="12436475" cy="705431"/>
          </a:xfrm>
          <a:prstGeom prst="rect">
            <a:avLst/>
          </a:prstGeom>
          <a:solidFill>
            <a:srgbClr val="5558A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72944" bIns="0" rtlCol="0" anchor="ctr"/>
          <a:lstStyle/>
          <a:p>
            <a:pPr algn="r"/>
            <a:endParaRPr lang="en-US" sz="1937"/>
          </a:p>
        </p:txBody>
      </p:sp>
    </p:spTree>
    <p:extLst>
      <p:ext uri="{BB962C8B-B14F-4D97-AF65-F5344CB8AC3E}">
        <p14:creationId xmlns:p14="http://schemas.microsoft.com/office/powerpoint/2010/main" val="27133054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3184" y="116575"/>
            <a:ext cx="9060270" cy="466302"/>
          </a:xfrm>
        </p:spPr>
        <p:txBody>
          <a:bodyPr/>
          <a:lstStyle/>
          <a:p>
            <a:r>
              <a:rPr lang="en-US"/>
              <a:t>Click to edit Master title style</a:t>
            </a:r>
          </a:p>
        </p:txBody>
      </p:sp>
    </p:spTree>
    <p:extLst>
      <p:ext uri="{BB962C8B-B14F-4D97-AF65-F5344CB8AC3E}">
        <p14:creationId xmlns:p14="http://schemas.microsoft.com/office/powerpoint/2010/main" val="328991513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33185" y="920132"/>
            <a:ext cx="11970107" cy="53680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55634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9"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312584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8B19C-2369-41A0-B20E-235C01B60648}"/>
              </a:ext>
            </a:extLst>
          </p:cNvPr>
          <p:cNvSpPr>
            <a:spLocks noGrp="1"/>
          </p:cNvSpPr>
          <p:nvPr>
            <p:ph type="dt" sz="half" idx="10"/>
          </p:nvPr>
        </p:nvSpPr>
        <p:spPr/>
        <p:txBody>
          <a:bodyPr/>
          <a:lstStyle/>
          <a:p>
            <a:fld id="{ADDA293C-7EF3-43E7-B4C5-CE61F1582797}" type="datetimeFigureOut">
              <a:rPr lang="en-US" smtClean="0"/>
              <a:t>10/26/2018</a:t>
            </a:fld>
            <a:endParaRPr lang="en-US"/>
          </a:p>
        </p:txBody>
      </p:sp>
      <p:sp>
        <p:nvSpPr>
          <p:cNvPr id="3" name="Footer Placeholder 2">
            <a:extLst>
              <a:ext uri="{FF2B5EF4-FFF2-40B4-BE49-F238E27FC236}">
                <a16:creationId xmlns:a16="http://schemas.microsoft.com/office/drawing/2014/main" id="{F2D074AC-56F7-48F4-9004-DCA7E73D5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8D8390-E256-4F1C-9FE7-A1CCC983A9BF}"/>
              </a:ext>
            </a:extLst>
          </p:cNvPr>
          <p:cNvSpPr>
            <a:spLocks noGrp="1"/>
          </p:cNvSpPr>
          <p:nvPr>
            <p:ph type="sldNum" sz="quarter" idx="12"/>
          </p:nvPr>
        </p:nvSpPr>
        <p:spPr/>
        <p:txBody>
          <a:bodyPr/>
          <a:lstStyle/>
          <a:p>
            <a:fld id="{76504D64-2062-4899-AE3C-76878E20BFD8}" type="slidenum">
              <a:rPr lang="en-US" smtClean="0"/>
              <a:t>‹#›</a:t>
            </a:fld>
            <a:endParaRPr lang="en-US"/>
          </a:p>
        </p:txBody>
      </p:sp>
    </p:spTree>
    <p:extLst>
      <p:ext uri="{BB962C8B-B14F-4D97-AF65-F5344CB8AC3E}">
        <p14:creationId xmlns:p14="http://schemas.microsoft.com/office/powerpoint/2010/main" val="41033108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EA4E-780A-4A51-9B63-8F3CE5454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581AA3-AA9E-42D9-9529-47654E80B9DA}"/>
              </a:ext>
            </a:extLst>
          </p:cNvPr>
          <p:cNvSpPr>
            <a:spLocks noGrp="1"/>
          </p:cNvSpPr>
          <p:nvPr>
            <p:ph type="dt" sz="half" idx="10"/>
          </p:nvPr>
        </p:nvSpPr>
        <p:spPr/>
        <p:txBody>
          <a:bodyPr/>
          <a:lstStyle/>
          <a:p>
            <a:pPr defTabSz="932520">
              <a:defRPr/>
            </a:pPr>
            <a:fld id="{4B30DDF0-C20F-4DC6-B2C5-D96BE7EE01E5}" type="datetimeFigureOut">
              <a:rPr lang="en-US" sz="1938" smtClean="0">
                <a:solidFill>
                  <a:srgbClr val="262626"/>
                </a:solidFill>
              </a:rPr>
              <a:pPr defTabSz="932520">
                <a:defRPr/>
              </a:pPr>
              <a:t>10/26/2018</a:t>
            </a:fld>
            <a:endParaRPr lang="en-US" sz="1938">
              <a:solidFill>
                <a:srgbClr val="262626"/>
              </a:solidFill>
            </a:endParaRPr>
          </a:p>
        </p:txBody>
      </p:sp>
      <p:sp>
        <p:nvSpPr>
          <p:cNvPr id="4" name="Footer Placeholder 3">
            <a:extLst>
              <a:ext uri="{FF2B5EF4-FFF2-40B4-BE49-F238E27FC236}">
                <a16:creationId xmlns:a16="http://schemas.microsoft.com/office/drawing/2014/main" id="{D3343AB6-5AC9-4EF2-9E19-8AB9CE530448}"/>
              </a:ext>
            </a:extLst>
          </p:cNvPr>
          <p:cNvSpPr>
            <a:spLocks noGrp="1"/>
          </p:cNvSpPr>
          <p:nvPr>
            <p:ph type="ftr" sz="quarter" idx="11"/>
          </p:nvPr>
        </p:nvSpPr>
        <p:spPr/>
        <p:txBody>
          <a:bodyPr/>
          <a:lstStyle/>
          <a:p>
            <a:pPr defTabSz="932520">
              <a:defRPr/>
            </a:pPr>
            <a:endParaRPr lang="en-US" sz="1938">
              <a:solidFill>
                <a:srgbClr val="262626"/>
              </a:solidFill>
            </a:endParaRPr>
          </a:p>
        </p:txBody>
      </p:sp>
      <p:sp>
        <p:nvSpPr>
          <p:cNvPr id="5" name="Slide Number Placeholder 4">
            <a:extLst>
              <a:ext uri="{FF2B5EF4-FFF2-40B4-BE49-F238E27FC236}">
                <a16:creationId xmlns:a16="http://schemas.microsoft.com/office/drawing/2014/main" id="{E20FD758-C841-48AE-850F-E2DB55615147}"/>
              </a:ext>
            </a:extLst>
          </p:cNvPr>
          <p:cNvSpPr>
            <a:spLocks noGrp="1"/>
          </p:cNvSpPr>
          <p:nvPr>
            <p:ph type="sldNum" sz="quarter" idx="12"/>
          </p:nvPr>
        </p:nvSpPr>
        <p:spPr/>
        <p:txBody>
          <a:bodyPr/>
          <a:lstStyle/>
          <a:p>
            <a:pPr defTabSz="932520">
              <a:defRPr/>
            </a:pPr>
            <a:fld id="{00D26918-502E-4FBD-9679-12209722ECF5}" type="slidenum">
              <a:rPr lang="en-US" sz="1938" smtClean="0">
                <a:solidFill>
                  <a:srgbClr val="262626"/>
                </a:solidFill>
              </a:rPr>
              <a:pPr defTabSz="932520">
                <a:defRPr/>
              </a:pPr>
              <a:t>‹#›</a:t>
            </a:fld>
            <a:endParaRPr lang="en-US" sz="1938">
              <a:solidFill>
                <a:srgbClr val="262626"/>
              </a:solidFill>
            </a:endParaRPr>
          </a:p>
        </p:txBody>
      </p:sp>
    </p:spTree>
    <p:extLst>
      <p:ext uri="{BB962C8B-B14F-4D97-AF65-F5344CB8AC3E}">
        <p14:creationId xmlns:p14="http://schemas.microsoft.com/office/powerpoint/2010/main" val="35649976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3185" y="116575"/>
            <a:ext cx="9560540" cy="466302"/>
          </a:xfrm>
          <a:prstGeom prst="rect">
            <a:avLst/>
          </a:prstGeom>
        </p:spPr>
        <p:txBody>
          <a:bodyPr/>
          <a:lstStyle/>
          <a:p>
            <a:r>
              <a:rPr lang="en-US"/>
              <a:t>Click to edit Master title style</a:t>
            </a:r>
          </a:p>
        </p:txBody>
      </p:sp>
      <p:sp>
        <p:nvSpPr>
          <p:cNvPr id="3" name="Text Placeholder 9"/>
          <p:cNvSpPr>
            <a:spLocks noGrp="1"/>
          </p:cNvSpPr>
          <p:nvPr>
            <p:ph type="body" sz="quarter" idx="11"/>
          </p:nvPr>
        </p:nvSpPr>
        <p:spPr>
          <a:xfrm>
            <a:off x="9793725" y="116575"/>
            <a:ext cx="2409567" cy="466302"/>
          </a:xfrm>
          <a:prstGeom prst="rect">
            <a:avLst/>
          </a:prstGeom>
        </p:spPr>
        <p:txBody>
          <a:bodyPr wrap="none" lIns="0" tIns="0" rIns="0" bIns="0" anchor="ctr">
            <a:noAutofit/>
          </a:bodyPr>
          <a:lstStyle>
            <a:lvl1pPr marL="0" indent="0" algn="r">
              <a:lnSpc>
                <a:spcPct val="100000"/>
              </a:lnSpc>
              <a:spcBef>
                <a:spcPts val="0"/>
              </a:spcBef>
              <a:buNone/>
              <a:defRPr sz="1530">
                <a:solidFill>
                  <a:schemeClr val="bg2">
                    <a:lumMod val="20000"/>
                    <a:lumOff val="80000"/>
                  </a:schemeClr>
                </a:solidFill>
              </a:defRPr>
            </a:lvl1pPr>
            <a:lvl2pPr marL="466159" indent="0" algn="r">
              <a:buNone/>
              <a:defRPr sz="1428"/>
            </a:lvl2pPr>
            <a:lvl3pPr marL="932317" indent="0" algn="r">
              <a:buNone/>
              <a:defRPr sz="1224"/>
            </a:lvl3pPr>
            <a:lvl4pPr marL="1398476" indent="0" algn="r">
              <a:buNone/>
              <a:defRPr sz="1122"/>
            </a:lvl4pPr>
            <a:lvl5pPr marL="1864633" indent="0" algn="r">
              <a:buNone/>
              <a:defRPr sz="1122"/>
            </a:lvl5pPr>
          </a:lstStyle>
          <a:p>
            <a:pPr lvl="0"/>
            <a:r>
              <a:rPr lang="en-US"/>
              <a:t>Edit Master text styles</a:t>
            </a:r>
          </a:p>
        </p:txBody>
      </p:sp>
    </p:spTree>
    <p:extLst>
      <p:ext uri="{BB962C8B-B14F-4D97-AF65-F5344CB8AC3E}">
        <p14:creationId xmlns:p14="http://schemas.microsoft.com/office/powerpoint/2010/main" val="345198339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EA4E-780A-4A51-9B63-8F3CE5454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581AA3-AA9E-42D9-9529-47654E80B9DA}"/>
              </a:ext>
            </a:extLst>
          </p:cNvPr>
          <p:cNvSpPr>
            <a:spLocks noGrp="1"/>
          </p:cNvSpPr>
          <p:nvPr>
            <p:ph type="dt" sz="half" idx="10"/>
          </p:nvPr>
        </p:nvSpPr>
        <p:spPr/>
        <p:txBody>
          <a:bodyPr/>
          <a:lstStyle/>
          <a:p>
            <a:fld id="{4B30DDF0-C20F-4DC6-B2C5-D96BE7EE01E5}" type="datetimeFigureOut">
              <a:rPr lang="en-US" smtClean="0"/>
              <a:t>10/26/2018</a:t>
            </a:fld>
            <a:endParaRPr lang="en-US"/>
          </a:p>
        </p:txBody>
      </p:sp>
      <p:sp>
        <p:nvSpPr>
          <p:cNvPr id="4" name="Footer Placeholder 3">
            <a:extLst>
              <a:ext uri="{FF2B5EF4-FFF2-40B4-BE49-F238E27FC236}">
                <a16:creationId xmlns:a16="http://schemas.microsoft.com/office/drawing/2014/main" id="{D3343AB6-5AC9-4EF2-9E19-8AB9CE530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FD758-C841-48AE-850F-E2DB55615147}"/>
              </a:ext>
            </a:extLst>
          </p:cNvPr>
          <p:cNvSpPr>
            <a:spLocks noGrp="1"/>
          </p:cNvSpPr>
          <p:nvPr>
            <p:ph type="sldNum" sz="quarter" idx="12"/>
          </p:nvPr>
        </p:nvSpPr>
        <p:spPr/>
        <p:txBody>
          <a:bodyPr/>
          <a:lstStyle/>
          <a:p>
            <a:fld id="{00D26918-502E-4FBD-9679-12209722ECF5}" type="slidenum">
              <a:rPr lang="en-US" smtClean="0"/>
              <a:t>‹#›</a:t>
            </a:fld>
            <a:endParaRPr lang="en-US"/>
          </a:p>
        </p:txBody>
      </p:sp>
    </p:spTree>
    <p:extLst>
      <p:ext uri="{BB962C8B-B14F-4D97-AF65-F5344CB8AC3E}">
        <p14:creationId xmlns:p14="http://schemas.microsoft.com/office/powerpoint/2010/main" val="5954587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A103-644D-43F5-A3EE-84ABA62151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D187D1-7A08-4036-ABAB-193B91AB763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7FFEA-A0C2-411E-853D-D408CD95497F}"/>
              </a:ext>
            </a:extLst>
          </p:cNvPr>
          <p:cNvSpPr>
            <a:spLocks noGrp="1"/>
          </p:cNvSpPr>
          <p:nvPr>
            <p:ph type="dt" sz="half" idx="10"/>
          </p:nvPr>
        </p:nvSpPr>
        <p:spPr/>
        <p:txBody>
          <a:bodyPr/>
          <a:lstStyle/>
          <a:p>
            <a:fld id="{1743CC3D-14A8-48EC-A6EE-90901C34B417}" type="datetimeFigureOut">
              <a:rPr lang="en-US" smtClean="0"/>
              <a:t>10/26/2018</a:t>
            </a:fld>
            <a:endParaRPr lang="en-US"/>
          </a:p>
        </p:txBody>
      </p:sp>
      <p:sp>
        <p:nvSpPr>
          <p:cNvPr id="5" name="Footer Placeholder 4">
            <a:extLst>
              <a:ext uri="{FF2B5EF4-FFF2-40B4-BE49-F238E27FC236}">
                <a16:creationId xmlns:a16="http://schemas.microsoft.com/office/drawing/2014/main" id="{8BD09DA3-7DD7-4EAC-85EB-66EC86C68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D42302-1788-4B4B-9ED6-1A10850394C5}"/>
              </a:ext>
            </a:extLst>
          </p:cNvPr>
          <p:cNvSpPr>
            <a:spLocks noGrp="1"/>
          </p:cNvSpPr>
          <p:nvPr>
            <p:ph type="sldNum" sz="quarter" idx="12"/>
          </p:nvPr>
        </p:nvSpPr>
        <p:spPr/>
        <p:txBody>
          <a:bodyPr/>
          <a:lstStyle/>
          <a:p>
            <a:fld id="{C985E83E-0F51-4CF5-8130-22A6ED1C3AD4}" type="slidenum">
              <a:rPr lang="en-US" smtClean="0"/>
              <a:t>‹#›</a:t>
            </a:fld>
            <a:endParaRPr lang="en-US"/>
          </a:p>
        </p:txBody>
      </p:sp>
    </p:spTree>
    <p:extLst>
      <p:ext uri="{BB962C8B-B14F-4D97-AF65-F5344CB8AC3E}">
        <p14:creationId xmlns:p14="http://schemas.microsoft.com/office/powerpoint/2010/main" val="2087513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3716" y="1212852"/>
            <a:ext cx="11705316" cy="1873975"/>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606714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07736676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41" y="449267"/>
            <a:ext cx="1206257" cy="258307"/>
          </a:xfrm>
          <a:prstGeom prst="rect">
            <a:avLst/>
          </a:prstGeom>
        </p:spPr>
      </p:pic>
    </p:spTree>
    <p:extLst>
      <p:ext uri="{BB962C8B-B14F-4D97-AF65-F5344CB8AC3E}">
        <p14:creationId xmlns:p14="http://schemas.microsoft.com/office/powerpoint/2010/main" val="3441515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820" r="11807"/>
          <a:stretch/>
        </p:blipFill>
        <p:spPr>
          <a:xfrm>
            <a:off x="0" y="0"/>
            <a:ext cx="12436476" cy="6994524"/>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1"/>
            <a:ext cx="12436476" cy="6994525"/>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85016" y="496544"/>
            <a:ext cx="1232492" cy="258307"/>
          </a:xfrm>
          <a:prstGeom prst="rect">
            <a:avLst/>
          </a:prstGeom>
        </p:spPr>
      </p:pic>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47"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564045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960441"/>
            <a:ext cx="3690937" cy="917575"/>
          </a:xfrm>
        </p:spPr>
        <p:txBody>
          <a:bodyPr lIns="0" tIns="0" rIns="0" bIns="0"/>
          <a:lstStyle>
            <a:lvl1pPr algn="l" defTabSz="914378" rtl="0" eaLnBrk="1" latinLnBrk="0" hangingPunct="1">
              <a:lnSpc>
                <a:spcPts val="3137"/>
              </a:lnSpc>
              <a:spcBef>
                <a:spcPct val="0"/>
              </a:spcBef>
              <a:buNone/>
              <a:defRPr lang="en-US" sz="3200" b="0" strike="noStrike" kern="1200" cap="none" spc="-147"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4764" y="960441"/>
            <a:ext cx="3914774" cy="3862387"/>
          </a:xfrm>
        </p:spPr>
        <p:txBody>
          <a:bodyPr wrap="square" lIns="0" tIns="0" rIns="0" bIns="0">
            <a:noAutofit/>
          </a:bodyPr>
          <a:lstStyle>
            <a:lvl1pPr marL="0" indent="0" defTabSz="507336">
              <a:buNone/>
              <a:defRPr sz="1800" spc="-49" baseline="0">
                <a:solidFill>
                  <a:schemeClr val="accent1"/>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Tree>
    <p:extLst>
      <p:ext uri="{BB962C8B-B14F-4D97-AF65-F5344CB8AC3E}">
        <p14:creationId xmlns:p14="http://schemas.microsoft.com/office/powerpoint/2010/main" val="351900540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203758583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1570" y="1190163"/>
            <a:ext cx="7424905" cy="5804362"/>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11570" y="1184276"/>
            <a:ext cx="7424905" cy="5810250"/>
          </a:xfrm>
          <a:prstGeom prst="rect">
            <a:avLst/>
          </a:prstGeom>
        </p:spPr>
      </p:pic>
    </p:spTree>
    <p:extLst>
      <p:ext uri="{BB962C8B-B14F-4D97-AF65-F5344CB8AC3E}">
        <p14:creationId xmlns:p14="http://schemas.microsoft.com/office/powerpoint/2010/main" val="137607193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80"/>
            <a:ext cx="7604124" cy="3629025"/>
          </a:xfrm>
          <a:noFill/>
        </p:spPr>
        <p:txBody>
          <a:bodyPr vert="horz" wrap="square" lIns="0" tIns="0" rIns="0" bIns="0" rtlCol="0" anchor="t" anchorCtr="0">
            <a:noAutofit/>
          </a:bodyPr>
          <a:lstStyle>
            <a:lvl1pPr>
              <a:defRPr lang="en-US" sz="5400"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922944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1" y="1919807"/>
            <a:ext cx="4853623" cy="627807"/>
          </a:xfrm>
        </p:spPr>
        <p:txBody>
          <a:bodyPr wrap="square" lIns="0" tIns="0" rIns="0" bIns="0">
            <a:spAutoFit/>
          </a:bodyPr>
          <a:lstStyle>
            <a:lvl1pPr marL="0" indent="0">
              <a:lnSpc>
                <a:spcPts val="2353"/>
              </a:lnSpc>
              <a:buNone/>
              <a:defRPr sz="2000"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3457491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3</a:t>
            </a:r>
          </a:p>
        </p:txBody>
      </p:sp>
    </p:spTree>
    <p:extLst>
      <p:ext uri="{BB962C8B-B14F-4D97-AF65-F5344CB8AC3E}">
        <p14:creationId xmlns:p14="http://schemas.microsoft.com/office/powerpoint/2010/main" val="13765781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8080888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060409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5321959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25222105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6"/>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42" y="449268"/>
            <a:ext cx="1206257" cy="258307"/>
          </a:xfrm>
          <a:prstGeom prst="rect">
            <a:avLst/>
          </a:prstGeom>
        </p:spPr>
      </p:pic>
    </p:spTree>
    <p:extLst>
      <p:ext uri="{BB962C8B-B14F-4D97-AF65-F5344CB8AC3E}">
        <p14:creationId xmlns:p14="http://schemas.microsoft.com/office/powerpoint/2010/main" val="119094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820" r="11807"/>
          <a:stretch/>
        </p:blipFill>
        <p:spPr>
          <a:xfrm>
            <a:off x="1" y="1"/>
            <a:ext cx="12436476" cy="6994524"/>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436476" cy="6994525"/>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85017" y="496545"/>
            <a:ext cx="1232492" cy="258307"/>
          </a:xfrm>
          <a:prstGeom prst="rect">
            <a:avLst/>
          </a:prstGeom>
        </p:spPr>
      </p:pic>
      <p:sp>
        <p:nvSpPr>
          <p:cNvPr id="5" name="Text Placeholder 4"/>
          <p:cNvSpPr>
            <a:spLocks noGrp="1"/>
          </p:cNvSpPr>
          <p:nvPr>
            <p:ph type="body" sz="quarter" idx="12" hasCustomPrompt="1"/>
          </p:nvPr>
        </p:nvSpPr>
        <p:spPr>
          <a:xfrm>
            <a:off x="472032" y="4830766"/>
            <a:ext cx="8527440" cy="730183"/>
          </a:xfrm>
          <a:noFill/>
        </p:spPr>
        <p:txBody>
          <a:bodyPr lIns="0" tIns="109728" rIns="164592" bIns="109728">
            <a:noAutofit/>
          </a:bodyPr>
          <a:lstStyle>
            <a:lvl1pPr marL="0" indent="0">
              <a:spcBef>
                <a:spcPts val="0"/>
              </a:spcBef>
              <a:buNone/>
              <a:defRPr sz="2000"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47"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72886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960442"/>
            <a:ext cx="3690937" cy="917575"/>
          </a:xfrm>
        </p:spPr>
        <p:txBody>
          <a:bodyPr lIns="0" tIns="0" rIns="0" bIns="0"/>
          <a:lstStyle>
            <a:lvl1pPr algn="l" defTabSz="914203" rtl="0" eaLnBrk="1" latinLnBrk="0" hangingPunct="1">
              <a:lnSpc>
                <a:spcPts val="3136"/>
              </a:lnSpc>
              <a:spcBef>
                <a:spcPct val="0"/>
              </a:spcBef>
              <a:buNone/>
              <a:defRPr lang="en-US" sz="3199" b="0" strike="noStrike" kern="1200" cap="none" spc="-147"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4764" y="960442"/>
            <a:ext cx="3914774" cy="3862387"/>
          </a:xfrm>
        </p:spPr>
        <p:txBody>
          <a:bodyPr wrap="square" lIns="0" tIns="0" rIns="0" bIns="0">
            <a:noAutofit/>
          </a:bodyPr>
          <a:lstStyle>
            <a:lvl1pPr marL="0" indent="0" defTabSz="507238">
              <a:buNone/>
              <a:defRPr sz="1800" spc="-49" baseline="0">
                <a:solidFill>
                  <a:schemeClr val="accent1"/>
                </a:solidFill>
              </a:defRPr>
            </a:lvl1pPr>
            <a:lvl2pPr marL="224057" indent="0">
              <a:buNone/>
              <a:defRPr sz="1764"/>
            </a:lvl2pPr>
            <a:lvl3pPr marL="448111" indent="0">
              <a:buNone/>
              <a:defRPr sz="1764"/>
            </a:lvl3pPr>
            <a:lvl4pPr marL="672169" indent="0">
              <a:buNone/>
              <a:defRPr sz="1764"/>
            </a:lvl4pPr>
            <a:lvl5pPr marL="896225" indent="0">
              <a:buNone/>
              <a:defRPr sz="1764"/>
            </a:lvl5pPr>
          </a:lstStyle>
          <a:p>
            <a:pPr lvl="0"/>
            <a:r>
              <a:rPr lang="en-US"/>
              <a:t>##	Section Title</a:t>
            </a:r>
          </a:p>
        </p:txBody>
      </p:sp>
    </p:spTree>
    <p:extLst>
      <p:ext uri="{BB962C8B-B14F-4D97-AF65-F5344CB8AC3E}">
        <p14:creationId xmlns:p14="http://schemas.microsoft.com/office/powerpoint/2010/main" val="323978894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3993153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9423949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82"/>
            <a:ext cx="7604124" cy="3629025"/>
          </a:xfrm>
          <a:noFill/>
        </p:spPr>
        <p:txBody>
          <a:bodyPr vert="horz" wrap="square" lIns="0" tIns="0" rIns="0" bIns="0" rtlCol="0" anchor="t" anchorCtr="0">
            <a:noAutofit/>
          </a:bodyPr>
          <a:lstStyle>
            <a:lvl1pPr>
              <a:defRPr lang="en-US" sz="5399"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1875756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2" y="1919808"/>
            <a:ext cx="4853623" cy="615553"/>
          </a:xfrm>
        </p:spPr>
        <p:txBody>
          <a:bodyPr wrap="square" lIns="0" tIns="0" rIns="0" bIns="0">
            <a:spAutoFit/>
          </a:bodyPr>
          <a:lstStyle>
            <a:lvl1pPr marL="0" indent="0">
              <a:lnSpc>
                <a:spcPts val="2353"/>
              </a:lnSpc>
              <a:buNone/>
              <a:defRPr sz="2000" b="0" i="0">
                <a:solidFill>
                  <a:schemeClr val="tx1"/>
                </a:solidFill>
                <a:latin typeface="+mn-lt"/>
              </a:defRPr>
            </a:lvl1pPr>
            <a:lvl2pPr marL="224057" indent="0">
              <a:buNone/>
              <a:defRPr/>
            </a:lvl2pPr>
            <a:lvl3pPr marL="448111" indent="0">
              <a:buNone/>
              <a:defRPr/>
            </a:lvl3pPr>
            <a:lvl4pPr marL="672169" indent="0">
              <a:buNone/>
              <a:defRPr/>
            </a:lvl4pPr>
            <a:lvl5pPr marL="896225"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071" indent="-280071">
              <a:lnSpc>
                <a:spcPts val="1764"/>
              </a:lnSpc>
              <a:spcBef>
                <a:spcPts val="0"/>
              </a:spcBef>
              <a:buFont typeface="Arial" panose="020B0604020202020204" pitchFamily="34" charset="0"/>
              <a:buChar char="•"/>
              <a:defRPr sz="1399" b="0" i="0">
                <a:solidFill>
                  <a:schemeClr val="tx1"/>
                </a:solidFill>
                <a:latin typeface="+mn-lt"/>
              </a:defRPr>
            </a:lvl1pPr>
            <a:lvl2pPr marL="0" indent="0">
              <a:lnSpc>
                <a:spcPts val="1764"/>
              </a:lnSpc>
              <a:spcBef>
                <a:spcPts val="0"/>
              </a:spcBef>
              <a:buNone/>
              <a:defRPr sz="1372">
                <a:solidFill>
                  <a:schemeClr val="tx1"/>
                </a:solidFill>
              </a:defRPr>
            </a:lvl2pPr>
            <a:lvl3pPr marL="448111" indent="0">
              <a:buNone/>
              <a:defRPr/>
            </a:lvl3pPr>
            <a:lvl4pPr marL="672169" indent="0">
              <a:buNone/>
              <a:defRPr/>
            </a:lvl4pPr>
            <a:lvl5pPr marL="89622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645107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0F2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137" y="372395"/>
            <a:ext cx="10726460" cy="426980"/>
          </a:xfrm>
          <a:prstGeom prst="rect">
            <a:avLst/>
          </a:prstGeom>
        </p:spPr>
        <p:txBody>
          <a:bodyPr lIns="0" tIns="0" rIns="0" bIns="0"/>
          <a:lstStyle>
            <a:lvl1pPr>
              <a:defRPr sz="2856" b="0" i="0">
                <a:solidFill>
                  <a:srgbClr val="283750"/>
                </a:soli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50548272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3</a:t>
            </a:r>
          </a:p>
        </p:txBody>
      </p:sp>
    </p:spTree>
    <p:extLst>
      <p:ext uri="{BB962C8B-B14F-4D97-AF65-F5344CB8AC3E}">
        <p14:creationId xmlns:p14="http://schemas.microsoft.com/office/powerpoint/2010/main" val="3394135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85182"/>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defTabSz="913759"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2882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74644" y="1212852"/>
            <a:ext cx="11887198" cy="845970"/>
          </a:xfrm>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31153285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10/26/2018</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085748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1">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718E8C34-4927-4274-B9E8-60B0855734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a:extLst>
              <a:ext uri="{FF2B5EF4-FFF2-40B4-BE49-F238E27FC236}">
                <a16:creationId xmlns:a16="http://schemas.microsoft.com/office/drawing/2014/main" id="{CB548E0F-7651-4A2E-BB80-C73F48284468}"/>
              </a:ext>
            </a:extLst>
          </p:cNvPr>
          <p:cNvSpPr/>
          <p:nvPr userDrawn="1"/>
        </p:nvSpPr>
        <p:spPr bwMode="auto">
          <a:xfrm>
            <a:off x="0" y="-1"/>
            <a:ext cx="9464040" cy="6994525"/>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2768600"/>
            <a:ext cx="5438706" cy="1828800"/>
          </a:xfrm>
          <a:noFill/>
        </p:spPr>
        <p:txBody>
          <a:bodyPr lIns="0" tIns="91440" rIns="146304" bIns="91440" anchor="b" anchorCtr="0"/>
          <a:lstStyle>
            <a:lvl1pPr marL="0" algn="l" defTabSz="914219" rtl="0" eaLnBrk="1" latinLnBrk="0" hangingPunct="1">
              <a:lnSpc>
                <a:spcPct val="90000"/>
              </a:lnSpc>
              <a:spcBef>
                <a:spcPct val="0"/>
              </a:spcBef>
              <a:buNone/>
              <a:defRPr lang="en-US" sz="4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85015" y="491783"/>
            <a:ext cx="1206257" cy="258307"/>
          </a:xfrm>
          <a:prstGeom prst="rect">
            <a:avLst/>
          </a:prstGeom>
        </p:spPr>
      </p:pic>
    </p:spTree>
    <p:extLst>
      <p:ext uri="{BB962C8B-B14F-4D97-AF65-F5344CB8AC3E}">
        <p14:creationId xmlns:p14="http://schemas.microsoft.com/office/powerpoint/2010/main" val="332422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1" y="0"/>
            <a:ext cx="12436475"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304271" y="5224042"/>
            <a:ext cx="8199967" cy="960263"/>
          </a:xfrm>
          <a:noFill/>
        </p:spPr>
        <p:txBody>
          <a:bodyPr lIns="182880" tIns="146304" rIns="182880" bIns="146304" anchor="b" anchorCtr="0">
            <a:spAutoFit/>
          </a:bodyPr>
          <a:lstStyle>
            <a:lvl1pPr marL="0" algn="l" defTabSz="896386" rtl="0" eaLnBrk="1" latinLnBrk="0" hangingPunct="1">
              <a:defRPr lang="en-US" sz="4800" b="0" kern="1200" spc="0" baseline="0" dirty="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310932" y="6193725"/>
            <a:ext cx="8199967" cy="627864"/>
          </a:xfrm>
        </p:spPr>
        <p:txBody>
          <a:bodyPr lIns="182880" tIns="146304" rIns="182880" bIns="146304">
            <a:spAutoFit/>
          </a:bodyPr>
          <a:lstStyle>
            <a:lvl1pPr marL="0" indent="0" algn="l" defTabSz="896386" rtl="0" eaLnBrk="1" latinLnBrk="0" hangingPunct="1">
              <a:spcBef>
                <a:spcPts val="0"/>
              </a:spcBef>
              <a:buNone/>
              <a:defRPr lang="en-US" sz="2400" kern="1200" spc="0" baseline="0" dirty="0" smtClean="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315770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2" name="Rectangle 1"/>
          <p:cNvSpPr/>
          <p:nvPr userDrawn="1"/>
        </p:nvSpPr>
        <p:spPr bwMode="auto">
          <a:xfrm>
            <a:off x="-1" y="1"/>
            <a:ext cx="3707028" cy="1519881"/>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5444" y="4667663"/>
            <a:ext cx="8522498" cy="1280160"/>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32105" y="5957243"/>
            <a:ext cx="8522498" cy="485614"/>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252146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15" name="Rectangle 14"/>
          <p:cNvSpPr/>
          <p:nvPr userDrawn="1"/>
        </p:nvSpPr>
        <p:spPr bwMode="auto">
          <a:xfrm>
            <a:off x="-1" y="0"/>
            <a:ext cx="3781909" cy="1322173"/>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5444" y="4667663"/>
            <a:ext cx="8522498" cy="1280160"/>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32105" y="5957243"/>
            <a:ext cx="8522498" cy="485614"/>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246184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335093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AFB8DD-B82E-46F8-8CD9-1C175E92F012}"/>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71681">
                      <a:schemeClr val="bg2"/>
                    </a:gs>
                    <a:gs pos="44248">
                      <a:schemeClr val="bg2"/>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715580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200" spc="-98" baseline="0">
                <a:gradFill>
                  <a:gsLst>
                    <a:gs pos="53982">
                      <a:schemeClr val="tx2"/>
                    </a:gs>
                    <a:gs pos="39000">
                      <a:schemeClr val="tx2"/>
                    </a:gs>
                  </a:gsLst>
                  <a:lin ang="5400000" scaled="0"/>
                </a:gradFill>
                <a:latin typeface="Segoe UI Semibold" panose="020B0702040204020203" pitchFamily="34" charset="0"/>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200" spc="0" baseline="0">
                <a:gradFill>
                  <a:gsLst>
                    <a:gs pos="44248">
                      <a:schemeClr val="tx2"/>
                    </a:gs>
                    <a:gs pos="23894">
                      <a:schemeClr val="tx2"/>
                    </a:gs>
                  </a:gsLst>
                  <a:lin ang="5400000" scaled="0"/>
                </a:gradFill>
                <a:latin typeface="Segoe UI Semibold" panose="020B0702040204020203" pitchFamily="34" charset="0"/>
                <a:cs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2833743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935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056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0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8884108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rotWithShape="1">
          <a:blip r:embed="rId2"/>
          <a:srcRect l="10078" t="25595" r="9712" b="24854"/>
          <a:stretch/>
        </p:blipFill>
        <p:spPr>
          <a:xfrm>
            <a:off x="453232" y="481012"/>
            <a:ext cx="1368315" cy="310896"/>
          </a:xfrm>
          <a:prstGeom prst="rect">
            <a:avLst/>
          </a:prstGeom>
        </p:spPr>
      </p:pic>
    </p:spTree>
    <p:extLst>
      <p:ext uri="{BB962C8B-B14F-4D97-AF65-F5344CB8AC3E}">
        <p14:creationId xmlns:p14="http://schemas.microsoft.com/office/powerpoint/2010/main" val="14747659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9990269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99930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6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09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06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4288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39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16319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6436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254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060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1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2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06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726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22034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2" y="1919808"/>
            <a:ext cx="4853623" cy="615553"/>
          </a:xfrm>
        </p:spPr>
        <p:txBody>
          <a:bodyPr wrap="square" lIns="0" tIns="0" rIns="0" bIns="0">
            <a:spAutoFit/>
          </a:bodyPr>
          <a:lstStyle>
            <a:lvl1pPr marL="0" indent="0">
              <a:lnSpc>
                <a:spcPts val="2353"/>
              </a:lnSpc>
              <a:buNone/>
              <a:defRPr sz="2000" b="0" i="0">
                <a:solidFill>
                  <a:schemeClr val="tx1"/>
                </a:solidFill>
                <a:latin typeface="+mn-lt"/>
              </a:defRPr>
            </a:lvl1pPr>
            <a:lvl2pPr marL="224057" indent="0">
              <a:buNone/>
              <a:defRPr/>
            </a:lvl2pPr>
            <a:lvl3pPr marL="448111" indent="0">
              <a:buNone/>
              <a:defRPr/>
            </a:lvl3pPr>
            <a:lvl4pPr marL="672169" indent="0">
              <a:buNone/>
              <a:defRPr/>
            </a:lvl4pPr>
            <a:lvl5pPr marL="896225"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071" indent="-280071">
              <a:lnSpc>
                <a:spcPts val="1764"/>
              </a:lnSpc>
              <a:spcBef>
                <a:spcPts val="0"/>
              </a:spcBef>
              <a:buFont typeface="Arial" panose="020B0604020202020204" pitchFamily="34" charset="0"/>
              <a:buChar char="•"/>
              <a:defRPr sz="1399" b="0" i="0">
                <a:solidFill>
                  <a:schemeClr val="tx1"/>
                </a:solidFill>
                <a:latin typeface="+mn-lt"/>
              </a:defRPr>
            </a:lvl1pPr>
            <a:lvl2pPr marL="0" indent="0">
              <a:lnSpc>
                <a:spcPts val="1764"/>
              </a:lnSpc>
              <a:spcBef>
                <a:spcPts val="0"/>
              </a:spcBef>
              <a:buNone/>
              <a:defRPr sz="1372">
                <a:solidFill>
                  <a:schemeClr val="tx1"/>
                </a:solidFill>
              </a:defRPr>
            </a:lvl2pPr>
            <a:lvl3pPr marL="448111" indent="0">
              <a:buNone/>
              <a:defRPr/>
            </a:lvl3pPr>
            <a:lvl4pPr marL="672169" indent="0">
              <a:buNone/>
              <a:defRPr/>
            </a:lvl4pPr>
            <a:lvl5pPr marL="89622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92035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2049582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0531628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72120290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F0F2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137" y="372395"/>
            <a:ext cx="10726460" cy="426980"/>
          </a:xfrm>
          <a:prstGeom prst="rect">
            <a:avLst/>
          </a:prstGeom>
        </p:spPr>
        <p:txBody>
          <a:bodyPr lIns="0" tIns="0" rIns="0" bIns="0"/>
          <a:lstStyle>
            <a:lvl1pPr>
              <a:defRPr sz="2856" b="0" i="0">
                <a:solidFill>
                  <a:srgbClr val="283750"/>
                </a:soli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7953580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283750"/>
        </a:solidFill>
        <a:effectLst/>
      </p:bgPr>
    </p:bg>
    <p:spTree>
      <p:nvGrpSpPr>
        <p:cNvPr id="1" name=""/>
        <p:cNvGrpSpPr/>
        <p:nvPr/>
      </p:nvGrpSpPr>
      <p:grpSpPr>
        <a:xfrm>
          <a:off x="0" y="0"/>
          <a:ext cx="0" cy="0"/>
          <a:chOff x="0" y="0"/>
          <a:chExt cx="0" cy="0"/>
        </a:xfrm>
      </p:grpSpPr>
      <p:sp>
        <p:nvSpPr>
          <p:cNvPr id="3" name="Text Placeholder 4"/>
          <p:cNvSpPr>
            <a:spLocks noGrp="1"/>
          </p:cNvSpPr>
          <p:nvPr>
            <p:ph type="body" sz="quarter" idx="13" hasCustomPrompt="1"/>
          </p:nvPr>
        </p:nvSpPr>
        <p:spPr>
          <a:xfrm>
            <a:off x="465137" y="3297413"/>
            <a:ext cx="8527440" cy="286762"/>
          </a:xfrm>
          <a:prstGeom prst="rect">
            <a:avLst/>
          </a:prstGeom>
          <a:noFill/>
        </p:spPr>
        <p:txBody>
          <a:bodyPr lIns="0" tIns="0" rIns="0" bIns="0">
            <a:noAutofit/>
          </a:bodyPr>
          <a:lstStyle>
            <a:lvl1pPr marL="0" indent="0">
              <a:spcBef>
                <a:spcPts val="0"/>
              </a:spcBef>
              <a:buNone/>
              <a:defRPr sz="2040" b="0" i="0" spc="0" baseline="0">
                <a:solidFill>
                  <a:schemeClr val="bg2"/>
                </a:solidFill>
                <a:latin typeface="Segoe UI" charset="0"/>
                <a:ea typeface="Segoe UI" charset="0"/>
                <a:cs typeface="Segoe UI" charset="0"/>
              </a:defRPr>
            </a:lvl1pPr>
          </a:lstStyle>
          <a:p>
            <a:pPr lvl="0"/>
            <a:r>
              <a:rPr lang="en-US"/>
              <a:t>The hub for teamwork in Office 365</a:t>
            </a:r>
          </a:p>
        </p:txBody>
      </p:sp>
    </p:spTree>
    <p:extLst>
      <p:ext uri="{BB962C8B-B14F-4D97-AF65-F5344CB8AC3E}">
        <p14:creationId xmlns:p14="http://schemas.microsoft.com/office/powerpoint/2010/main" val="14998520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304271" y="5224042"/>
            <a:ext cx="8199967" cy="960263"/>
          </a:xfrm>
          <a:noFill/>
        </p:spPr>
        <p:txBody>
          <a:bodyPr lIns="182880" tIns="146304" rIns="182880" bIns="146304" anchor="b" anchorCtr="0">
            <a:spAutoFit/>
          </a:bodyPr>
          <a:lstStyle>
            <a:lvl1pPr marL="0" algn="l" defTabSz="896386" rtl="0" eaLnBrk="1" latinLnBrk="0" hangingPunct="1">
              <a:defRPr lang="en-US" sz="4800" b="0" kern="1200" spc="0" baseline="0" dirty="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310932" y="6193725"/>
            <a:ext cx="8199967" cy="627864"/>
          </a:xfrm>
        </p:spPr>
        <p:txBody>
          <a:bodyPr lIns="182880" tIns="146304" rIns="182880" bIns="146304">
            <a:spAutoFit/>
          </a:bodyPr>
          <a:lstStyle>
            <a:lvl1pPr marL="0" indent="0" algn="l" defTabSz="896386" rtl="0" eaLnBrk="1" latinLnBrk="0" hangingPunct="1">
              <a:spcBef>
                <a:spcPts val="0"/>
              </a:spcBef>
              <a:buNone/>
              <a:defRPr lang="en-US" sz="2400" kern="1200" spc="0" baseline="0" dirty="0" smtClean="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243771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2" name="Rectangle 1"/>
          <p:cNvSpPr/>
          <p:nvPr userDrawn="1"/>
        </p:nvSpPr>
        <p:spPr bwMode="auto">
          <a:xfrm>
            <a:off x="-1" y="1"/>
            <a:ext cx="3707028" cy="1519881"/>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5444" y="4667663"/>
            <a:ext cx="8522498" cy="1280160"/>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32105" y="5957243"/>
            <a:ext cx="8522498" cy="485614"/>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05691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8" y="-318"/>
            <a:ext cx="12435840" cy="6995160"/>
          </a:xfrm>
          <a:prstGeom prst="rect">
            <a:avLst/>
          </a:prstGeom>
        </p:spPr>
      </p:pic>
      <p:sp>
        <p:nvSpPr>
          <p:cNvPr id="15" name="Rectangle 14"/>
          <p:cNvSpPr/>
          <p:nvPr userDrawn="1"/>
        </p:nvSpPr>
        <p:spPr bwMode="auto">
          <a:xfrm>
            <a:off x="-1" y="0"/>
            <a:ext cx="3781909" cy="1322173"/>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9177"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25444" y="4667663"/>
            <a:ext cx="8522498" cy="1280160"/>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32105" y="5957243"/>
            <a:ext cx="8522498" cy="485614"/>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340400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6697519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AFB8DD-B82E-46F8-8CD9-1C175E92F012}"/>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71681">
                      <a:schemeClr val="bg2"/>
                    </a:gs>
                    <a:gs pos="44248">
                      <a:schemeClr val="bg2"/>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2444305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0291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881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23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7796462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rotWithShape="1">
          <a:blip r:embed="rId2"/>
          <a:srcRect l="10078" t="25595" r="9712" b="24854"/>
          <a:stretch/>
        </p:blipFill>
        <p:spPr>
          <a:xfrm>
            <a:off x="453232" y="481012"/>
            <a:ext cx="1368315" cy="310896"/>
          </a:xfrm>
          <a:prstGeom prst="rect">
            <a:avLst/>
          </a:prstGeom>
        </p:spPr>
      </p:pic>
    </p:spTree>
    <p:extLst>
      <p:ext uri="{BB962C8B-B14F-4D97-AF65-F5344CB8AC3E}">
        <p14:creationId xmlns:p14="http://schemas.microsoft.com/office/powerpoint/2010/main" val="36985704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 y="0"/>
            <a:ext cx="12435587" cy="6994525"/>
          </a:xfrm>
          <a:prstGeom prst="rect">
            <a:avLst/>
          </a:prstGeom>
        </p:spPr>
      </p:pic>
      <p:sp>
        <p:nvSpPr>
          <p:cNvPr id="2" name="Title 1"/>
          <p:cNvSpPr>
            <a:spLocks noGrp="1"/>
          </p:cNvSpPr>
          <p:nvPr>
            <p:ph type="title" hasCustomPrompt="1"/>
          </p:nvPr>
        </p:nvSpPr>
        <p:spPr>
          <a:xfrm>
            <a:off x="465139" y="899480"/>
            <a:ext cx="7604125" cy="2701925"/>
          </a:xfrm>
          <a:noFill/>
        </p:spPr>
        <p:txBody>
          <a:bodyPr wrap="square" lIns="0" tIns="0" rIns="0" bIns="0" anchor="t" anchorCtr="0">
            <a:noAutofit/>
          </a:bodyPr>
          <a:lstStyle>
            <a:lvl1pPr>
              <a:lnSpc>
                <a:spcPts val="5599"/>
              </a:lnSpc>
              <a:defRPr sz="5399"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628170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9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9" y="-318"/>
            <a:ext cx="12435840" cy="6995160"/>
          </a:xfrm>
          <a:prstGeom prst="rect">
            <a:avLst/>
          </a:prstGeom>
        </p:spPr>
      </p:pic>
      <p:sp>
        <p:nvSpPr>
          <p:cNvPr id="12" name="Rectangle 11"/>
          <p:cNvSpPr/>
          <p:nvPr userDrawn="1"/>
        </p:nvSpPr>
        <p:spPr bwMode="auto">
          <a:xfrm>
            <a:off x="269178"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4"/>
          </a:p>
        </p:txBody>
      </p:sp>
      <p:sp>
        <p:nvSpPr>
          <p:cNvPr id="13" name="Title 1"/>
          <p:cNvSpPr>
            <a:spLocks noGrp="1"/>
          </p:cNvSpPr>
          <p:nvPr>
            <p:ph type="title" hasCustomPrompt="1"/>
          </p:nvPr>
        </p:nvSpPr>
        <p:spPr bwMode="auto">
          <a:xfrm>
            <a:off x="304272" y="5224042"/>
            <a:ext cx="8199967" cy="960263"/>
          </a:xfrm>
          <a:noFill/>
        </p:spPr>
        <p:txBody>
          <a:bodyPr lIns="182880" tIns="146304" rIns="182880" bIns="146304" anchor="b" anchorCtr="0">
            <a:spAutoFit/>
          </a:bodyPr>
          <a:lstStyle>
            <a:lvl1pPr marL="0" algn="l" defTabSz="896214" rtl="0" eaLnBrk="1" latinLnBrk="0" hangingPunct="1">
              <a:defRPr lang="en-US" sz="4799" b="0" kern="1200" spc="0" baseline="0" dirty="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310933" y="6193726"/>
            <a:ext cx="8199967" cy="627864"/>
          </a:xfrm>
        </p:spPr>
        <p:txBody>
          <a:bodyPr lIns="182880" tIns="146304" rIns="182880" bIns="146304">
            <a:spAutoFit/>
          </a:bodyPr>
          <a:lstStyle>
            <a:lvl1pPr marL="0" indent="0" algn="l" defTabSz="896214" rtl="0" eaLnBrk="1" latinLnBrk="0" hangingPunct="1">
              <a:spcBef>
                <a:spcPts val="0"/>
              </a:spcBef>
              <a:buNone/>
              <a:defRPr lang="en-US" sz="2400" kern="1200" spc="0" baseline="0" dirty="0" smtClean="0">
                <a:gradFill>
                  <a:gsLst>
                    <a:gs pos="71681">
                      <a:schemeClr val="bg2"/>
                    </a:gs>
                    <a:gs pos="44248">
                      <a:schemeClr val="bg2"/>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151893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9" y="-318"/>
            <a:ext cx="12435840" cy="6995160"/>
          </a:xfrm>
          <a:prstGeom prst="rect">
            <a:avLst/>
          </a:prstGeom>
        </p:spPr>
      </p:pic>
      <p:sp>
        <p:nvSpPr>
          <p:cNvPr id="2" name="Rectangle 1"/>
          <p:cNvSpPr/>
          <p:nvPr userDrawn="1"/>
        </p:nvSpPr>
        <p:spPr bwMode="auto">
          <a:xfrm>
            <a:off x="-1" y="2"/>
            <a:ext cx="3707028" cy="1519881"/>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9178"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3025833"/>
            <a:ext cx="12436475" cy="3967664"/>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4"/>
          </a:p>
        </p:txBody>
      </p:sp>
      <p:sp>
        <p:nvSpPr>
          <p:cNvPr id="13" name="Title 1"/>
          <p:cNvSpPr>
            <a:spLocks noGrp="1"/>
          </p:cNvSpPr>
          <p:nvPr>
            <p:ph type="title" hasCustomPrompt="1"/>
          </p:nvPr>
        </p:nvSpPr>
        <p:spPr bwMode="auto">
          <a:xfrm>
            <a:off x="225444" y="4667664"/>
            <a:ext cx="8522498" cy="1280160"/>
          </a:xfrm>
          <a:noFill/>
        </p:spPr>
        <p:txBody>
          <a:bodyPr lIns="146304" tIns="91440" rIns="146304" bIns="0" anchor="b" anchorCtr="0"/>
          <a:lstStyle>
            <a:lvl1pPr marL="0" algn="l" defTabSz="896214" rtl="0" eaLnBrk="1" latinLnBrk="0" hangingPunct="1">
              <a:defRPr lang="en-US" sz="4901"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32105" y="5957244"/>
            <a:ext cx="8522498" cy="485614"/>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801" y="318754"/>
            <a:ext cx="1633522" cy="526697"/>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68412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sp>
        <p:nvSpPr>
          <p:cNvPr id="15" name="Rectangle 14"/>
          <p:cNvSpPr/>
          <p:nvPr userDrawn="1"/>
        </p:nvSpPr>
        <p:spPr bwMode="auto">
          <a:xfrm>
            <a:off x="0" y="0"/>
            <a:ext cx="3781909" cy="1322173"/>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F7F0CC0-EBA9-4E20-ABE1-CF6C11B2DAA7}"/>
              </a:ext>
            </a:extLst>
          </p:cNvPr>
          <p:cNvPicPr>
            <a:picLocks noChangeAspect="1"/>
          </p:cNvPicPr>
          <p:nvPr userDrawn="1"/>
        </p:nvPicPr>
        <p:blipFill>
          <a:blip r:embed="rId2"/>
          <a:stretch>
            <a:fillRect/>
          </a:stretch>
        </p:blipFill>
        <p:spPr>
          <a:xfrm>
            <a:off x="-1" y="4580763"/>
            <a:ext cx="8051568" cy="1268218"/>
          </a:xfrm>
          <a:prstGeom prst="rect">
            <a:avLst/>
          </a:prstGeom>
        </p:spPr>
      </p:pic>
      <p:pic>
        <p:nvPicPr>
          <p:cNvPr id="3" name="Picture 2">
            <a:extLst>
              <a:ext uri="{FF2B5EF4-FFF2-40B4-BE49-F238E27FC236}">
                <a16:creationId xmlns:a16="http://schemas.microsoft.com/office/drawing/2014/main" id="{8D978560-EC4B-4DE8-80C7-6F4D76551A86}"/>
              </a:ext>
            </a:extLst>
          </p:cNvPr>
          <p:cNvPicPr>
            <a:picLocks noChangeAspect="1"/>
          </p:cNvPicPr>
          <p:nvPr userDrawn="1"/>
        </p:nvPicPr>
        <p:blipFill>
          <a:blip r:embed="rId3"/>
          <a:stretch>
            <a:fillRect/>
          </a:stretch>
        </p:blipFill>
        <p:spPr>
          <a:xfrm>
            <a:off x="3413959" y="6116058"/>
            <a:ext cx="9038193" cy="782186"/>
          </a:xfrm>
          <a:prstGeom prst="rect">
            <a:avLst/>
          </a:prstGeom>
        </p:spPr>
      </p:pic>
      <p:pic>
        <p:nvPicPr>
          <p:cNvPr id="11" name="Picture 10">
            <a:extLst>
              <a:ext uri="{FF2B5EF4-FFF2-40B4-BE49-F238E27FC236}">
                <a16:creationId xmlns:a16="http://schemas.microsoft.com/office/drawing/2014/main" id="{8F6740A1-64EE-47B7-A513-9E8EF9D5F603}"/>
              </a:ext>
            </a:extLst>
          </p:cNvPr>
          <p:cNvPicPr>
            <a:picLocks noChangeAspect="1"/>
          </p:cNvPicPr>
          <p:nvPr userDrawn="1"/>
        </p:nvPicPr>
        <p:blipFill>
          <a:blip r:embed="rId4"/>
          <a:stretch>
            <a:fillRect/>
          </a:stretch>
        </p:blipFill>
        <p:spPr>
          <a:xfrm>
            <a:off x="84587" y="136990"/>
            <a:ext cx="10182364" cy="2370367"/>
          </a:xfrm>
          <a:prstGeom prst="rect">
            <a:avLst/>
          </a:prstGeom>
        </p:spPr>
      </p:pic>
      <p:pic>
        <p:nvPicPr>
          <p:cNvPr id="18" name="Picture 17">
            <a:extLst>
              <a:ext uri="{FF2B5EF4-FFF2-40B4-BE49-F238E27FC236}">
                <a16:creationId xmlns:a16="http://schemas.microsoft.com/office/drawing/2014/main" id="{45E29C92-8754-452A-A312-2E8EDDDBB374}"/>
              </a:ext>
            </a:extLst>
          </p:cNvPr>
          <p:cNvPicPr>
            <a:picLocks noChangeAspect="1"/>
          </p:cNvPicPr>
          <p:nvPr userDrawn="1"/>
        </p:nvPicPr>
        <p:blipFill>
          <a:blip r:embed="rId5"/>
          <a:stretch>
            <a:fillRect/>
          </a:stretch>
        </p:blipFill>
        <p:spPr>
          <a:xfrm>
            <a:off x="2048846" y="3220027"/>
            <a:ext cx="10376684" cy="1165754"/>
          </a:xfrm>
          <a:prstGeom prst="rect">
            <a:avLst/>
          </a:prstGeom>
        </p:spPr>
      </p:pic>
    </p:spTree>
    <p:extLst>
      <p:ext uri="{BB962C8B-B14F-4D97-AF65-F5344CB8AC3E}">
        <p14:creationId xmlns:p14="http://schemas.microsoft.com/office/powerpoint/2010/main" val="325853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21936" y="300238"/>
            <a:ext cx="11839903" cy="960263"/>
          </a:xfrm>
        </p:spPr>
        <p:txBody>
          <a:bodyPr wrap="square" lIns="182880" tIns="146304" rIns="182880" bIns="146304">
            <a:spAutoFit/>
          </a:bodyPr>
          <a:lstStyle>
            <a:lvl1pPr marL="0" algn="l" defTabSz="896046" rtl="0" eaLnBrk="1" latinLnBrk="0" hangingPunct="1">
              <a:lnSpc>
                <a:spcPct val="90000"/>
              </a:lnSpc>
              <a:spcBef>
                <a:spcPct val="0"/>
              </a:spcBef>
              <a:buNone/>
              <a:defRPr lang="en-US" sz="4799" b="0" i="0" u="none" kern="1200" cap="none" spc="-100"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951088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AFB8DD-B82E-46F8-8CD9-1C175E92F012}"/>
              </a:ext>
            </a:extLst>
          </p:cNvPr>
          <p:cNvSpPr>
            <a:spLocks noGrp="1"/>
          </p:cNvSpPr>
          <p:nvPr>
            <p:ph type="title"/>
          </p:nvPr>
        </p:nvSpPr>
        <p:spPr>
          <a:xfrm>
            <a:off x="321936" y="300238"/>
            <a:ext cx="11839903" cy="960263"/>
          </a:xfrm>
        </p:spPr>
        <p:txBody>
          <a:bodyPr wrap="square" lIns="182880" tIns="146304" rIns="182880" bIns="146304">
            <a:spAutoFit/>
          </a:bodyPr>
          <a:lstStyle>
            <a:lvl1pPr marL="0" algn="l" defTabSz="896046" rtl="0" eaLnBrk="1" latinLnBrk="0" hangingPunct="1">
              <a:lnSpc>
                <a:spcPct val="90000"/>
              </a:lnSpc>
              <a:spcBef>
                <a:spcPct val="0"/>
              </a:spcBef>
              <a:buNone/>
              <a:defRPr lang="en-US" sz="4799" b="0" i="0" u="none" kern="1200" cap="none" spc="-100" baseline="0" dirty="0">
                <a:ln w="3175">
                  <a:noFill/>
                </a:ln>
                <a:gradFill>
                  <a:gsLst>
                    <a:gs pos="71681">
                      <a:schemeClr val="bg2"/>
                    </a:gs>
                    <a:gs pos="44248">
                      <a:schemeClr val="bg2"/>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6847329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9803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049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100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749" eaLnBrk="0" hangingPunct="0"/>
            <a:r>
              <a:rPr lang="en-US" sz="685">
                <a:gradFill>
                  <a:gsLst>
                    <a:gs pos="0">
                      <a:schemeClr val="tx1"/>
                    </a:gs>
                    <a:gs pos="100000">
                      <a:schemeClr val="tx1"/>
                    </a:gs>
                  </a:gsLst>
                  <a:lin ang="5400000" scaled="0"/>
                </a:gradFill>
                <a:cs typeface="Segoe UI" pitchFamily="34" charset="0"/>
              </a:rPr>
              <a:t>©</a:t>
            </a:r>
            <a:r>
              <a:rPr lang="en-US" sz="685" baseline="0">
                <a:gradFill>
                  <a:gsLst>
                    <a:gs pos="0">
                      <a:schemeClr val="tx1"/>
                    </a:gs>
                    <a:gs pos="100000">
                      <a:schemeClr val="tx1"/>
                    </a:gs>
                  </a:gsLst>
                  <a:lin ang="5400000" scaled="0"/>
                </a:gradFill>
                <a:cs typeface="Segoe UI" pitchFamily="34" charset="0"/>
              </a:rPr>
              <a:t> Copyright</a:t>
            </a:r>
            <a:r>
              <a:rPr lang="en-US" sz="685">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4205047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749" eaLnBrk="0" hangingPunct="0"/>
            <a:r>
              <a:rPr lang="en-US" sz="685">
                <a:solidFill>
                  <a:schemeClr val="tx1">
                    <a:lumMod val="25000"/>
                    <a:lumOff val="75000"/>
                  </a:schemeClr>
                </a:solidFill>
                <a:cs typeface="Segoe UI" pitchFamily="34" charset="0"/>
              </a:rPr>
              <a:t>©</a:t>
            </a:r>
            <a:r>
              <a:rPr lang="en-US" sz="685" baseline="0">
                <a:solidFill>
                  <a:schemeClr val="tx1">
                    <a:lumMod val="25000"/>
                    <a:lumOff val="75000"/>
                  </a:schemeClr>
                </a:solidFill>
                <a:cs typeface="Segoe UI" pitchFamily="34" charset="0"/>
              </a:rPr>
              <a:t> Copyright</a:t>
            </a:r>
            <a:r>
              <a:rPr lang="en-US" sz="685">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rotWithShape="1">
          <a:blip r:embed="rId2"/>
          <a:srcRect l="10078" t="25595" r="9712" b="24854"/>
          <a:stretch/>
        </p:blipFill>
        <p:spPr>
          <a:xfrm>
            <a:off x="453233" y="481012"/>
            <a:ext cx="1368315" cy="310896"/>
          </a:xfrm>
          <a:prstGeom prst="rect">
            <a:avLst/>
          </a:prstGeom>
        </p:spPr>
      </p:pic>
    </p:spTree>
    <p:extLst>
      <p:ext uri="{BB962C8B-B14F-4D97-AF65-F5344CB8AC3E}">
        <p14:creationId xmlns:p14="http://schemas.microsoft.com/office/powerpoint/2010/main" val="1111233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617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3703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74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8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2876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5851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3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5121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3558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58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5667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52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2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4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50932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0.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11.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theme" Target="../theme/theme12.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6" Type="http://schemas.openxmlformats.org/officeDocument/2006/relationships/theme" Target="../theme/theme13.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image" Target="../media/image1.emf"/><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19" Type="http://schemas.openxmlformats.org/officeDocument/2006/relationships/theme" Target="../theme/theme1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15.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50.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image" Target="../media/image1.emf"/><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16.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1.emf"/><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17.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4.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image" Target="../media/image16.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5.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image" Target="../media/image1.emf"/><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theme" Target="../theme/theme6.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image" Target="../media/image1.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theme" Target="../theme/theme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theme" Target="../theme/theme8.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9.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image" Target="../media/image1.emf"/><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609" r:id="rId27"/>
    <p:sldLayoutId id="2147484695" r:id="rId28"/>
    <p:sldLayoutId id="2147484818"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37603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363861" y="3071982"/>
            <a:ext cx="6995160" cy="849926"/>
          </a:xfrm>
          <a:prstGeom prst="rect">
            <a:avLst/>
          </a:prstGeom>
        </p:spPr>
      </p:pic>
    </p:spTree>
    <p:extLst>
      <p:ext uri="{BB962C8B-B14F-4D97-AF65-F5344CB8AC3E}">
        <p14:creationId xmlns:p14="http://schemas.microsoft.com/office/powerpoint/2010/main" val="1294326752"/>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817" r:id="rId11"/>
  </p:sldLayoutIdLst>
  <p:transition>
    <p:fade/>
  </p:transition>
  <p:txStyles>
    <p:titleStyle>
      <a:lvl1pPr algn="l" defTabSz="914378" rtl="0" eaLnBrk="1" latinLnBrk="0" hangingPunct="1">
        <a:lnSpc>
          <a:spcPct val="90000"/>
        </a:lnSpc>
        <a:spcBef>
          <a:spcPct val="0"/>
        </a:spcBef>
        <a:buNone/>
        <a:defRPr lang="en-US" sz="4800"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159AB1-2614-49DC-8157-ED273461DD29}"/>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B81BC-54C6-4328-A919-72995EC48AF8}"/>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3E1C5-79D5-41DD-B4E4-B1F0BC4E47B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6012B94-E68E-4C50-BBBC-2EEE91D79FB3}" type="datetimeFigureOut">
              <a:rPr lang="en-US" smtClean="0"/>
              <a:t>10/26/2018</a:t>
            </a:fld>
            <a:endParaRPr lang="en-US"/>
          </a:p>
        </p:txBody>
      </p:sp>
      <p:sp>
        <p:nvSpPr>
          <p:cNvPr id="5" name="Footer Placeholder 4">
            <a:extLst>
              <a:ext uri="{FF2B5EF4-FFF2-40B4-BE49-F238E27FC236}">
                <a16:creationId xmlns:a16="http://schemas.microsoft.com/office/drawing/2014/main" id="{40D2BD34-C872-4E1C-B66A-AD0B58E029E7}"/>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1D415A-6B43-494A-A3A4-A85B2CFCD66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736063B-AF54-43DC-8E9B-F351A8FD9295}" type="slidenum">
              <a:rPr lang="en-US" smtClean="0"/>
              <a:t>‹#›</a:t>
            </a:fld>
            <a:endParaRPr lang="en-US"/>
          </a:p>
        </p:txBody>
      </p:sp>
    </p:spTree>
    <p:extLst>
      <p:ext uri="{BB962C8B-B14F-4D97-AF65-F5344CB8AC3E}">
        <p14:creationId xmlns:p14="http://schemas.microsoft.com/office/powerpoint/2010/main" val="453168562"/>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363859" y="3071982"/>
            <a:ext cx="6995160" cy="849926"/>
          </a:xfrm>
          <a:prstGeom prst="rect">
            <a:avLst/>
          </a:prstGeom>
        </p:spPr>
      </p:pic>
    </p:spTree>
    <p:extLst>
      <p:ext uri="{BB962C8B-B14F-4D97-AF65-F5344CB8AC3E}">
        <p14:creationId xmlns:p14="http://schemas.microsoft.com/office/powerpoint/2010/main" val="1928626694"/>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 id="2147484767" r:id="rId23"/>
    <p:sldLayoutId id="2147484768" r:id="rId24"/>
    <p:sldLayoutId id="2147484769" r:id="rId25"/>
    <p:sldLayoutId id="2147484770" r:id="rId26"/>
    <p:sldLayoutId id="2147484771" r:id="rId27"/>
    <p:sldLayoutId id="2147484772" r:id="rId28"/>
  </p:sldLayoutIdLst>
  <p:transition>
    <p:fade/>
  </p:transition>
  <p:txStyles>
    <p:titleStyle>
      <a:lvl1pPr algn="l" defTabSz="932563" rtl="0" eaLnBrk="1" latinLnBrk="0" hangingPunct="1">
        <a:lnSpc>
          <a:spcPct val="90000"/>
        </a:lnSpc>
        <a:spcBef>
          <a:spcPct val="0"/>
        </a:spcBef>
        <a:buNone/>
        <a:defRPr lang="en-US" sz="4799"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40D06-9E3B-4E73-BF02-C4CE1E0489E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EBAEC-A5B7-436E-823E-F586FA47A3E8}"/>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44A19-2534-409A-B139-A96FD19B8BDF}"/>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16149F7-10AF-4151-96A8-AB8D2BD464E6}" type="datetimeFigureOut">
              <a:rPr lang="en-US" smtClean="0"/>
              <a:t>10/26/2018</a:t>
            </a:fld>
            <a:endParaRPr lang="en-US"/>
          </a:p>
        </p:txBody>
      </p:sp>
      <p:sp>
        <p:nvSpPr>
          <p:cNvPr id="5" name="Footer Placeholder 4">
            <a:extLst>
              <a:ext uri="{FF2B5EF4-FFF2-40B4-BE49-F238E27FC236}">
                <a16:creationId xmlns:a16="http://schemas.microsoft.com/office/drawing/2014/main" id="{80A6F928-1211-4B55-BDBB-E95A99E039B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408DDD-8CCD-45EF-8BA0-285492CF6222}"/>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0ED5BBA5-0757-462A-9D68-915F02861C07}" type="slidenum">
              <a:rPr lang="en-US" smtClean="0"/>
              <a:t>‹#›</a:t>
            </a:fld>
            <a:endParaRPr lang="en-US"/>
          </a:p>
        </p:txBody>
      </p:sp>
    </p:spTree>
    <p:extLst>
      <p:ext uri="{BB962C8B-B14F-4D97-AF65-F5344CB8AC3E}">
        <p14:creationId xmlns:p14="http://schemas.microsoft.com/office/powerpoint/2010/main" val="2005928879"/>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Lst>
  <p:txStyles>
    <p:titleStyle>
      <a:lvl1pPr algn="l" defTabSz="932597" rtl="0" eaLnBrk="1" latinLnBrk="0" hangingPunct="1">
        <a:lnSpc>
          <a:spcPct val="90000"/>
        </a:lnSpc>
        <a:spcBef>
          <a:spcPct val="0"/>
        </a:spcBef>
        <a:buNone/>
        <a:defRPr sz="3672"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191270312"/>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EEF1F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183" y="932603"/>
            <a:ext cx="11958149" cy="56551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2" y="6808004"/>
            <a:ext cx="12436474" cy="186521"/>
          </a:xfrm>
          <a:prstGeom prst="rect">
            <a:avLst/>
          </a:prstGeom>
          <a:solidFill>
            <a:srgbClr val="5558A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72944" bIns="0" rtlCol="0" anchor="ctr"/>
          <a:lstStyle/>
          <a:p>
            <a:pPr algn="r"/>
            <a:endParaRPr lang="en-US" sz="1937"/>
          </a:p>
        </p:txBody>
      </p:sp>
      <p:sp>
        <p:nvSpPr>
          <p:cNvPr id="19" name="Rectangle 18"/>
          <p:cNvSpPr/>
          <p:nvPr/>
        </p:nvSpPr>
        <p:spPr>
          <a:xfrm>
            <a:off x="1" y="0"/>
            <a:ext cx="12436475" cy="699453"/>
          </a:xfrm>
          <a:prstGeom prst="rect">
            <a:avLst/>
          </a:prstGeom>
          <a:solidFill>
            <a:srgbClr val="3F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37"/>
          </a:p>
        </p:txBody>
      </p:sp>
      <p:sp>
        <p:nvSpPr>
          <p:cNvPr id="2" name="Title Placeholder 1"/>
          <p:cNvSpPr>
            <a:spLocks noGrp="1"/>
          </p:cNvSpPr>
          <p:nvPr>
            <p:ph type="title"/>
          </p:nvPr>
        </p:nvSpPr>
        <p:spPr>
          <a:xfrm>
            <a:off x="233185" y="116575"/>
            <a:ext cx="9060270" cy="466302"/>
          </a:xfrm>
          <a:prstGeom prst="rect">
            <a:avLst/>
          </a:prstGeom>
        </p:spPr>
        <p:txBody>
          <a:bodyPr vert="horz" lIns="0" tIns="45720" rIns="0" bIns="45720" rtlCol="0" anchor="ctr">
            <a:noAutofit/>
          </a:bodyPr>
          <a:lstStyle/>
          <a:p>
            <a:r>
              <a:rPr lang="en-US"/>
              <a:t>Click to edit Master title style</a:t>
            </a:r>
          </a:p>
        </p:txBody>
      </p:sp>
      <p:sp>
        <p:nvSpPr>
          <p:cNvPr id="4" name="Rectangle 3"/>
          <p:cNvSpPr/>
          <p:nvPr userDrawn="1"/>
        </p:nvSpPr>
        <p:spPr>
          <a:xfrm>
            <a:off x="0" y="0"/>
            <a:ext cx="50146" cy="699453"/>
          </a:xfrm>
          <a:prstGeom prst="rect">
            <a:avLst/>
          </a:prstGeom>
          <a:solidFill>
            <a:srgbClr val="A5A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37"/>
          </a:p>
        </p:txBody>
      </p:sp>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736924" y="0"/>
            <a:ext cx="699552" cy="699453"/>
          </a:xfrm>
          <a:prstGeom prst="rect">
            <a:avLst/>
          </a:prstGeom>
        </p:spPr>
      </p:pic>
    </p:spTree>
    <p:extLst>
      <p:ext uri="{BB962C8B-B14F-4D97-AF65-F5344CB8AC3E}">
        <p14:creationId xmlns:p14="http://schemas.microsoft.com/office/powerpoint/2010/main" val="3361687376"/>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Lst>
  <p:hf sldNum="0" hdr="0" ftr="0" dt="0"/>
  <p:txStyles>
    <p:titleStyle>
      <a:lvl1pPr algn="l" defTabSz="932317" rtl="0" eaLnBrk="1" latinLnBrk="0" hangingPunct="1">
        <a:lnSpc>
          <a:spcPct val="90000"/>
        </a:lnSpc>
        <a:spcBef>
          <a:spcPct val="0"/>
        </a:spcBef>
        <a:buNone/>
        <a:defRPr sz="2447" kern="1200">
          <a:solidFill>
            <a:schemeClr val="bg2">
              <a:lumMod val="20000"/>
              <a:lumOff val="80000"/>
            </a:schemeClr>
          </a:solidFill>
          <a:latin typeface="+mj-lt"/>
          <a:ea typeface="+mj-ea"/>
          <a:cs typeface="+mj-cs"/>
        </a:defRPr>
      </a:lvl1pPr>
    </p:titleStyle>
    <p:bodyStyle>
      <a:lvl1pPr marL="233079" indent="-233079" algn="l" defTabSz="93231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237" indent="-233079" algn="l" defTabSz="93231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396" indent="-233079" algn="l" defTabSz="93231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554"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713"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872"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30029"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6188"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2346"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317" rtl="0" eaLnBrk="1" latinLnBrk="0" hangingPunct="1">
        <a:defRPr sz="1835" kern="1200">
          <a:solidFill>
            <a:schemeClr val="tx1"/>
          </a:solidFill>
          <a:latin typeface="+mn-lt"/>
          <a:ea typeface="+mn-ea"/>
          <a:cs typeface="+mn-cs"/>
        </a:defRPr>
      </a:lvl1pPr>
      <a:lvl2pPr marL="466159" algn="l" defTabSz="932317" rtl="0" eaLnBrk="1" latinLnBrk="0" hangingPunct="1">
        <a:defRPr sz="1835" kern="1200">
          <a:solidFill>
            <a:schemeClr val="tx1"/>
          </a:solidFill>
          <a:latin typeface="+mn-lt"/>
          <a:ea typeface="+mn-ea"/>
          <a:cs typeface="+mn-cs"/>
        </a:defRPr>
      </a:lvl2pPr>
      <a:lvl3pPr marL="932317" algn="l" defTabSz="932317" rtl="0" eaLnBrk="1" latinLnBrk="0" hangingPunct="1">
        <a:defRPr sz="1835" kern="1200">
          <a:solidFill>
            <a:schemeClr val="tx1"/>
          </a:solidFill>
          <a:latin typeface="+mn-lt"/>
          <a:ea typeface="+mn-ea"/>
          <a:cs typeface="+mn-cs"/>
        </a:defRPr>
      </a:lvl3pPr>
      <a:lvl4pPr marL="1398476" algn="l" defTabSz="932317" rtl="0" eaLnBrk="1" latinLnBrk="0" hangingPunct="1">
        <a:defRPr sz="1835" kern="1200">
          <a:solidFill>
            <a:schemeClr val="tx1"/>
          </a:solidFill>
          <a:latin typeface="+mn-lt"/>
          <a:ea typeface="+mn-ea"/>
          <a:cs typeface="+mn-cs"/>
        </a:defRPr>
      </a:lvl4pPr>
      <a:lvl5pPr marL="1864633" algn="l" defTabSz="932317" rtl="0" eaLnBrk="1" latinLnBrk="0" hangingPunct="1">
        <a:defRPr sz="1835" kern="1200">
          <a:solidFill>
            <a:schemeClr val="tx1"/>
          </a:solidFill>
          <a:latin typeface="+mn-lt"/>
          <a:ea typeface="+mn-ea"/>
          <a:cs typeface="+mn-cs"/>
        </a:defRPr>
      </a:lvl5pPr>
      <a:lvl6pPr marL="2330792" algn="l" defTabSz="932317" rtl="0" eaLnBrk="1" latinLnBrk="0" hangingPunct="1">
        <a:defRPr sz="1835" kern="1200">
          <a:solidFill>
            <a:schemeClr val="tx1"/>
          </a:solidFill>
          <a:latin typeface="+mn-lt"/>
          <a:ea typeface="+mn-ea"/>
          <a:cs typeface="+mn-cs"/>
        </a:defRPr>
      </a:lvl6pPr>
      <a:lvl7pPr marL="2796950" algn="l" defTabSz="932317" rtl="0" eaLnBrk="1" latinLnBrk="0" hangingPunct="1">
        <a:defRPr sz="1835" kern="1200">
          <a:solidFill>
            <a:schemeClr val="tx1"/>
          </a:solidFill>
          <a:latin typeface="+mn-lt"/>
          <a:ea typeface="+mn-ea"/>
          <a:cs typeface="+mn-cs"/>
        </a:defRPr>
      </a:lvl7pPr>
      <a:lvl8pPr marL="3263109" algn="l" defTabSz="932317" rtl="0" eaLnBrk="1" latinLnBrk="0" hangingPunct="1">
        <a:defRPr sz="1835" kern="1200">
          <a:solidFill>
            <a:schemeClr val="tx1"/>
          </a:solidFill>
          <a:latin typeface="+mn-lt"/>
          <a:ea typeface="+mn-ea"/>
          <a:cs typeface="+mn-cs"/>
        </a:defRPr>
      </a:lvl8pPr>
      <a:lvl9pPr marL="3729267" algn="l" defTabSz="932317" rtl="0" eaLnBrk="1" latinLnBrk="0" hangingPunct="1">
        <a:defRPr sz="183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37603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363861" y="3071982"/>
            <a:ext cx="6995160" cy="849926"/>
          </a:xfrm>
          <a:prstGeom prst="rect">
            <a:avLst/>
          </a:prstGeom>
        </p:spPr>
      </p:pic>
    </p:spTree>
    <p:extLst>
      <p:ext uri="{BB962C8B-B14F-4D97-AF65-F5344CB8AC3E}">
        <p14:creationId xmlns:p14="http://schemas.microsoft.com/office/powerpoint/2010/main" val="3964958282"/>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Lst>
  <p:transition>
    <p:fade/>
  </p:transition>
  <p:txStyles>
    <p:titleStyle>
      <a:lvl1pPr algn="l" defTabSz="914378" rtl="0" eaLnBrk="1" latinLnBrk="0" hangingPunct="1">
        <a:lnSpc>
          <a:spcPct val="90000"/>
        </a:lnSpc>
        <a:spcBef>
          <a:spcPct val="0"/>
        </a:spcBef>
        <a:buNone/>
        <a:defRPr lang="en-US" sz="4800"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2"/>
            <a:ext cx="11887198" cy="237603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363862" y="3071982"/>
            <a:ext cx="6995160" cy="849926"/>
          </a:xfrm>
          <a:prstGeom prst="rect">
            <a:avLst/>
          </a:prstGeom>
        </p:spPr>
      </p:pic>
    </p:spTree>
    <p:extLst>
      <p:ext uri="{BB962C8B-B14F-4D97-AF65-F5344CB8AC3E}">
        <p14:creationId xmlns:p14="http://schemas.microsoft.com/office/powerpoint/2010/main" val="3522665814"/>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Lst>
  <p:transition>
    <p:fade/>
  </p:transition>
  <p:txStyles>
    <p:titleStyle>
      <a:lvl1pPr algn="l" defTabSz="914203" rtl="0" eaLnBrk="1" latinLnBrk="0" hangingPunct="1">
        <a:lnSpc>
          <a:spcPct val="90000"/>
        </a:lnSpc>
        <a:spcBef>
          <a:spcPct val="0"/>
        </a:spcBef>
        <a:buNone/>
        <a:defRPr lang="en-US" sz="4799"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7" marR="0" indent="-224057" algn="l" defTabSz="91420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48111" marR="0" indent="-224057" algn="l" defTabSz="91420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9" marR="0" indent="-224057" algn="l" defTabSz="91420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25" marR="0" indent="-224057" algn="l" defTabSz="91420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82" marR="0" indent="-224057" algn="l" defTabSz="91420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57"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58"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59"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62"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03" rtl="0" eaLnBrk="1" latinLnBrk="0" hangingPunct="1">
        <a:defRPr sz="1764" kern="1200">
          <a:solidFill>
            <a:schemeClr val="tx1"/>
          </a:solidFill>
          <a:latin typeface="+mn-lt"/>
          <a:ea typeface="+mn-ea"/>
          <a:cs typeface="+mn-cs"/>
        </a:defRPr>
      </a:lvl1pPr>
      <a:lvl2pPr marL="457101" algn="l" defTabSz="914203" rtl="0" eaLnBrk="1" latinLnBrk="0" hangingPunct="1">
        <a:defRPr sz="1764" kern="1200">
          <a:solidFill>
            <a:schemeClr val="tx1"/>
          </a:solidFill>
          <a:latin typeface="+mn-lt"/>
          <a:ea typeface="+mn-ea"/>
          <a:cs typeface="+mn-cs"/>
        </a:defRPr>
      </a:lvl2pPr>
      <a:lvl3pPr marL="914203" algn="l" defTabSz="914203" rtl="0" eaLnBrk="1" latinLnBrk="0" hangingPunct="1">
        <a:defRPr sz="1764" kern="1200">
          <a:solidFill>
            <a:schemeClr val="tx1"/>
          </a:solidFill>
          <a:latin typeface="+mn-lt"/>
          <a:ea typeface="+mn-ea"/>
          <a:cs typeface="+mn-cs"/>
        </a:defRPr>
      </a:lvl3pPr>
      <a:lvl4pPr marL="1371303" algn="l" defTabSz="914203" rtl="0" eaLnBrk="1" latinLnBrk="0" hangingPunct="1">
        <a:defRPr sz="1764" kern="1200">
          <a:solidFill>
            <a:schemeClr val="tx1"/>
          </a:solidFill>
          <a:latin typeface="+mn-lt"/>
          <a:ea typeface="+mn-ea"/>
          <a:cs typeface="+mn-cs"/>
        </a:defRPr>
      </a:lvl4pPr>
      <a:lvl5pPr marL="1828405" algn="l" defTabSz="914203" rtl="0" eaLnBrk="1" latinLnBrk="0" hangingPunct="1">
        <a:defRPr sz="1764" kern="1200">
          <a:solidFill>
            <a:schemeClr val="tx1"/>
          </a:solidFill>
          <a:latin typeface="+mn-lt"/>
          <a:ea typeface="+mn-ea"/>
          <a:cs typeface="+mn-cs"/>
        </a:defRPr>
      </a:lvl5pPr>
      <a:lvl6pPr marL="2285507" algn="l" defTabSz="914203" rtl="0" eaLnBrk="1" latinLnBrk="0" hangingPunct="1">
        <a:defRPr sz="1764" kern="1200">
          <a:solidFill>
            <a:schemeClr val="tx1"/>
          </a:solidFill>
          <a:latin typeface="+mn-lt"/>
          <a:ea typeface="+mn-ea"/>
          <a:cs typeface="+mn-cs"/>
        </a:defRPr>
      </a:lvl6pPr>
      <a:lvl7pPr marL="2742607" algn="l" defTabSz="914203" rtl="0" eaLnBrk="1" latinLnBrk="0" hangingPunct="1">
        <a:defRPr sz="1764" kern="1200">
          <a:solidFill>
            <a:schemeClr val="tx1"/>
          </a:solidFill>
          <a:latin typeface="+mn-lt"/>
          <a:ea typeface="+mn-ea"/>
          <a:cs typeface="+mn-cs"/>
        </a:defRPr>
      </a:lvl7pPr>
      <a:lvl8pPr marL="3199709" algn="l" defTabSz="914203" rtl="0" eaLnBrk="1" latinLnBrk="0" hangingPunct="1">
        <a:defRPr sz="1764" kern="1200">
          <a:solidFill>
            <a:schemeClr val="tx1"/>
          </a:solidFill>
          <a:latin typeface="+mn-lt"/>
          <a:ea typeface="+mn-ea"/>
          <a:cs typeface="+mn-cs"/>
        </a:defRPr>
      </a:lvl8pPr>
      <a:lvl9pPr marL="3656811" algn="l" defTabSz="91420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7199"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27880859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37102180"/>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575" r:id="rId13"/>
    <p:sldLayoutId id="2147484576" r:id="rId14"/>
    <p:sldLayoutId id="2147484577" r:id="rId15"/>
    <p:sldLayoutId id="2147484578" r:id="rId16"/>
    <p:sldLayoutId id="2147484693" r:id="rId17"/>
    <p:sldLayoutId id="2147484594" r:id="rId18"/>
    <p:sldLayoutId id="2147484595" r:id="rId19"/>
    <p:sldLayoutId id="2147484694" r:id="rId20"/>
    <p:sldLayoutId id="214748469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7199"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7133878"/>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7199"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481948057"/>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transition>
    <p:fade/>
  </p:transition>
  <p:txStyles>
    <p:titleStyle>
      <a:lvl1pPr algn="l" defTabSz="914191" rtl="0" eaLnBrk="1" latinLnBrk="0" hangingPunct="1">
        <a:lnSpc>
          <a:spcPct val="90000"/>
        </a:lnSpc>
        <a:spcBef>
          <a:spcPct val="0"/>
        </a:spcBef>
        <a:buNone/>
        <a:defRPr lang="en-US" sz="47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79604294"/>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a:stretch>
            <a:fillRect/>
          </a:stretch>
        </p:blipFill>
        <p:spPr>
          <a:xfrm rot="5400000">
            <a:off x="9363859" y="3071982"/>
            <a:ext cx="6995160" cy="849926"/>
          </a:xfrm>
          <a:prstGeom prst="rect">
            <a:avLst/>
          </a:prstGeom>
        </p:spPr>
      </p:pic>
    </p:spTree>
    <p:extLst>
      <p:ext uri="{BB962C8B-B14F-4D97-AF65-F5344CB8AC3E}">
        <p14:creationId xmlns:p14="http://schemas.microsoft.com/office/powerpoint/2010/main" val="468682554"/>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txStyles>
    <p:titleStyle>
      <a:lvl1pPr algn="l" defTabSz="932563" rtl="0" eaLnBrk="1" latinLnBrk="0" hangingPunct="1">
        <a:lnSpc>
          <a:spcPct val="90000"/>
        </a:lnSpc>
        <a:spcBef>
          <a:spcPct val="0"/>
        </a:spcBef>
        <a:buNone/>
        <a:defRPr lang="en-US" sz="4799"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707939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 id="2147484684" r:id="rId12"/>
    <p:sldLayoutId id="2147484685" r:id="rId13"/>
    <p:sldLayoutId id="2147484686" r:id="rId14"/>
    <p:sldLayoutId id="2147484687" r:id="rId15"/>
    <p:sldLayoutId id="2147484688" r:id="rId16"/>
    <p:sldLayoutId id="2147484689" r:id="rId17"/>
    <p:sldLayoutId id="2147484690" r:id="rId18"/>
    <p:sldLayoutId id="2147484691" r:id="rId19"/>
    <p:sldLayoutId id="2147484692"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12825027"/>
      </p:ext>
    </p:extLst>
  </p:cSld>
  <p:clrMap bg1="dk1" tx1="lt1" bg2="dk2" tx2="lt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xml"/><Relationship Id="rId1" Type="http://schemas.openxmlformats.org/officeDocument/2006/relationships/slideLayout" Target="../slideLayouts/slideLayout265.xml"/><Relationship Id="rId5" Type="http://schemas.openxmlformats.org/officeDocument/2006/relationships/image" Target="../media/image77.jpg"/><Relationship Id="rId4" Type="http://schemas.openxmlformats.org/officeDocument/2006/relationships/image" Target="../media/image76.jpg"/></Relationships>
</file>

<file path=ppt/slides/_rels/slide11.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1.xml"/><Relationship Id="rId1" Type="http://schemas.openxmlformats.org/officeDocument/2006/relationships/slideLayout" Target="../slideLayouts/slideLayout266.xml"/><Relationship Id="rId4" Type="http://schemas.openxmlformats.org/officeDocument/2006/relationships/image" Target="../media/image79.tiff"/></Relationships>
</file>

<file path=ppt/slides/_rels/slide1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xml"/><Relationship Id="rId1" Type="http://schemas.openxmlformats.org/officeDocument/2006/relationships/slideLayout" Target="../slideLayouts/slideLayout266.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76.xml"/></Relationships>
</file>

<file path=ppt/slides/_rels/slide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265.xml"/><Relationship Id="rId6" Type="http://schemas.openxmlformats.org/officeDocument/2006/relationships/image" Target="../media/image86.jpg"/><Relationship Id="rId5" Type="http://schemas.openxmlformats.org/officeDocument/2006/relationships/image" Target="../media/image85.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hyperlink" Target="https://fasttrack.microsoft.com/#/office/envision/productivitylibrary/provide-a-chat-based-workspace" TargetMode="External"/><Relationship Id="rId2" Type="http://schemas.openxmlformats.org/officeDocument/2006/relationships/notesSlide" Target="../notesSlides/notesSlide15.xml"/><Relationship Id="rId1" Type="http://schemas.openxmlformats.org/officeDocument/2006/relationships/slideLayout" Target="../slideLayouts/slideLayout2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5.xml"/></Relationships>
</file>

<file path=ppt/slides/_rels/slide17.xml.rels><?xml version="1.0" encoding="UTF-8" standalone="yes"?>
<Relationships xmlns="http://schemas.openxmlformats.org/package/2006/relationships"><Relationship Id="rId3" Type="http://schemas.openxmlformats.org/officeDocument/2006/relationships/hyperlink" Target="https://teams.microsoft.com/start" TargetMode="External"/><Relationship Id="rId7" Type="http://schemas.openxmlformats.org/officeDocument/2006/relationships/image" Target="../media/image87.jpg"/><Relationship Id="rId2" Type="http://schemas.openxmlformats.org/officeDocument/2006/relationships/notesSlide" Target="../notesSlides/notesSlide17.xml"/><Relationship Id="rId1" Type="http://schemas.openxmlformats.org/officeDocument/2006/relationships/slideLayout" Target="../slideLayouts/slideLayout265.xml"/><Relationship Id="rId6" Type="http://schemas.openxmlformats.org/officeDocument/2006/relationships/hyperlink" Target="https://aka.ms/SuccessWithTeams" TargetMode="External"/><Relationship Id="rId5" Type="http://schemas.openxmlformats.org/officeDocument/2006/relationships/hyperlink" Target="http://fasttrack.microsoft.com/office/envision/productivitylibrary/provide-a-chat-based-workspace" TargetMode="External"/><Relationship Id="rId4" Type="http://schemas.openxmlformats.org/officeDocument/2006/relationships/hyperlink" Target="https://teams.microsoft.com/download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microsoft.sharepoint.com/sites/Infopedia_G03/officeonramp/SitePages/MicrosoftTeams.aspx" TargetMode="External"/><Relationship Id="rId2" Type="http://schemas.openxmlformats.org/officeDocument/2006/relationships/notesSlide" Target="../notesSlides/notesSlide19.xml"/><Relationship Id="rId1" Type="http://schemas.openxmlformats.org/officeDocument/2006/relationships/slideLayout" Target="../slideLayouts/slideLayout265.xml"/><Relationship Id="rId4" Type="http://schemas.openxmlformats.org/officeDocument/2006/relationships/hyperlink" Target="https://microsoft.sharepoint.com/:p:/t/skypespacesteamnew/EbGRVpHbmSdLmG8LzXFaYs0BCfVk8lqrPuRPsT-8Xf30Iw?e=60813e19600846d19b6466394248327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xml"/><Relationship Id="rId1" Type="http://schemas.openxmlformats.org/officeDocument/2006/relationships/slideLayout" Target="../slideLayouts/slideLayout2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7.xml"/></Relationships>
</file>

<file path=ppt/slides/_rels/slide21.xml.rels><?xml version="1.0" encoding="UTF-8" standalone="yes"?>
<Relationships xmlns="http://schemas.openxmlformats.org/package/2006/relationships"><Relationship Id="rId8" Type="http://schemas.openxmlformats.org/officeDocument/2006/relationships/image" Target="../media/image93.tif"/><Relationship Id="rId13" Type="http://schemas.openxmlformats.org/officeDocument/2006/relationships/image" Target="../media/image98.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21.xml"/><Relationship Id="rId16" Type="http://schemas.openxmlformats.org/officeDocument/2006/relationships/image" Target="../media/image101.png"/><Relationship Id="rId1" Type="http://schemas.openxmlformats.org/officeDocument/2006/relationships/slideLayout" Target="../slideLayouts/slideLayout277.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2.xml"/><Relationship Id="rId1" Type="http://schemas.openxmlformats.org/officeDocument/2006/relationships/slideLayout" Target="../slideLayouts/slideLayout265.xml"/><Relationship Id="rId4" Type="http://schemas.openxmlformats.org/officeDocument/2006/relationships/hyperlink" Target="http://www.microsoft.com/GDP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2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5.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TeamsOfficeBlog" TargetMode="External"/><Relationship Id="rId3" Type="http://schemas.openxmlformats.org/officeDocument/2006/relationships/image" Target="../media/image105.png"/><Relationship Id="rId7" Type="http://schemas.openxmlformats.org/officeDocument/2006/relationships/hyperlink" Target="https://aka.ms/OfficeBlog" TargetMode="External"/><Relationship Id="rId2" Type="http://schemas.openxmlformats.org/officeDocument/2006/relationships/notesSlide" Target="../notesSlides/notesSlide25.xml"/><Relationship Id="rId1" Type="http://schemas.openxmlformats.org/officeDocument/2006/relationships/slideLayout" Target="../slideLayouts/slideLayout265.xml"/><Relationship Id="rId6" Type="http://schemas.openxmlformats.org/officeDocument/2006/relationships/hyperlink" Target="https://aka.ms/OfficeRoadmap" TargetMode="External"/><Relationship Id="rId11" Type="http://schemas.openxmlformats.org/officeDocument/2006/relationships/hyperlink" Target="https://fasttrack.microsoft.com/" TargetMode="External"/><Relationship Id="rId5" Type="http://schemas.openxmlformats.org/officeDocument/2006/relationships/hyperlink" Target="https://aka.ms/TeamsSupport" TargetMode="External"/><Relationship Id="rId10" Type="http://schemas.openxmlformats.org/officeDocument/2006/relationships/hyperlink" Target="https://aka.ms/SuccessWithTeams" TargetMode="External"/><Relationship Id="rId4" Type="http://schemas.openxmlformats.org/officeDocument/2006/relationships/image" Target="../media/image106.png"/><Relationship Id="rId9" Type="http://schemas.openxmlformats.org/officeDocument/2006/relationships/hyperlink" Target="https://aka.ms/TeamsKnownIssu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5.xml"/></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13" Type="http://schemas.microsoft.com/office/2007/relationships/hdphoto" Target="../media/hdphoto5.wdp"/><Relationship Id="rId3" Type="http://schemas.openxmlformats.org/officeDocument/2006/relationships/hyperlink" Target="https://developer.microsoft.com/Microsoft-Teams" TargetMode="External"/><Relationship Id="rId7" Type="http://schemas.microsoft.com/office/2007/relationships/hdphoto" Target="../media/hdphoto2.wdp"/><Relationship Id="rId12"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65.xml"/><Relationship Id="rId6" Type="http://schemas.openxmlformats.org/officeDocument/2006/relationships/image" Target="../media/image10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110.png"/><Relationship Id="rId4" Type="http://schemas.openxmlformats.org/officeDocument/2006/relationships/image" Target="../media/image107.png"/><Relationship Id="rId9" Type="http://schemas.microsoft.com/office/2007/relationships/hdphoto" Target="../media/hdphoto3.wdp"/><Relationship Id="rId1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65.xml"/></Relationships>
</file>

<file path=ppt/slides/_rels/slide3.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jpeg"/><Relationship Id="rId18" Type="http://schemas.openxmlformats.org/officeDocument/2006/relationships/image" Target="../media/image67.png"/><Relationship Id="rId3" Type="http://schemas.openxmlformats.org/officeDocument/2006/relationships/image" Target="../media/image52.jpeg"/><Relationship Id="rId21" Type="http://schemas.openxmlformats.org/officeDocument/2006/relationships/image" Target="../media/image70.png"/><Relationship Id="rId7" Type="http://schemas.openxmlformats.org/officeDocument/2006/relationships/image" Target="../media/image56.tiff"/><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notesSlide" Target="../notesSlides/notesSlide3.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65.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emf"/><Relationship Id="rId15" Type="http://schemas.openxmlformats.org/officeDocument/2006/relationships/image" Target="../media/image64.jpeg"/><Relationship Id="rId10" Type="http://schemas.openxmlformats.org/officeDocument/2006/relationships/image" Target="../media/image59.jpe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tiff"/><Relationship Id="rId14" Type="http://schemas.openxmlformats.org/officeDocument/2006/relationships/image" Target="../media/image6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5.xml"/></Relationships>
</file>

<file path=ppt/slides/_rels/slide31.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21.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3.jpg"/><Relationship Id="rId1" Type="http://schemas.openxmlformats.org/officeDocument/2006/relationships/slideLayout" Target="../slideLayouts/slideLayout265.xml"/><Relationship Id="rId6" Type="http://schemas.openxmlformats.org/officeDocument/2006/relationships/image" Target="../media/image116.png"/><Relationship Id="rId11" Type="http://schemas.microsoft.com/office/2007/relationships/hdphoto" Target="../media/hdphoto9.wdp"/><Relationship Id="rId5" Type="http://schemas.microsoft.com/office/2007/relationships/hdphoto" Target="../media/hdphoto7.wdp"/><Relationship Id="rId15" Type="http://schemas.openxmlformats.org/officeDocument/2006/relationships/image" Target="../media/image122.png"/><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 Id="rId14" Type="http://schemas.microsoft.com/office/2007/relationships/hdphoto" Target="../media/hdphoto10.wdp"/></Relationships>
</file>

<file path=ppt/slides/_rels/slide32.xml.rels><?xml version="1.0" encoding="UTF-8" standalone="yes"?>
<Relationships xmlns="http://schemas.openxmlformats.org/package/2006/relationships"><Relationship Id="rId8" Type="http://schemas.openxmlformats.org/officeDocument/2006/relationships/image" Target="../media/image128.jpg"/><Relationship Id="rId13" Type="http://schemas.openxmlformats.org/officeDocument/2006/relationships/image" Target="../media/image131.png"/><Relationship Id="rId18" Type="http://schemas.openxmlformats.org/officeDocument/2006/relationships/image" Target="../media/image135.png"/><Relationship Id="rId3" Type="http://schemas.openxmlformats.org/officeDocument/2006/relationships/image" Target="../media/image124.jpg"/><Relationship Id="rId21" Type="http://schemas.openxmlformats.org/officeDocument/2006/relationships/image" Target="../media/image137.png"/><Relationship Id="rId7" Type="http://schemas.microsoft.com/office/2007/relationships/hdphoto" Target="../media/hdphoto11.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notesSlide" Target="../notesSlides/notesSlide32.xml"/><Relationship Id="rId16" Type="http://schemas.openxmlformats.org/officeDocument/2006/relationships/image" Target="../media/image134.png"/><Relationship Id="rId20" Type="http://schemas.openxmlformats.org/officeDocument/2006/relationships/image" Target="../media/image136.jpg"/><Relationship Id="rId1" Type="http://schemas.openxmlformats.org/officeDocument/2006/relationships/slideLayout" Target="../slideLayouts/slideLayout265.xml"/><Relationship Id="rId6" Type="http://schemas.openxmlformats.org/officeDocument/2006/relationships/image" Target="../media/image127.png"/><Relationship Id="rId11" Type="http://schemas.openxmlformats.org/officeDocument/2006/relationships/image" Target="../media/image115.png"/><Relationship Id="rId5" Type="http://schemas.openxmlformats.org/officeDocument/2006/relationships/image" Target="../media/image126.png"/><Relationship Id="rId15" Type="http://schemas.openxmlformats.org/officeDocument/2006/relationships/image" Target="../media/image133.jpg"/><Relationship Id="rId23" Type="http://schemas.openxmlformats.org/officeDocument/2006/relationships/image" Target="../media/image139.png"/><Relationship Id="rId10" Type="http://schemas.openxmlformats.org/officeDocument/2006/relationships/image" Target="../media/image130.png"/><Relationship Id="rId19" Type="http://schemas.microsoft.com/office/2007/relationships/hdphoto" Target="../media/hdphoto13.wdp"/><Relationship Id="rId4" Type="http://schemas.openxmlformats.org/officeDocument/2006/relationships/image" Target="../media/image125.png"/><Relationship Id="rId9" Type="http://schemas.openxmlformats.org/officeDocument/2006/relationships/image" Target="../media/image129.png"/><Relationship Id="rId14" Type="http://schemas.openxmlformats.org/officeDocument/2006/relationships/image" Target="../media/image132.png"/><Relationship Id="rId22"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7.xml"/></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265.xml"/><Relationship Id="rId5" Type="http://schemas.openxmlformats.org/officeDocument/2006/relationships/image" Target="../media/image142.jpg"/><Relationship Id="rId4" Type="http://schemas.openxmlformats.org/officeDocument/2006/relationships/hyperlink" Target="https://customers.microsoft.com/en-us/story/trek-bicycle-corporation-breaking-from-the-pack-with-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265.xml"/><Relationship Id="rId5" Type="http://schemas.openxmlformats.org/officeDocument/2006/relationships/hyperlink" Target="https://customers.microsoft.com/en-us/story/jwt-professional-services-microsoft-teams" TargetMode="External"/><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9.xml"/><Relationship Id="rId1" Type="http://schemas.openxmlformats.org/officeDocument/2006/relationships/slideLayout" Target="../slideLayouts/slideLayout265.xml"/><Relationship Id="rId5" Type="http://schemas.openxmlformats.org/officeDocument/2006/relationships/hyperlink" Target="https://customers.microsoft.com/en-us/story/dentsu-aegis-network-professional-services-office-365" TargetMode="Externa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65.xml"/></Relationships>
</file>

<file path=ppt/slides/_rels/slide40.xml.rels><?xml version="1.0" encoding="UTF-8" standalone="yes"?>
<Relationships xmlns="http://schemas.openxmlformats.org/package/2006/relationships"><Relationship Id="rId3" Type="http://schemas.openxmlformats.org/officeDocument/2006/relationships/hyperlink" Target="https://customers.microsoft.com/en-us/story/three-telecommunications-office-365" TargetMode="External"/><Relationship Id="rId2" Type="http://schemas.openxmlformats.org/officeDocument/2006/relationships/notesSlide" Target="../notesSlides/notesSlide40.xml"/><Relationship Id="rId1" Type="http://schemas.openxmlformats.org/officeDocument/2006/relationships/slideLayout" Target="../slideLayouts/slideLayout265.xml"/><Relationship Id="rId5" Type="http://schemas.openxmlformats.org/officeDocument/2006/relationships/image" Target="../media/image146.jpeg"/><Relationship Id="rId4" Type="http://schemas.openxmlformats.org/officeDocument/2006/relationships/image" Target="../media/image145.jpg"/></Relationships>
</file>

<file path=ppt/slides/_rels/slide4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1.xml"/><Relationship Id="rId1" Type="http://schemas.openxmlformats.org/officeDocument/2006/relationships/slideLayout" Target="../slideLayouts/slideLayout265.xml"/><Relationship Id="rId5" Type="http://schemas.openxmlformats.org/officeDocument/2006/relationships/hyperlink" Target="https://customers.microsoft.com/en-us/story/hendrick-motorsports-hospitality-travel-office-365" TargetMode="Externa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6.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66.xml"/></Relationships>
</file>

<file path=ppt/slides/_rels/slide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7.xml"/><Relationship Id="rId1" Type="http://schemas.openxmlformats.org/officeDocument/2006/relationships/slideLayout" Target="../slideLayouts/slideLayout266.xml"/></Relationships>
</file>

<file path=ppt/slides/_rels/slide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xml"/><Relationship Id="rId1" Type="http://schemas.openxmlformats.org/officeDocument/2006/relationships/slideLayout" Target="../slideLayouts/slideLayout266.xml"/></Relationships>
</file>

<file path=ppt/slides/_rels/slide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xml"/><Relationship Id="rId1" Type="http://schemas.openxmlformats.org/officeDocument/2006/relationships/slideLayout" Target="../slideLayouts/slideLayout2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D78F9819-AF87-4FDB-BBED-F9395B341B2E}"/>
              </a:ext>
            </a:extLst>
          </p:cNvPr>
          <p:cNvSpPr txBox="1">
            <a:spLocks/>
          </p:cNvSpPr>
          <p:nvPr/>
        </p:nvSpPr>
        <p:spPr>
          <a:xfrm>
            <a:off x="465137" y="3036319"/>
            <a:ext cx="8229599" cy="1828800"/>
          </a:xfrm>
          <a:prstGeom prst="rect">
            <a:avLst/>
          </a:prstGeom>
          <a:noFill/>
        </p:spPr>
        <p:txBody>
          <a:bodyPr vert="horz" wrap="square" lIns="0" tIns="91440" rIns="146304" bIns="91440" rtlCol="0" anchor="b" anchorCtr="0">
            <a:noAutofit/>
          </a:bodyPr>
          <a:lstStyle>
            <a:lvl1pPr marL="0" algn="l" defTabSz="914219" rtl="0" eaLnBrk="1" latinLnBrk="0" hangingPunct="1">
              <a:lnSpc>
                <a:spcPct val="90000"/>
              </a:lnSpc>
              <a:spcBef>
                <a:spcPct val="0"/>
              </a:spcBef>
              <a:buNone/>
              <a:defRPr lang="en-US" sz="4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s-419" sz="5400"/>
              <a:t>Microsoft Teams</a:t>
            </a:r>
          </a:p>
        </p:txBody>
      </p:sp>
      <p:sp>
        <p:nvSpPr>
          <p:cNvPr id="9" name="Text Placeholder 7">
            <a:extLst>
              <a:ext uri="{FF2B5EF4-FFF2-40B4-BE49-F238E27FC236}">
                <a16:creationId xmlns:a16="http://schemas.microsoft.com/office/drawing/2014/main" id="{3269DC94-C12C-4ED9-96BD-FC3F57617F99}"/>
              </a:ext>
            </a:extLst>
          </p:cNvPr>
          <p:cNvSpPr>
            <a:spLocks noGrp="1"/>
          </p:cNvSpPr>
          <p:nvPr>
            <p:ph type="body" sz="quarter" idx="12"/>
          </p:nvPr>
        </p:nvSpPr>
        <p:spPr>
          <a:xfrm>
            <a:off x="465137" y="4722914"/>
            <a:ext cx="8527440" cy="1754086"/>
          </a:xfrm>
        </p:spPr>
        <p:txBody>
          <a:bodyPr/>
          <a:lstStyle/>
          <a:p>
            <a:r>
              <a:rPr lang="en-US" sz="2000"/>
              <a:t>The hub for teamwork in Office 365 </a:t>
            </a:r>
          </a:p>
          <a:p>
            <a:endParaRPr lang="en-US"/>
          </a:p>
          <a:p>
            <a:endParaRPr lang="en-US"/>
          </a:p>
          <a:p>
            <a:endParaRPr lang="en-US" sz="1400"/>
          </a:p>
          <a:p>
            <a:r>
              <a:rPr lang="en-US" sz="1400"/>
              <a:t>Name</a:t>
            </a:r>
          </a:p>
          <a:p>
            <a:r>
              <a:rPr lang="en-US" sz="1400"/>
              <a:t>Date</a:t>
            </a:r>
          </a:p>
        </p:txBody>
      </p:sp>
    </p:spTree>
    <p:extLst>
      <p:ext uri="{BB962C8B-B14F-4D97-AF65-F5344CB8AC3E}">
        <p14:creationId xmlns:p14="http://schemas.microsoft.com/office/powerpoint/2010/main" val="251313634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uring">
            <a:extLst>
              <a:ext uri="{FF2B5EF4-FFF2-40B4-BE49-F238E27FC236}">
                <a16:creationId xmlns:a16="http://schemas.microsoft.com/office/drawing/2014/main" id="{0AD514BE-7CA2-449E-A326-72F1F470E222}"/>
              </a:ext>
            </a:extLst>
          </p:cNvPr>
          <p:cNvPicPr>
            <a:picLocks noChangeAspect="1"/>
          </p:cNvPicPr>
          <p:nvPr/>
        </p:nvPicPr>
        <p:blipFill rotWithShape="1">
          <a:blip r:embed="rId3"/>
          <a:srcRect l="23050" t="2181" r="38734" b="192"/>
          <a:stretch/>
        </p:blipFill>
        <p:spPr>
          <a:xfrm>
            <a:off x="4173205" y="-14741"/>
            <a:ext cx="4116604" cy="7009266"/>
          </a:xfrm>
          <a:prstGeom prst="rect">
            <a:avLst/>
          </a:prstGeom>
        </p:spPr>
      </p:pic>
      <p:pic>
        <p:nvPicPr>
          <p:cNvPr id="14" name="before">
            <a:extLst>
              <a:ext uri="{FF2B5EF4-FFF2-40B4-BE49-F238E27FC236}">
                <a16:creationId xmlns:a16="http://schemas.microsoft.com/office/drawing/2014/main" id="{BDF42A65-3915-425D-83CC-70E4FD62B109}"/>
              </a:ext>
            </a:extLst>
          </p:cNvPr>
          <p:cNvPicPr>
            <a:picLocks noChangeAspect="1"/>
          </p:cNvPicPr>
          <p:nvPr/>
        </p:nvPicPr>
        <p:blipFill rotWithShape="1">
          <a:blip r:embed="rId4"/>
          <a:srcRect l="45229" r="15490" b="683"/>
          <a:stretch/>
        </p:blipFill>
        <p:spPr>
          <a:xfrm>
            <a:off x="881" y="-14741"/>
            <a:ext cx="4172323" cy="7009266"/>
          </a:xfrm>
          <a:prstGeom prst="rect">
            <a:avLst/>
          </a:prstGeom>
        </p:spPr>
      </p:pic>
      <p:sp>
        <p:nvSpPr>
          <p:cNvPr id="9" name="Rectangle 8">
            <a:extLst>
              <a:ext uri="{FF2B5EF4-FFF2-40B4-BE49-F238E27FC236}">
                <a16:creationId xmlns:a16="http://schemas.microsoft.com/office/drawing/2014/main" id="{AB92A7E8-9F91-485C-B7BF-EB5FF230C6A2}"/>
              </a:ext>
            </a:extLst>
          </p:cNvPr>
          <p:cNvSpPr/>
          <p:nvPr/>
        </p:nvSpPr>
        <p:spPr bwMode="auto">
          <a:xfrm rot="5400000">
            <a:off x="-570376" y="555637"/>
            <a:ext cx="7009266" cy="5868508"/>
          </a:xfrm>
          <a:prstGeom prst="rect">
            <a:avLst/>
          </a:prstGeom>
          <a:gradFill flip="none" rotWithShape="1">
            <a:gsLst>
              <a:gs pos="0">
                <a:srgbClr val="000000">
                  <a:alpha val="7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07" rIns="182854"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2" name="after">
            <a:extLst>
              <a:ext uri="{FF2B5EF4-FFF2-40B4-BE49-F238E27FC236}">
                <a16:creationId xmlns:a16="http://schemas.microsoft.com/office/drawing/2014/main" id="{25D886B5-7004-4B03-BCAE-67AFE2ECE8A1}"/>
              </a:ext>
            </a:extLst>
          </p:cNvPr>
          <p:cNvPicPr>
            <a:picLocks noChangeAspect="1"/>
          </p:cNvPicPr>
          <p:nvPr/>
        </p:nvPicPr>
        <p:blipFill rotWithShape="1">
          <a:blip r:embed="rId5"/>
          <a:srcRect l="24195" r="36401"/>
          <a:stretch/>
        </p:blipFill>
        <p:spPr>
          <a:xfrm>
            <a:off x="8289809" y="-14741"/>
            <a:ext cx="4144904" cy="7009266"/>
          </a:xfrm>
          <a:prstGeom prst="rect">
            <a:avLst/>
          </a:prstGeom>
        </p:spPr>
      </p:pic>
      <p:sp>
        <p:nvSpPr>
          <p:cNvPr id="15" name="Rectangle 14">
            <a:extLst>
              <a:ext uri="{FF2B5EF4-FFF2-40B4-BE49-F238E27FC236}">
                <a16:creationId xmlns:a16="http://schemas.microsoft.com/office/drawing/2014/main" id="{B3C4DBD7-3276-40E8-9BA2-EC879777DF51}"/>
              </a:ext>
            </a:extLst>
          </p:cNvPr>
          <p:cNvSpPr/>
          <p:nvPr/>
        </p:nvSpPr>
        <p:spPr bwMode="auto">
          <a:xfrm>
            <a:off x="881" y="3240986"/>
            <a:ext cx="4144904" cy="3753539"/>
          </a:xfrm>
          <a:prstGeom prst="rect">
            <a:avLst/>
          </a:prstGeom>
          <a:gradFill flip="none" rotWithShape="1">
            <a:gsLst>
              <a:gs pos="0">
                <a:srgbClr val="000000">
                  <a:alpha val="7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737360" rIns="182854" bIns="18288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10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Before</a:t>
            </a:r>
          </a:p>
          <a:p>
            <a:pPr marL="0" marR="0" lvl="0" indent="0" algn="ctr" defTabSz="932293" rtl="0" eaLnBrk="1" fontAlgn="base" latinLnBrk="0" hangingPunct="1">
              <a:lnSpc>
                <a:spcPct val="100000"/>
              </a:lnSpc>
              <a:spcBef>
                <a:spcPts val="1224"/>
              </a:spcBef>
              <a:spcAft>
                <a:spcPct val="0"/>
              </a:spcAft>
              <a:buClrTx/>
              <a:buSzTx/>
              <a:buFontTx/>
              <a:buNone/>
              <a:tabLst/>
              <a:defRPr/>
            </a:pPr>
            <a:r>
              <a:rPr kumimoji="0" lang="en-US" sz="2244" b="0" i="0" u="none" strike="noStrike" kern="1200" cap="none" spc="0" normalizeH="0" baseline="0" noProof="0">
                <a:ln>
                  <a:noFill/>
                </a:ln>
                <a:solidFill>
                  <a:srgbClr val="FFFFFF"/>
                </a:solidFill>
                <a:effectLst/>
                <a:uLnTx/>
                <a:uFillTx/>
                <a:latin typeface="Segoe UI"/>
                <a:ea typeface="+mn-ea"/>
                <a:cs typeface="+mn-cs"/>
              </a:rPr>
              <a:t>Insights, history, </a:t>
            </a:r>
            <a:br>
              <a:rPr kumimoji="0" lang="en-US" sz="2244" b="0" i="0" u="none" strike="noStrike" kern="1200" cap="none" spc="0" normalizeH="0" baseline="0" noProof="0">
                <a:ln>
                  <a:noFill/>
                </a:ln>
                <a:solidFill>
                  <a:srgbClr val="FFFFFF"/>
                </a:solidFill>
                <a:effectLst/>
                <a:uLnTx/>
                <a:uFillTx/>
                <a:latin typeface="Segoe UI"/>
                <a:ea typeface="+mn-ea"/>
                <a:cs typeface="+mn-cs"/>
              </a:rPr>
            </a:br>
            <a:r>
              <a:rPr kumimoji="0" lang="en-US" sz="2244" b="0" i="0" u="none" strike="noStrike" kern="1200" cap="none" spc="0" normalizeH="0" baseline="0" noProof="0">
                <a:ln>
                  <a:noFill/>
                </a:ln>
                <a:solidFill>
                  <a:srgbClr val="FFFFFF"/>
                </a:solidFill>
                <a:effectLst/>
                <a:uLnTx/>
                <a:uFillTx/>
                <a:latin typeface="Segoe UI"/>
                <a:ea typeface="+mn-ea"/>
                <a:cs typeface="+mn-cs"/>
              </a:rPr>
              <a:t>and deeper context</a:t>
            </a:r>
          </a:p>
        </p:txBody>
      </p:sp>
      <p:sp>
        <p:nvSpPr>
          <p:cNvPr id="16" name="Rectangle 15">
            <a:extLst>
              <a:ext uri="{FF2B5EF4-FFF2-40B4-BE49-F238E27FC236}">
                <a16:creationId xmlns:a16="http://schemas.microsoft.com/office/drawing/2014/main" id="{B8175ACE-208D-43A1-822B-86DB12BF410E}"/>
              </a:ext>
            </a:extLst>
          </p:cNvPr>
          <p:cNvSpPr/>
          <p:nvPr/>
        </p:nvSpPr>
        <p:spPr bwMode="auto">
          <a:xfrm>
            <a:off x="4145785" y="3240986"/>
            <a:ext cx="4144904" cy="3753539"/>
          </a:xfrm>
          <a:prstGeom prst="rect">
            <a:avLst/>
          </a:prstGeom>
          <a:gradFill flip="none" rotWithShape="1">
            <a:gsLst>
              <a:gs pos="0">
                <a:srgbClr val="000000">
                  <a:alpha val="7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737360" rIns="182854" bIns="18288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10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During</a:t>
            </a:r>
          </a:p>
          <a:p>
            <a:pPr marL="0" marR="0" lvl="0" indent="0" algn="ctr" defTabSz="932293" rtl="0" eaLnBrk="1" fontAlgn="base" latinLnBrk="0" hangingPunct="1">
              <a:lnSpc>
                <a:spcPct val="90000"/>
              </a:lnSpc>
              <a:spcBef>
                <a:spcPts val="1224"/>
              </a:spcBef>
              <a:spcAft>
                <a:spcPct val="0"/>
              </a:spcAft>
              <a:buClrTx/>
              <a:buSzTx/>
              <a:buFontTx/>
              <a:buNone/>
              <a:tabLst/>
              <a:defRPr/>
            </a:pPr>
            <a:r>
              <a:rPr kumimoji="0" lang="en-US" sz="22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Everyone                          connected</a:t>
            </a:r>
          </a:p>
        </p:txBody>
      </p:sp>
      <p:sp>
        <p:nvSpPr>
          <p:cNvPr id="17" name="Rectangle 16">
            <a:extLst>
              <a:ext uri="{FF2B5EF4-FFF2-40B4-BE49-F238E27FC236}">
                <a16:creationId xmlns:a16="http://schemas.microsoft.com/office/drawing/2014/main" id="{E7FC3B74-D54B-4CB9-B244-02ED99BD34B1}"/>
              </a:ext>
            </a:extLst>
          </p:cNvPr>
          <p:cNvSpPr/>
          <p:nvPr/>
        </p:nvSpPr>
        <p:spPr bwMode="auto">
          <a:xfrm>
            <a:off x="8290688" y="3240986"/>
            <a:ext cx="4144904" cy="3753539"/>
          </a:xfrm>
          <a:prstGeom prst="rect">
            <a:avLst/>
          </a:prstGeom>
          <a:gradFill flip="none" rotWithShape="1">
            <a:gsLst>
              <a:gs pos="0">
                <a:srgbClr val="000000">
                  <a:alpha val="7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737360" rIns="182854" bIns="18288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10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After</a:t>
            </a:r>
          </a:p>
          <a:p>
            <a:pPr marL="0" marR="0" lvl="0" indent="0" algn="ctr" defTabSz="932293" rtl="0" eaLnBrk="1" fontAlgn="base" latinLnBrk="0" hangingPunct="1">
              <a:lnSpc>
                <a:spcPct val="100000"/>
              </a:lnSpc>
              <a:spcBef>
                <a:spcPts val="1224"/>
              </a:spcBef>
              <a:spcAft>
                <a:spcPct val="0"/>
              </a:spcAft>
              <a:buClrTx/>
              <a:buSzTx/>
              <a:buFontTx/>
              <a:buNone/>
              <a:tabLst/>
              <a:defRPr/>
            </a:pPr>
            <a:r>
              <a:rPr kumimoji="0" lang="en-US" sz="22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Notes and action items </a:t>
            </a:r>
            <a:br>
              <a:rPr kumimoji="0" lang="en-US" sz="22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br>
            <a:r>
              <a:rPr kumimoji="0" lang="en-US" sz="22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automatically captured </a:t>
            </a:r>
          </a:p>
        </p:txBody>
      </p:sp>
      <p:sp>
        <p:nvSpPr>
          <p:cNvPr id="2" name="Title 1">
            <a:extLst>
              <a:ext uri="{FF2B5EF4-FFF2-40B4-BE49-F238E27FC236}">
                <a16:creationId xmlns:a16="http://schemas.microsoft.com/office/drawing/2014/main" id="{4854DA3F-69E8-4E24-B75E-2DF32525B039}"/>
              </a:ext>
            </a:extLst>
          </p:cNvPr>
          <p:cNvSpPr>
            <a:spLocks noGrp="1"/>
          </p:cNvSpPr>
          <p:nvPr>
            <p:ph type="title"/>
          </p:nvPr>
        </p:nvSpPr>
        <p:spPr>
          <a:xfrm>
            <a:off x="465141" y="639590"/>
            <a:ext cx="11533187" cy="397545"/>
          </a:xfrm>
        </p:spPr>
        <p:txBody>
          <a:bodyPr/>
          <a:lstStyle/>
          <a:p>
            <a:r>
              <a:rPr lang="en-US">
                <a:solidFill>
                  <a:schemeClr val="bg2"/>
                </a:solidFill>
              </a:rPr>
              <a:t>Intelligent communications for calls and meetings</a:t>
            </a:r>
            <a:endParaRPr lang="en-US"/>
          </a:p>
        </p:txBody>
      </p:sp>
    </p:spTree>
    <p:extLst>
      <p:ext uri="{BB962C8B-B14F-4D97-AF65-F5344CB8AC3E}">
        <p14:creationId xmlns:p14="http://schemas.microsoft.com/office/powerpoint/2010/main" val="158765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C1552D-BA08-4683-9CBB-21732D82A0A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11985" y="1430077"/>
            <a:ext cx="6824491" cy="4901275"/>
          </a:xfrm>
          <a:prstGeom prst="rect">
            <a:avLst/>
          </a:prstGeom>
        </p:spPr>
      </p:pic>
      <p:sp>
        <p:nvSpPr>
          <p:cNvPr id="52" name="Title 51"/>
          <p:cNvSpPr>
            <a:spLocks noGrp="1"/>
          </p:cNvSpPr>
          <p:nvPr>
            <p:ph type="title"/>
          </p:nvPr>
        </p:nvSpPr>
        <p:spPr/>
        <p:txBody>
          <a:bodyPr anchor="t">
            <a:normAutofit/>
          </a:bodyPr>
          <a:lstStyle/>
          <a:p>
            <a:r>
              <a:rPr lang="en-US" sz="2800"/>
              <a:t>Communicate through meetings</a:t>
            </a:r>
          </a:p>
        </p:txBody>
      </p:sp>
      <p:sp>
        <p:nvSpPr>
          <p:cNvPr id="14" name="Rectangular Callout 35">
            <a:extLst>
              <a:ext uri="{FF2B5EF4-FFF2-40B4-BE49-F238E27FC236}">
                <a16:creationId xmlns:a16="http://schemas.microsoft.com/office/drawing/2014/main" id="{1D94AA17-A105-422B-8DBD-3A051D07D0DE}"/>
              </a:ext>
            </a:extLst>
          </p:cNvPr>
          <p:cNvSpPr/>
          <p:nvPr/>
        </p:nvSpPr>
        <p:spPr>
          <a:xfrm>
            <a:off x="465141" y="6179820"/>
            <a:ext cx="369968" cy="253555"/>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E6E6E6"/>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A392BC65-25AF-4B26-B5CE-9ED7CA44084A}"/>
              </a:ext>
            </a:extLst>
          </p:cNvPr>
          <p:cNvSpPr txBox="1"/>
          <p:nvPr/>
        </p:nvSpPr>
        <p:spPr>
          <a:xfrm>
            <a:off x="465142" y="1683907"/>
            <a:ext cx="4765536" cy="2342180"/>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ts val="0"/>
              </a:spcBef>
              <a:spcAft>
                <a:spcPts val="600"/>
              </a:spcAft>
              <a:buClrTx/>
              <a:buSzPct val="90000"/>
              <a:buFontTx/>
              <a:buNone/>
              <a:tabLst/>
              <a:defRPr/>
            </a:pPr>
            <a:r>
              <a:rPr lang="en-US" sz="2000" b="1">
                <a:ln w="3175">
                  <a:noFill/>
                </a:ln>
                <a:solidFill>
                  <a:srgbClr val="2F2F2F"/>
                </a:solidFill>
                <a:latin typeface="Segoe UI Semibold" charset="0"/>
                <a:cs typeface="Segoe UI Semibold" charset="0"/>
              </a:rPr>
              <a:t>More</a:t>
            </a: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 effective, real-time conversations</a:t>
            </a:r>
          </a:p>
          <a:p>
            <a:pPr marL="0" marR="0" lvl="0" indent="0" algn="l" defTabSz="951121" rtl="0" eaLnBrk="1" fontAlgn="auto" latinLnBrk="0" hangingPunct="1">
              <a:lnSpc>
                <a:spcPct val="90000"/>
              </a:lnSpc>
              <a:spcBef>
                <a:spcPts val="1200"/>
              </a:spcBef>
              <a:spcAft>
                <a:spcPts val="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Join online meetings with HD video, VoIP, and dial-in </a:t>
            </a:r>
            <a:b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b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audio conferencing options</a:t>
            </a:r>
          </a:p>
          <a:p>
            <a:pPr marL="0" marR="0" lvl="0" indent="0" algn="l" defTabSz="951121" rtl="0" eaLnBrk="1" fontAlgn="auto" latinLnBrk="0" hangingPunct="1">
              <a:lnSpc>
                <a:spcPct val="90000"/>
              </a:lnSpc>
              <a:spcBef>
                <a:spcPts val="1200"/>
              </a:spcBef>
              <a:spcAft>
                <a:spcPts val="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Available for mobile, desktop, browser and certified devices </a:t>
            </a:r>
          </a:p>
          <a:p>
            <a:pPr marL="0" marR="0" lvl="0" indent="0" algn="l" defTabSz="951121" rtl="0" eaLnBrk="1" fontAlgn="auto" latinLnBrk="0" hangingPunct="1">
              <a:lnSpc>
                <a:spcPct val="90000"/>
              </a:lnSpc>
              <a:spcBef>
                <a:spcPts val="1200"/>
              </a:spcBef>
              <a:spcAft>
                <a:spcPts val="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One-touch join with Skype Room Systems</a:t>
            </a:r>
          </a:p>
          <a:p>
            <a:pPr defTabSz="951121">
              <a:lnSpc>
                <a:spcPct val="90000"/>
              </a:lnSpc>
              <a:spcBef>
                <a:spcPts val="1200"/>
              </a:spcBef>
              <a:buSzPct val="90000"/>
              <a:defRPr/>
            </a:pPr>
            <a:r>
              <a:rPr lang="en-US" sz="1400">
                <a:ln w="3175">
                  <a:noFill/>
                </a:ln>
                <a:solidFill>
                  <a:srgbClr val="2F2F2F"/>
                </a:solidFill>
                <a:cs typeface="Segoe UI Semibold" charset="0"/>
              </a:rPr>
              <a:t>Support for Surface Hub and existing rooms </a:t>
            </a:r>
            <a:endParaRPr lang="en-US" sz="1200">
              <a:ln w="3175">
                <a:noFill/>
              </a:ln>
              <a:solidFill>
                <a:srgbClr val="2F2F2F"/>
              </a:solidFill>
              <a:cs typeface="Segoe UI Semibold" charset="0"/>
            </a:endParaRPr>
          </a:p>
          <a:p>
            <a:pPr marL="0" marR="0" lvl="0" indent="0" algn="l" defTabSz="951121" rtl="0" eaLnBrk="1" fontAlgn="auto" latinLnBrk="0" hangingPunct="1">
              <a:lnSpc>
                <a:spcPct val="90000"/>
              </a:lnSpc>
              <a:spcBef>
                <a:spcPts val="1200"/>
              </a:spcBef>
              <a:spcAft>
                <a:spcPts val="0"/>
              </a:spcAft>
              <a:buClrTx/>
              <a:buSzPct val="90000"/>
              <a:buFontTx/>
              <a:buNone/>
              <a:tabLst/>
              <a:defRPr/>
            </a:pPr>
            <a:endPar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endParaRPr>
          </a:p>
        </p:txBody>
      </p:sp>
      <p:pic>
        <p:nvPicPr>
          <p:cNvPr id="13" name="Picture 12">
            <a:extLst>
              <a:ext uri="{FF2B5EF4-FFF2-40B4-BE49-F238E27FC236}">
                <a16:creationId xmlns:a16="http://schemas.microsoft.com/office/drawing/2014/main" id="{1800CEB2-6ADE-4619-8942-5BA80CCC3B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65358" y="4902937"/>
            <a:ext cx="3952948" cy="2299238"/>
          </a:xfrm>
          <a:prstGeom prst="rect">
            <a:avLst/>
          </a:prstGeom>
        </p:spPr>
      </p:pic>
      <p:sp>
        <p:nvSpPr>
          <p:cNvPr id="2" name="Rectangle 1">
            <a:extLst>
              <a:ext uri="{FF2B5EF4-FFF2-40B4-BE49-F238E27FC236}">
                <a16:creationId xmlns:a16="http://schemas.microsoft.com/office/drawing/2014/main" id="{3CC10BD7-9931-4188-836F-3E1C3AF36457}"/>
              </a:ext>
            </a:extLst>
          </p:cNvPr>
          <p:cNvSpPr/>
          <p:nvPr/>
        </p:nvSpPr>
        <p:spPr>
          <a:xfrm>
            <a:off x="383112" y="3945885"/>
            <a:ext cx="4702517" cy="1785104"/>
          </a:xfrm>
          <a:prstGeom prst="rect">
            <a:avLst/>
          </a:prstGeom>
        </p:spPr>
        <p:txBody>
          <a:bodyPr wrap="square">
            <a:spAutoFit/>
          </a:body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Intelligent meetings</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Meeting recommendations based on attendee availability </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Related files and chat history at your fingertips</a:t>
            </a:r>
          </a:p>
          <a:p>
            <a:pPr defTabSz="914367">
              <a:spcBef>
                <a:spcPts val="1176"/>
              </a:spcBef>
              <a:defRPr/>
            </a:pPr>
            <a:r>
              <a:rPr lang="en-US" sz="1400">
                <a:ln w="3175">
                  <a:noFill/>
                </a:ln>
                <a:solidFill>
                  <a:srgbClr val="2F2F2F"/>
                </a:solidFill>
                <a:cs typeface="Segoe UI Semibold" charset="0"/>
              </a:rPr>
              <a:t>Cloud recording of meetings with transcription and translation, indexed for searching </a:t>
            </a:r>
          </a:p>
        </p:txBody>
      </p:sp>
    </p:spTree>
    <p:extLst>
      <p:ext uri="{BB962C8B-B14F-4D97-AF65-F5344CB8AC3E}">
        <p14:creationId xmlns:p14="http://schemas.microsoft.com/office/powerpoint/2010/main" val="368289069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person&#10;&#10;Description generated with very high confidence">
            <a:extLst>
              <a:ext uri="{FF2B5EF4-FFF2-40B4-BE49-F238E27FC236}">
                <a16:creationId xmlns:a16="http://schemas.microsoft.com/office/drawing/2014/main" id="{17F2C18E-9DA9-4D94-842D-9E0D8C3785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11985" y="1430077"/>
            <a:ext cx="6824490" cy="4901275"/>
          </a:xfrm>
          <a:prstGeom prst="rect">
            <a:avLst/>
          </a:prstGeom>
        </p:spPr>
      </p:pic>
      <p:sp>
        <p:nvSpPr>
          <p:cNvPr id="52" name="Title 51"/>
          <p:cNvSpPr>
            <a:spLocks noGrp="1"/>
          </p:cNvSpPr>
          <p:nvPr>
            <p:ph type="title"/>
          </p:nvPr>
        </p:nvSpPr>
        <p:spPr/>
        <p:txBody>
          <a:bodyPr anchor="t">
            <a:normAutofit/>
          </a:bodyPr>
          <a:lstStyle/>
          <a:p>
            <a:r>
              <a:rPr lang="en-US"/>
              <a:t>Communicate through calling</a:t>
            </a:r>
          </a:p>
        </p:txBody>
      </p:sp>
      <p:sp>
        <p:nvSpPr>
          <p:cNvPr id="14" name="Rectangular Callout 35">
            <a:extLst>
              <a:ext uri="{FF2B5EF4-FFF2-40B4-BE49-F238E27FC236}">
                <a16:creationId xmlns:a16="http://schemas.microsoft.com/office/drawing/2014/main" id="{1D94AA17-A105-422B-8DBD-3A051D07D0DE}"/>
              </a:ext>
            </a:extLst>
          </p:cNvPr>
          <p:cNvSpPr/>
          <p:nvPr/>
        </p:nvSpPr>
        <p:spPr>
          <a:xfrm>
            <a:off x="465141" y="6179820"/>
            <a:ext cx="369968" cy="253555"/>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E6E6E6"/>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A476FFE2-8639-4F9C-89FB-63A1AA1428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9636" y="3352358"/>
            <a:ext cx="2123688" cy="3642167"/>
          </a:xfrm>
          <a:prstGeom prst="rect">
            <a:avLst/>
          </a:prstGeom>
        </p:spPr>
      </p:pic>
      <p:sp>
        <p:nvSpPr>
          <p:cNvPr id="7" name="TextBox 6">
            <a:extLst>
              <a:ext uri="{FF2B5EF4-FFF2-40B4-BE49-F238E27FC236}">
                <a16:creationId xmlns:a16="http://schemas.microsoft.com/office/drawing/2014/main" id="{FBEC470C-213A-4CD2-8355-0BDC0B6D7CCD}"/>
              </a:ext>
            </a:extLst>
          </p:cNvPr>
          <p:cNvSpPr txBox="1"/>
          <p:nvPr/>
        </p:nvSpPr>
        <p:spPr>
          <a:xfrm>
            <a:off x="455999" y="1875726"/>
            <a:ext cx="4468112" cy="3834896"/>
          </a:xfrm>
          <a:prstGeom prst="rect">
            <a:avLst/>
          </a:prstGeom>
          <a:noFill/>
        </p:spPr>
        <p:txBody>
          <a:bodyPr wrap="square" lIns="0" tIns="0" rIns="0" bIns="0" rtlCol="0">
            <a:spAutoFit/>
          </a:bodyPr>
          <a:lstStyle/>
          <a:p>
            <a:pPr defTabSz="932384">
              <a:lnSpc>
                <a:spcPct val="90000"/>
              </a:lnSpc>
              <a:spcAft>
                <a:spcPts val="1800"/>
              </a:spcAft>
              <a:buSzPct val="90000"/>
              <a:defRPr/>
            </a:pPr>
            <a:r>
              <a:rPr lang="en-US" sz="2000" b="1">
                <a:ln w="3175">
                  <a:noFill/>
                </a:ln>
                <a:solidFill>
                  <a:srgbClr val="2F2F2F"/>
                </a:solidFill>
                <a:latin typeface="Segoe UI Semibold" charset="0"/>
                <a:cs typeface="Segoe UI Semibold" charset="0"/>
              </a:rPr>
              <a:t>Connect with anyone through Phone System and Calling Plans</a:t>
            </a:r>
          </a:p>
          <a:p>
            <a:pPr defTabSz="932384">
              <a:lnSpc>
                <a:spcPct val="90000"/>
              </a:lnSpc>
              <a:spcAft>
                <a:spcPts val="1765"/>
              </a:spcAft>
              <a:buSzPct val="90000"/>
              <a:defRPr/>
            </a:pPr>
            <a:r>
              <a:rPr lang="en-US" sz="1600">
                <a:ln w="3175">
                  <a:noFill/>
                </a:ln>
                <a:solidFill>
                  <a:srgbClr val="2F2F2F"/>
                </a:solidFill>
                <a:latin typeface="Segoe UI"/>
                <a:cs typeface="Segoe UI Semibold" charset="0"/>
              </a:rPr>
              <a:t>Have a dedicated phone number for domestic and international calls</a:t>
            </a:r>
          </a:p>
          <a:p>
            <a:pPr defTabSz="932384">
              <a:lnSpc>
                <a:spcPct val="90000"/>
              </a:lnSpc>
              <a:spcAft>
                <a:spcPts val="1765"/>
              </a:spcAft>
              <a:buSzPct val="90000"/>
              <a:defRPr/>
            </a:pPr>
            <a:r>
              <a:rPr lang="en-US" sz="1600">
                <a:ln w="3175">
                  <a:noFill/>
                </a:ln>
                <a:solidFill>
                  <a:srgbClr val="2F2F2F"/>
                </a:solidFill>
                <a:latin typeface="Segoe UI"/>
                <a:cs typeface="Segoe UI Semibold" charset="0"/>
              </a:rPr>
              <a:t>Advanced features including voicemail, transfer and emergency calling (e911)</a:t>
            </a:r>
          </a:p>
          <a:p>
            <a:pPr defTabSz="932384">
              <a:lnSpc>
                <a:spcPct val="90000"/>
              </a:lnSpc>
              <a:spcAft>
                <a:spcPts val="1765"/>
              </a:spcAft>
              <a:buSzPct val="90000"/>
              <a:defRPr/>
            </a:pPr>
            <a:r>
              <a:rPr lang="en-US" sz="1600">
                <a:ln w="3175">
                  <a:noFill/>
                </a:ln>
                <a:solidFill>
                  <a:srgbClr val="2F2F2F"/>
                </a:solidFill>
                <a:latin typeface="Segoe UI"/>
                <a:cs typeface="Segoe UI Semibold" charset="0"/>
              </a:rPr>
              <a:t>Advanced call management including. call routing, auto attendant and reporting</a:t>
            </a:r>
          </a:p>
          <a:p>
            <a:pPr defTabSz="932384">
              <a:lnSpc>
                <a:spcPct val="90000"/>
              </a:lnSpc>
              <a:spcAft>
                <a:spcPts val="1765"/>
              </a:spcAft>
              <a:buSzPct val="90000"/>
              <a:defRPr/>
            </a:pPr>
            <a:r>
              <a:rPr lang="en-US" sz="1600">
                <a:ln w="3175">
                  <a:noFill/>
                </a:ln>
                <a:solidFill>
                  <a:srgbClr val="2F2F2F"/>
                </a:solidFill>
                <a:latin typeface="Segoe UI"/>
                <a:cs typeface="Segoe UI Semibold" charset="0"/>
              </a:rPr>
              <a:t>Future support for hybrid voice using                              on-premises PSTN connectivity</a:t>
            </a:r>
          </a:p>
          <a:p>
            <a:pPr defTabSz="914367">
              <a:spcBef>
                <a:spcPts val="600"/>
              </a:spcBef>
              <a:defRPr/>
            </a:pPr>
            <a:endParaRPr lang="en-US">
              <a:ln w="3175">
                <a:noFill/>
              </a:ln>
              <a:solidFill>
                <a:srgbClr val="2F2F2F"/>
              </a:solidFill>
              <a:latin typeface="Segoe UI"/>
              <a:cs typeface="Segoe UI Semibold" charset="0"/>
            </a:endParaRPr>
          </a:p>
        </p:txBody>
      </p:sp>
    </p:spTree>
    <p:extLst>
      <p:ext uri="{BB962C8B-B14F-4D97-AF65-F5344CB8AC3E}">
        <p14:creationId xmlns:p14="http://schemas.microsoft.com/office/powerpoint/2010/main" val="107489364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E1232-3A89-45AA-AB21-2A85F4FB2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63" y="1726598"/>
            <a:ext cx="11551398" cy="4251216"/>
          </a:xfrm>
          <a:prstGeom prst="rect">
            <a:avLst/>
          </a:prstGeom>
        </p:spPr>
      </p:pic>
      <p:sp>
        <p:nvSpPr>
          <p:cNvPr id="2" name="Title 1"/>
          <p:cNvSpPr>
            <a:spLocks noGrp="1"/>
          </p:cNvSpPr>
          <p:nvPr>
            <p:ph type="title"/>
          </p:nvPr>
        </p:nvSpPr>
        <p:spPr/>
        <p:txBody>
          <a:bodyPr/>
          <a:lstStyle/>
          <a:p>
            <a:r>
              <a:rPr lang="en-US"/>
              <a:t>Microsoft Teams – enabling global teamwork</a:t>
            </a:r>
          </a:p>
        </p:txBody>
      </p:sp>
      <p:sp>
        <p:nvSpPr>
          <p:cNvPr id="6" name="Rectangle 5">
            <a:extLst>
              <a:ext uri="{FF2B5EF4-FFF2-40B4-BE49-F238E27FC236}">
                <a16:creationId xmlns:a16="http://schemas.microsoft.com/office/drawing/2014/main" id="{3A88A19E-CA2C-48AB-99A6-F1E26689DEAC}"/>
              </a:ext>
            </a:extLst>
          </p:cNvPr>
          <p:cNvSpPr/>
          <p:nvPr/>
        </p:nvSpPr>
        <p:spPr bwMode="auto">
          <a:xfrm>
            <a:off x="8945728" y="4305409"/>
            <a:ext cx="2942608" cy="14051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3169A956-0D50-4A86-A346-4AA181304FA0}"/>
              </a:ext>
            </a:extLst>
          </p:cNvPr>
          <p:cNvGrpSpPr/>
          <p:nvPr/>
        </p:nvGrpSpPr>
        <p:grpSpPr>
          <a:xfrm>
            <a:off x="376739" y="1618476"/>
            <a:ext cx="3119090" cy="1947118"/>
            <a:chOff x="368521" y="1586885"/>
            <a:chExt cx="3058209" cy="1909113"/>
          </a:xfrm>
        </p:grpSpPr>
        <p:sp>
          <p:nvSpPr>
            <p:cNvPr id="8" name="TextBox 7">
              <a:extLst>
                <a:ext uri="{FF2B5EF4-FFF2-40B4-BE49-F238E27FC236}">
                  <a16:creationId xmlns:a16="http://schemas.microsoft.com/office/drawing/2014/main" id="{666544EC-26C5-4514-BE06-6E006C5646E8}"/>
                </a:ext>
              </a:extLst>
            </p:cNvPr>
            <p:cNvSpPr txBox="1"/>
            <p:nvPr/>
          </p:nvSpPr>
          <p:spPr>
            <a:xfrm>
              <a:off x="368521" y="1586885"/>
              <a:ext cx="3058209" cy="1743939"/>
            </a:xfrm>
            <a:prstGeom prst="rect">
              <a:avLst/>
            </a:prstGeom>
            <a:solidFill>
              <a:schemeClr val="bg2"/>
            </a:solidFill>
          </p:spPr>
          <p:txBody>
            <a:bodyPr wrap="none" lIns="186521" tIns="149217" rIns="186521" bIns="0" rtlCol="0">
              <a:spAutoFit/>
            </a:bodyPr>
            <a:lstStyle/>
            <a:p>
              <a:pPr defTabSz="932597">
                <a:lnSpc>
                  <a:spcPct val="90000"/>
                </a:lnSpc>
                <a:spcAft>
                  <a:spcPts val="612"/>
                </a:spcAft>
              </a:pPr>
              <a:r>
                <a:rPr lang="en-US" sz="11525" spc="-806">
                  <a:solidFill>
                    <a:srgbClr val="0078D7"/>
                  </a:solidFill>
                  <a:latin typeface="Segoe UI Semibold"/>
                </a:rPr>
                <a:t>2</a:t>
              </a:r>
              <a:r>
                <a:rPr lang="en-US" sz="11525" spc="-408">
                  <a:solidFill>
                    <a:srgbClr val="0078D7"/>
                  </a:solidFill>
                  <a:latin typeface="Segoe UI Semibold"/>
                </a:rPr>
                <a:t>00</a:t>
              </a:r>
              <a:r>
                <a:rPr lang="en-US" sz="7751" spc="-673">
                  <a:solidFill>
                    <a:srgbClr val="0078D7"/>
                  </a:solidFill>
                  <a:latin typeface="Segoe UI Semibold"/>
                </a:rPr>
                <a:t>k</a:t>
              </a:r>
            </a:p>
          </p:txBody>
        </p:sp>
        <p:sp>
          <p:nvSpPr>
            <p:cNvPr id="9" name="TextBox 8">
              <a:extLst>
                <a:ext uri="{FF2B5EF4-FFF2-40B4-BE49-F238E27FC236}">
                  <a16:creationId xmlns:a16="http://schemas.microsoft.com/office/drawing/2014/main" id="{460128A1-5E4C-46F0-937A-A9B938A3EFAF}"/>
                </a:ext>
              </a:extLst>
            </p:cNvPr>
            <p:cNvSpPr txBox="1"/>
            <p:nvPr/>
          </p:nvSpPr>
          <p:spPr>
            <a:xfrm>
              <a:off x="648522" y="3108071"/>
              <a:ext cx="2575560" cy="387927"/>
            </a:xfrm>
            <a:prstGeom prst="rect">
              <a:avLst/>
            </a:prstGeom>
            <a:solidFill>
              <a:schemeClr val="bg2"/>
            </a:solidFill>
          </p:spPr>
          <p:txBody>
            <a:bodyPr wrap="square" lIns="186521" tIns="0" rIns="186521" bIns="149217" rtlCol="0">
              <a:spAutoFit/>
            </a:bodyPr>
            <a:lstStyle/>
            <a:p>
              <a:pPr defTabSz="932597">
                <a:lnSpc>
                  <a:spcPct val="90000"/>
                </a:lnSpc>
                <a:spcAft>
                  <a:spcPts val="612"/>
                </a:spcAft>
              </a:pPr>
              <a:r>
                <a:rPr lang="en-US" sz="1734">
                  <a:solidFill>
                    <a:srgbClr val="0078D7"/>
                  </a:solidFill>
                  <a:latin typeface="Segoe UI Semibold"/>
                </a:rPr>
                <a:t>ORGANIZATIONS USE</a:t>
              </a:r>
            </a:p>
          </p:txBody>
        </p:sp>
      </p:grpSp>
      <p:grpSp>
        <p:nvGrpSpPr>
          <p:cNvPr id="85" name="Group 84">
            <a:extLst>
              <a:ext uri="{FF2B5EF4-FFF2-40B4-BE49-F238E27FC236}">
                <a16:creationId xmlns:a16="http://schemas.microsoft.com/office/drawing/2014/main" id="{525654E0-1789-451D-86CB-5122B7E08B13}"/>
              </a:ext>
            </a:extLst>
          </p:cNvPr>
          <p:cNvGrpSpPr/>
          <p:nvPr/>
        </p:nvGrpSpPr>
        <p:grpSpPr>
          <a:xfrm>
            <a:off x="6041552" y="1618476"/>
            <a:ext cx="2626833" cy="1947118"/>
            <a:chOff x="5922764" y="1586885"/>
            <a:chExt cx="2575560" cy="1909113"/>
          </a:xfrm>
        </p:grpSpPr>
        <p:sp>
          <p:nvSpPr>
            <p:cNvPr id="12" name="TextBox 11">
              <a:extLst>
                <a:ext uri="{FF2B5EF4-FFF2-40B4-BE49-F238E27FC236}">
                  <a16:creationId xmlns:a16="http://schemas.microsoft.com/office/drawing/2014/main" id="{ABDD3935-7701-4F3E-B5DD-F783B813CCDD}"/>
                </a:ext>
              </a:extLst>
            </p:cNvPr>
            <p:cNvSpPr txBox="1"/>
            <p:nvPr/>
          </p:nvSpPr>
          <p:spPr>
            <a:xfrm>
              <a:off x="6320076" y="1586885"/>
              <a:ext cx="1808893" cy="1743939"/>
            </a:xfrm>
            <a:prstGeom prst="rect">
              <a:avLst/>
            </a:prstGeom>
            <a:solidFill>
              <a:schemeClr val="bg2"/>
            </a:solidFill>
          </p:spPr>
          <p:txBody>
            <a:bodyPr wrap="none" lIns="186521" tIns="149217" rIns="186521" bIns="0" rtlCol="0">
              <a:spAutoFit/>
            </a:bodyPr>
            <a:lstStyle/>
            <a:p>
              <a:pPr defTabSz="932597">
                <a:lnSpc>
                  <a:spcPct val="90000"/>
                </a:lnSpc>
                <a:spcAft>
                  <a:spcPts val="612"/>
                </a:spcAft>
              </a:pPr>
              <a:r>
                <a:rPr lang="en-US" sz="11525" spc="-806">
                  <a:solidFill>
                    <a:srgbClr val="0078D7"/>
                  </a:solidFill>
                  <a:latin typeface="Segoe UI Semibold"/>
                </a:rPr>
                <a:t>39</a:t>
              </a:r>
              <a:endParaRPr lang="en-US" sz="7751" spc="-673">
                <a:solidFill>
                  <a:srgbClr val="0078D7"/>
                </a:solidFill>
                <a:latin typeface="Segoe UI Semibold"/>
              </a:endParaRPr>
            </a:p>
          </p:txBody>
        </p:sp>
        <p:sp>
          <p:nvSpPr>
            <p:cNvPr id="13" name="TextBox 12">
              <a:extLst>
                <a:ext uri="{FF2B5EF4-FFF2-40B4-BE49-F238E27FC236}">
                  <a16:creationId xmlns:a16="http://schemas.microsoft.com/office/drawing/2014/main" id="{A32088A4-FFA2-4483-9671-BF77AE27CFA4}"/>
                </a:ext>
              </a:extLst>
            </p:cNvPr>
            <p:cNvSpPr txBox="1"/>
            <p:nvPr/>
          </p:nvSpPr>
          <p:spPr>
            <a:xfrm>
              <a:off x="5922764" y="3108071"/>
              <a:ext cx="2575560" cy="387927"/>
            </a:xfrm>
            <a:prstGeom prst="rect">
              <a:avLst/>
            </a:prstGeom>
            <a:solidFill>
              <a:schemeClr val="bg2"/>
            </a:solidFill>
          </p:spPr>
          <p:txBody>
            <a:bodyPr wrap="square" lIns="186521" tIns="0" rIns="186521" bIns="149217" rtlCol="0">
              <a:spAutoFit/>
            </a:bodyPr>
            <a:lstStyle/>
            <a:p>
              <a:pPr algn="ctr" defTabSz="932597">
                <a:lnSpc>
                  <a:spcPct val="90000"/>
                </a:lnSpc>
                <a:spcAft>
                  <a:spcPts val="612"/>
                </a:spcAft>
              </a:pPr>
              <a:r>
                <a:rPr lang="en-US" sz="1734">
                  <a:solidFill>
                    <a:srgbClr val="0078D7"/>
                  </a:solidFill>
                  <a:latin typeface="Segoe UI Semibold"/>
                </a:rPr>
                <a:t>LANGUAGES</a:t>
              </a:r>
            </a:p>
          </p:txBody>
        </p:sp>
      </p:grpSp>
      <p:grpSp>
        <p:nvGrpSpPr>
          <p:cNvPr id="86" name="Group 85">
            <a:extLst>
              <a:ext uri="{FF2B5EF4-FFF2-40B4-BE49-F238E27FC236}">
                <a16:creationId xmlns:a16="http://schemas.microsoft.com/office/drawing/2014/main" id="{DF228586-1372-4794-B756-8323B358DC7D}"/>
              </a:ext>
            </a:extLst>
          </p:cNvPr>
          <p:cNvGrpSpPr/>
          <p:nvPr/>
        </p:nvGrpSpPr>
        <p:grpSpPr>
          <a:xfrm>
            <a:off x="3605453" y="4251206"/>
            <a:ext cx="2264900" cy="1793142"/>
            <a:chOff x="3534214" y="4168228"/>
            <a:chExt cx="2220692" cy="1758142"/>
          </a:xfrm>
        </p:grpSpPr>
        <p:sp>
          <p:nvSpPr>
            <p:cNvPr id="30" name="TextBox 29">
              <a:extLst>
                <a:ext uri="{FF2B5EF4-FFF2-40B4-BE49-F238E27FC236}">
                  <a16:creationId xmlns:a16="http://schemas.microsoft.com/office/drawing/2014/main" id="{1E8EB1EA-2CB6-4B4C-A49B-9B6D8E0AFA39}"/>
                </a:ext>
              </a:extLst>
            </p:cNvPr>
            <p:cNvSpPr txBox="1"/>
            <p:nvPr/>
          </p:nvSpPr>
          <p:spPr>
            <a:xfrm>
              <a:off x="3534214" y="4168228"/>
              <a:ext cx="2069413" cy="1596206"/>
            </a:xfrm>
            <a:prstGeom prst="rect">
              <a:avLst/>
            </a:prstGeom>
            <a:solidFill>
              <a:schemeClr val="bg2"/>
            </a:solidFill>
          </p:spPr>
          <p:txBody>
            <a:bodyPr wrap="none" lIns="186521" tIns="0" rIns="186521" bIns="0" rtlCol="0">
              <a:spAutoFit/>
            </a:bodyPr>
            <a:lstStyle/>
            <a:p>
              <a:pPr defTabSz="932597">
                <a:lnSpc>
                  <a:spcPct val="90000"/>
                </a:lnSpc>
                <a:spcAft>
                  <a:spcPts val="612"/>
                </a:spcAft>
              </a:pPr>
              <a:r>
                <a:rPr lang="en-US" sz="11525" spc="-806">
                  <a:solidFill>
                    <a:srgbClr val="0078D7"/>
                  </a:solidFill>
                  <a:latin typeface="Segoe UI Semibold"/>
                </a:rPr>
                <a:t>181</a:t>
              </a:r>
              <a:endParaRPr lang="en-US" sz="7751" spc="-673">
                <a:solidFill>
                  <a:srgbClr val="0078D7"/>
                </a:solidFill>
                <a:latin typeface="Segoe UI Semibold"/>
              </a:endParaRPr>
            </a:p>
          </p:txBody>
        </p:sp>
        <p:sp>
          <p:nvSpPr>
            <p:cNvPr id="33" name="TextBox 32">
              <a:extLst>
                <a:ext uri="{FF2B5EF4-FFF2-40B4-BE49-F238E27FC236}">
                  <a16:creationId xmlns:a16="http://schemas.microsoft.com/office/drawing/2014/main" id="{99FDA910-468F-45C3-8C9F-BC23C650C4FA}"/>
                </a:ext>
              </a:extLst>
            </p:cNvPr>
            <p:cNvSpPr txBox="1"/>
            <p:nvPr/>
          </p:nvSpPr>
          <p:spPr>
            <a:xfrm>
              <a:off x="3936230" y="5538443"/>
              <a:ext cx="1818676" cy="387927"/>
            </a:xfrm>
            <a:prstGeom prst="rect">
              <a:avLst/>
            </a:prstGeom>
            <a:solidFill>
              <a:schemeClr val="bg2"/>
            </a:solidFill>
          </p:spPr>
          <p:txBody>
            <a:bodyPr wrap="square" lIns="186521" tIns="0" rIns="186521" bIns="149217" rtlCol="0">
              <a:spAutoFit/>
            </a:bodyPr>
            <a:lstStyle/>
            <a:p>
              <a:pPr defTabSz="932597">
                <a:lnSpc>
                  <a:spcPct val="90000"/>
                </a:lnSpc>
                <a:spcAft>
                  <a:spcPts val="612"/>
                </a:spcAft>
              </a:pPr>
              <a:r>
                <a:rPr lang="en-US" sz="1734">
                  <a:solidFill>
                    <a:srgbClr val="0078D7"/>
                  </a:solidFill>
                  <a:latin typeface="Segoe UI Semibold"/>
                </a:rPr>
                <a:t>MARKETS</a:t>
              </a:r>
            </a:p>
          </p:txBody>
        </p:sp>
      </p:grpSp>
      <p:grpSp>
        <p:nvGrpSpPr>
          <p:cNvPr id="87" name="Group 86">
            <a:extLst>
              <a:ext uri="{FF2B5EF4-FFF2-40B4-BE49-F238E27FC236}">
                <a16:creationId xmlns:a16="http://schemas.microsoft.com/office/drawing/2014/main" id="{6426DDCD-0C16-4D71-8723-243FE1B0FA91}"/>
              </a:ext>
            </a:extLst>
          </p:cNvPr>
          <p:cNvGrpSpPr/>
          <p:nvPr/>
        </p:nvGrpSpPr>
        <p:grpSpPr>
          <a:xfrm>
            <a:off x="8810547" y="4250735"/>
            <a:ext cx="3274799" cy="1796445"/>
            <a:chOff x="8637710" y="4167766"/>
            <a:chExt cx="3210879" cy="1761380"/>
          </a:xfrm>
        </p:grpSpPr>
        <p:sp>
          <p:nvSpPr>
            <p:cNvPr id="36" name="TextBox 35">
              <a:extLst>
                <a:ext uri="{FF2B5EF4-FFF2-40B4-BE49-F238E27FC236}">
                  <a16:creationId xmlns:a16="http://schemas.microsoft.com/office/drawing/2014/main" id="{B84BEF5F-B2B0-48E8-9394-7B62C78D83BC}"/>
                </a:ext>
              </a:extLst>
            </p:cNvPr>
            <p:cNvSpPr txBox="1"/>
            <p:nvPr/>
          </p:nvSpPr>
          <p:spPr>
            <a:xfrm>
              <a:off x="8637710" y="4167766"/>
              <a:ext cx="3210879" cy="1596206"/>
            </a:xfrm>
            <a:prstGeom prst="rect">
              <a:avLst/>
            </a:prstGeom>
            <a:noFill/>
          </p:spPr>
          <p:txBody>
            <a:bodyPr wrap="none" lIns="186521" tIns="0" rIns="186521" bIns="0" rtlCol="0">
              <a:spAutoFit/>
            </a:bodyPr>
            <a:lstStyle/>
            <a:p>
              <a:pPr defTabSz="932597">
                <a:lnSpc>
                  <a:spcPct val="90000"/>
                </a:lnSpc>
                <a:spcAft>
                  <a:spcPts val="612"/>
                </a:spcAft>
              </a:pPr>
              <a:r>
                <a:rPr lang="en-US" sz="11525" spc="-612">
                  <a:solidFill>
                    <a:srgbClr val="0078D7"/>
                  </a:solidFill>
                  <a:latin typeface="Segoe UI Semibold"/>
                </a:rPr>
                <a:t>120</a:t>
              </a:r>
              <a:r>
                <a:rPr lang="en-US" sz="7751" spc="-306">
                  <a:solidFill>
                    <a:srgbClr val="0078D7"/>
                  </a:solidFill>
                  <a:latin typeface="Segoe UI Semibold"/>
                </a:rPr>
                <a:t>m</a:t>
              </a:r>
            </a:p>
          </p:txBody>
        </p:sp>
        <p:sp>
          <p:nvSpPr>
            <p:cNvPr id="37" name="TextBox 36">
              <a:extLst>
                <a:ext uri="{FF2B5EF4-FFF2-40B4-BE49-F238E27FC236}">
                  <a16:creationId xmlns:a16="http://schemas.microsoft.com/office/drawing/2014/main" id="{14193D7D-5B99-4620-B798-97155468EC5A}"/>
                </a:ext>
              </a:extLst>
            </p:cNvPr>
            <p:cNvSpPr txBox="1"/>
            <p:nvPr/>
          </p:nvSpPr>
          <p:spPr>
            <a:xfrm>
              <a:off x="8834457" y="5541219"/>
              <a:ext cx="2990830" cy="387927"/>
            </a:xfrm>
            <a:prstGeom prst="rect">
              <a:avLst/>
            </a:prstGeom>
            <a:solidFill>
              <a:schemeClr val="bg2"/>
            </a:solidFill>
          </p:spPr>
          <p:txBody>
            <a:bodyPr wrap="square" lIns="186521" tIns="0" rIns="186521" bIns="149217" rtlCol="0">
              <a:spAutoFit/>
            </a:bodyPr>
            <a:lstStyle/>
            <a:p>
              <a:pPr defTabSz="932597">
                <a:lnSpc>
                  <a:spcPct val="90000"/>
                </a:lnSpc>
                <a:spcAft>
                  <a:spcPts val="612"/>
                </a:spcAft>
              </a:pPr>
              <a:r>
                <a:rPr lang="en-US" sz="1734">
                  <a:solidFill>
                    <a:srgbClr val="0078D7"/>
                  </a:solidFill>
                  <a:latin typeface="Segoe UI Semibold"/>
                </a:rPr>
                <a:t>OFFICE 365 ACTIVE USERS</a:t>
              </a:r>
            </a:p>
          </p:txBody>
        </p:sp>
      </p:grpSp>
      <p:grpSp>
        <p:nvGrpSpPr>
          <p:cNvPr id="89" name="Group 88">
            <a:extLst>
              <a:ext uri="{FF2B5EF4-FFF2-40B4-BE49-F238E27FC236}">
                <a16:creationId xmlns:a16="http://schemas.microsoft.com/office/drawing/2014/main" id="{18B47331-17AD-46FF-BB40-4685B5AB2CAD}"/>
              </a:ext>
            </a:extLst>
          </p:cNvPr>
          <p:cNvGrpSpPr/>
          <p:nvPr/>
        </p:nvGrpSpPr>
        <p:grpSpPr>
          <a:xfrm>
            <a:off x="199434" y="3542754"/>
            <a:ext cx="3144595" cy="2323045"/>
            <a:chOff x="194677" y="3473604"/>
            <a:chExt cx="3083216" cy="2277702"/>
          </a:xfrm>
        </p:grpSpPr>
        <p:sp>
          <p:nvSpPr>
            <p:cNvPr id="31" name="Rectangle 30">
              <a:extLst>
                <a:ext uri="{FF2B5EF4-FFF2-40B4-BE49-F238E27FC236}">
                  <a16:creationId xmlns:a16="http://schemas.microsoft.com/office/drawing/2014/main" id="{80DB94D2-55C5-4EFE-AB83-605B04B53DC1}"/>
                </a:ext>
              </a:extLst>
            </p:cNvPr>
            <p:cNvSpPr/>
            <p:nvPr/>
          </p:nvSpPr>
          <p:spPr bwMode="auto">
            <a:xfrm>
              <a:off x="194677" y="3473604"/>
              <a:ext cx="3083216" cy="22135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D914EF5D-4E4D-42A2-BD4C-00849D3C6D2E}"/>
                </a:ext>
              </a:extLst>
            </p:cNvPr>
            <p:cNvGrpSpPr/>
            <p:nvPr/>
          </p:nvGrpSpPr>
          <p:grpSpPr>
            <a:xfrm>
              <a:off x="839328" y="3696786"/>
              <a:ext cx="2139786" cy="2054520"/>
              <a:chOff x="839328" y="3696786"/>
              <a:chExt cx="2139786" cy="2054520"/>
            </a:xfrm>
          </p:grpSpPr>
          <p:grpSp>
            <p:nvGrpSpPr>
              <p:cNvPr id="29" name="Group 28">
                <a:extLst>
                  <a:ext uri="{FF2B5EF4-FFF2-40B4-BE49-F238E27FC236}">
                    <a16:creationId xmlns:a16="http://schemas.microsoft.com/office/drawing/2014/main" id="{B38E0DCB-8CAC-4EDF-98BF-88264499DB05}"/>
                  </a:ext>
                </a:extLst>
              </p:cNvPr>
              <p:cNvGrpSpPr/>
              <p:nvPr/>
            </p:nvGrpSpPr>
            <p:grpSpPr>
              <a:xfrm>
                <a:off x="839328" y="5042516"/>
                <a:ext cx="635017" cy="708790"/>
                <a:chOff x="-1453720" y="4470399"/>
                <a:chExt cx="609600" cy="1028701"/>
              </a:xfrm>
            </p:grpSpPr>
            <p:sp>
              <p:nvSpPr>
                <p:cNvPr id="15" name="Rectangle 14">
                  <a:extLst>
                    <a:ext uri="{FF2B5EF4-FFF2-40B4-BE49-F238E27FC236}">
                      <a16:creationId xmlns:a16="http://schemas.microsoft.com/office/drawing/2014/main" id="{C493B2EA-07A1-42CF-AEA7-2C1F7B4A5039}"/>
                    </a:ext>
                  </a:extLst>
                </p:cNvPr>
                <p:cNvSpPr/>
                <p:nvPr/>
              </p:nvSpPr>
              <p:spPr bwMode="auto">
                <a:xfrm>
                  <a:off x="-1453720" y="4470400"/>
                  <a:ext cx="609600" cy="10287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93260" bIns="55956"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pPr>
                  <a:r>
                    <a:rPr lang="en-US" sz="918">
                      <a:solidFill>
                        <a:srgbClr val="0078D7"/>
                      </a:solidFill>
                      <a:latin typeface="Segoe UI Semibold"/>
                      <a:ea typeface="Segoe UI" pitchFamily="34" charset="0"/>
                      <a:cs typeface="Segoe UI" pitchFamily="34" charset="0"/>
                    </a:rPr>
                    <a:t>MAR ‘17</a:t>
                  </a:r>
                </a:p>
              </p:txBody>
            </p:sp>
            <p:sp>
              <p:nvSpPr>
                <p:cNvPr id="23" name="Rectangle 22">
                  <a:extLst>
                    <a:ext uri="{FF2B5EF4-FFF2-40B4-BE49-F238E27FC236}">
                      <a16:creationId xmlns:a16="http://schemas.microsoft.com/office/drawing/2014/main" id="{4A89C7BA-68E5-4025-9D73-CC07101FD8CF}"/>
                    </a:ext>
                  </a:extLst>
                </p:cNvPr>
                <p:cNvSpPr/>
                <p:nvPr/>
              </p:nvSpPr>
              <p:spPr bwMode="auto">
                <a:xfrm>
                  <a:off x="-1453720" y="4470399"/>
                  <a:ext cx="609600" cy="408781"/>
                </a:xfrm>
                <a:prstGeom prst="rect">
                  <a:avLst/>
                </a:prstGeom>
                <a:pattFill prst="wdDnDiag">
                  <a:fgClr>
                    <a:schemeClr val="accent1"/>
                  </a:fgClr>
                  <a:bgClr>
                    <a:srgbClr val="D2D2D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186521" bIns="55956"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B2D849B3-9A20-45F9-9C8F-D61A1858D10A}"/>
                  </a:ext>
                </a:extLst>
              </p:cNvPr>
              <p:cNvGrpSpPr/>
              <p:nvPr/>
            </p:nvGrpSpPr>
            <p:grpSpPr>
              <a:xfrm>
                <a:off x="1591111" y="4338103"/>
                <a:ext cx="635619" cy="1413203"/>
                <a:chOff x="-739923" y="3448051"/>
                <a:chExt cx="610178" cy="2051049"/>
              </a:xfrm>
            </p:grpSpPr>
            <p:sp>
              <p:nvSpPr>
                <p:cNvPr id="25" name="Rectangle 24">
                  <a:extLst>
                    <a:ext uri="{FF2B5EF4-FFF2-40B4-BE49-F238E27FC236}">
                      <a16:creationId xmlns:a16="http://schemas.microsoft.com/office/drawing/2014/main" id="{D80741DE-43D1-4C1D-AF78-DE0B49E277BB}"/>
                    </a:ext>
                  </a:extLst>
                </p:cNvPr>
                <p:cNvSpPr/>
                <p:nvPr/>
              </p:nvSpPr>
              <p:spPr bwMode="auto">
                <a:xfrm>
                  <a:off x="-739923" y="4470401"/>
                  <a:ext cx="609600" cy="102869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93260" bIns="55956"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pPr>
                  <a:r>
                    <a:rPr lang="en-US" sz="918">
                      <a:solidFill>
                        <a:srgbClr val="0078D7"/>
                      </a:solidFill>
                      <a:latin typeface="Segoe UI Semibold"/>
                      <a:cs typeface="Segoe UI" pitchFamily="34" charset="0"/>
                    </a:rPr>
                    <a:t>SEP ‘17</a:t>
                  </a:r>
                </a:p>
              </p:txBody>
            </p:sp>
            <p:sp>
              <p:nvSpPr>
                <p:cNvPr id="24" name="Rectangle 23">
                  <a:extLst>
                    <a:ext uri="{FF2B5EF4-FFF2-40B4-BE49-F238E27FC236}">
                      <a16:creationId xmlns:a16="http://schemas.microsoft.com/office/drawing/2014/main" id="{654B966B-3010-43E9-836E-41FD7A3B8739}"/>
                    </a:ext>
                  </a:extLst>
                </p:cNvPr>
                <p:cNvSpPr/>
                <p:nvPr/>
              </p:nvSpPr>
              <p:spPr bwMode="auto">
                <a:xfrm>
                  <a:off x="-739345" y="3448051"/>
                  <a:ext cx="609600" cy="1431129"/>
                </a:xfrm>
                <a:prstGeom prst="rect">
                  <a:avLst/>
                </a:prstGeom>
                <a:pattFill prst="wdDnDiag">
                  <a:fgClr>
                    <a:schemeClr val="accent1"/>
                  </a:fgClr>
                  <a:bgClr>
                    <a:srgbClr val="D2D2D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186521" bIns="55956"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E051320A-12D5-451F-A9FF-223A1A1A249D}"/>
                  </a:ext>
                </a:extLst>
              </p:cNvPr>
              <p:cNvGrpSpPr/>
              <p:nvPr/>
            </p:nvGrpSpPr>
            <p:grpSpPr>
              <a:xfrm>
                <a:off x="2343495" y="3696786"/>
                <a:ext cx="635619" cy="2054520"/>
                <a:chOff x="0" y="2517277"/>
                <a:chExt cx="610178" cy="2981823"/>
              </a:xfrm>
            </p:grpSpPr>
            <p:sp>
              <p:nvSpPr>
                <p:cNvPr id="26" name="Rectangle 25">
                  <a:extLst>
                    <a:ext uri="{FF2B5EF4-FFF2-40B4-BE49-F238E27FC236}">
                      <a16:creationId xmlns:a16="http://schemas.microsoft.com/office/drawing/2014/main" id="{03384CD6-F9C1-436A-9456-0D331E29FD8D}"/>
                    </a:ext>
                  </a:extLst>
                </p:cNvPr>
                <p:cNvSpPr/>
                <p:nvPr/>
              </p:nvSpPr>
              <p:spPr bwMode="auto">
                <a:xfrm>
                  <a:off x="0" y="4470400"/>
                  <a:ext cx="609600" cy="10287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93260" bIns="55956"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pPr>
                  <a:r>
                    <a:rPr lang="en-US" sz="918">
                      <a:solidFill>
                        <a:srgbClr val="0078D7"/>
                      </a:solidFill>
                      <a:latin typeface="Segoe UI Semibold"/>
                      <a:cs typeface="Segoe UI" pitchFamily="34" charset="0"/>
                    </a:rPr>
                    <a:t>MAR ‘18</a:t>
                  </a:r>
                </a:p>
              </p:txBody>
            </p:sp>
            <p:sp>
              <p:nvSpPr>
                <p:cNvPr id="27" name="Rectangle 26">
                  <a:extLst>
                    <a:ext uri="{FF2B5EF4-FFF2-40B4-BE49-F238E27FC236}">
                      <a16:creationId xmlns:a16="http://schemas.microsoft.com/office/drawing/2014/main" id="{50133A44-75EC-4744-973C-B112F23ED1D9}"/>
                    </a:ext>
                  </a:extLst>
                </p:cNvPr>
                <p:cNvSpPr/>
                <p:nvPr/>
              </p:nvSpPr>
              <p:spPr bwMode="auto">
                <a:xfrm>
                  <a:off x="578" y="2517277"/>
                  <a:ext cx="609600" cy="2361903"/>
                </a:xfrm>
                <a:prstGeom prst="rect">
                  <a:avLst/>
                </a:prstGeom>
                <a:pattFill prst="wdDnDiag">
                  <a:fgClr>
                    <a:schemeClr val="accent1"/>
                  </a:fgClr>
                  <a:bgClr>
                    <a:srgbClr val="D2D2D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82" tIns="149217" rIns="186521" bIns="55956"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21" name="Group 20">
            <a:extLst>
              <a:ext uri="{FF2B5EF4-FFF2-40B4-BE49-F238E27FC236}">
                <a16:creationId xmlns:a16="http://schemas.microsoft.com/office/drawing/2014/main" id="{F1B67D51-62A5-47F1-8C86-9C671D178B5B}"/>
              </a:ext>
            </a:extLst>
          </p:cNvPr>
          <p:cNvGrpSpPr/>
          <p:nvPr/>
        </p:nvGrpSpPr>
        <p:grpSpPr>
          <a:xfrm>
            <a:off x="6043955" y="3545148"/>
            <a:ext cx="2694187" cy="2373645"/>
            <a:chOff x="5740400" y="6076950"/>
            <a:chExt cx="2641600" cy="2260600"/>
          </a:xfrm>
        </p:grpSpPr>
        <p:sp>
          <p:nvSpPr>
            <p:cNvPr id="20" name="Rectangle 19">
              <a:extLst>
                <a:ext uri="{FF2B5EF4-FFF2-40B4-BE49-F238E27FC236}">
                  <a16:creationId xmlns:a16="http://schemas.microsoft.com/office/drawing/2014/main" id="{1677F50B-8FB7-47B4-A921-68089992B723}"/>
                </a:ext>
              </a:extLst>
            </p:cNvPr>
            <p:cNvSpPr/>
            <p:nvPr/>
          </p:nvSpPr>
          <p:spPr bwMode="auto">
            <a:xfrm>
              <a:off x="5740400" y="6076950"/>
              <a:ext cx="2641600" cy="2260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3E9B583F-E635-40DD-929B-A15B34DC09A6}"/>
                </a:ext>
              </a:extLst>
            </p:cNvPr>
            <p:cNvGrpSpPr/>
            <p:nvPr/>
          </p:nvGrpSpPr>
          <p:grpSpPr>
            <a:xfrm>
              <a:off x="5806644" y="6132274"/>
              <a:ext cx="2517577" cy="2110268"/>
              <a:chOff x="6107433" y="6352663"/>
              <a:chExt cx="2517577" cy="2110268"/>
            </a:xfrm>
          </p:grpSpPr>
          <p:grpSp>
            <p:nvGrpSpPr>
              <p:cNvPr id="14" name="Group 13">
                <a:extLst>
                  <a:ext uri="{FF2B5EF4-FFF2-40B4-BE49-F238E27FC236}">
                    <a16:creationId xmlns:a16="http://schemas.microsoft.com/office/drawing/2014/main" id="{3E1F0D65-C6C0-4A63-87EE-B6FE2BBF91C2}"/>
                  </a:ext>
                </a:extLst>
              </p:cNvPr>
              <p:cNvGrpSpPr/>
              <p:nvPr/>
            </p:nvGrpSpPr>
            <p:grpSpPr>
              <a:xfrm>
                <a:off x="6107433" y="6352663"/>
                <a:ext cx="2517577" cy="261199"/>
                <a:chOff x="6413401" y="7171837"/>
                <a:chExt cx="2517577" cy="277453"/>
              </a:xfrm>
            </p:grpSpPr>
            <p:sp>
              <p:nvSpPr>
                <p:cNvPr id="35" name="Speech Bubble: Rectangle 34">
                  <a:extLst>
                    <a:ext uri="{FF2B5EF4-FFF2-40B4-BE49-F238E27FC236}">
                      <a16:creationId xmlns:a16="http://schemas.microsoft.com/office/drawing/2014/main" id="{0EEEE696-DE4D-422D-864C-D105569334DA}"/>
                    </a:ext>
                  </a:extLst>
                </p:cNvPr>
                <p:cNvSpPr/>
                <p:nvPr/>
              </p:nvSpPr>
              <p:spPr bwMode="auto">
                <a:xfrm>
                  <a:off x="7146045"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CHI</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Simple</a:t>
                  </a:r>
                </a:p>
              </p:txBody>
            </p:sp>
            <p:sp>
              <p:nvSpPr>
                <p:cNvPr id="38" name="Speech Bubble: Rectangle 37">
                  <a:extLst>
                    <a:ext uri="{FF2B5EF4-FFF2-40B4-BE49-F238E27FC236}">
                      <a16:creationId xmlns:a16="http://schemas.microsoft.com/office/drawing/2014/main" id="{610590AE-22AF-4361-9456-6ED1509790CF}"/>
                    </a:ext>
                  </a:extLst>
                </p:cNvPr>
                <p:cNvSpPr/>
                <p:nvPr/>
              </p:nvSpPr>
              <p:spPr bwMode="auto">
                <a:xfrm>
                  <a:off x="7512367"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CHI</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Traditional</a:t>
                  </a:r>
                </a:p>
              </p:txBody>
            </p:sp>
            <p:sp>
              <p:nvSpPr>
                <p:cNvPr id="39" name="Speech Bubble: Rectangle 38">
                  <a:extLst>
                    <a:ext uri="{FF2B5EF4-FFF2-40B4-BE49-F238E27FC236}">
                      <a16:creationId xmlns:a16="http://schemas.microsoft.com/office/drawing/2014/main" id="{EC2BDC89-4939-4FD8-9844-5D217F921D0F}"/>
                    </a:ext>
                  </a:extLst>
                </p:cNvPr>
                <p:cNvSpPr/>
                <p:nvPr/>
              </p:nvSpPr>
              <p:spPr bwMode="auto">
                <a:xfrm>
                  <a:off x="7878689"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CZE</a:t>
                  </a:r>
                </a:p>
              </p:txBody>
            </p:sp>
            <p:sp>
              <p:nvSpPr>
                <p:cNvPr id="40" name="Speech Bubble: Rectangle 39">
                  <a:extLst>
                    <a:ext uri="{FF2B5EF4-FFF2-40B4-BE49-F238E27FC236}">
                      <a16:creationId xmlns:a16="http://schemas.microsoft.com/office/drawing/2014/main" id="{7BE7D6B8-9DA4-4B39-BB39-7C3734F783C1}"/>
                    </a:ext>
                  </a:extLst>
                </p:cNvPr>
                <p:cNvSpPr/>
                <p:nvPr/>
              </p:nvSpPr>
              <p:spPr bwMode="auto">
                <a:xfrm>
                  <a:off x="8245011"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DAN</a:t>
                  </a:r>
                </a:p>
              </p:txBody>
            </p:sp>
            <p:sp>
              <p:nvSpPr>
                <p:cNvPr id="41" name="Speech Bubble: Rectangle 40">
                  <a:extLst>
                    <a:ext uri="{FF2B5EF4-FFF2-40B4-BE49-F238E27FC236}">
                      <a16:creationId xmlns:a16="http://schemas.microsoft.com/office/drawing/2014/main" id="{805D3DC0-15A7-4044-974A-AB0D7C0C010E}"/>
                    </a:ext>
                  </a:extLst>
                </p:cNvPr>
                <p:cNvSpPr/>
                <p:nvPr/>
              </p:nvSpPr>
              <p:spPr bwMode="auto">
                <a:xfrm>
                  <a:off x="8611333"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DUT</a:t>
                  </a:r>
                </a:p>
              </p:txBody>
            </p:sp>
            <p:sp>
              <p:nvSpPr>
                <p:cNvPr id="67" name="Speech Bubble: Rectangle 66">
                  <a:extLst>
                    <a:ext uri="{FF2B5EF4-FFF2-40B4-BE49-F238E27FC236}">
                      <a16:creationId xmlns:a16="http://schemas.microsoft.com/office/drawing/2014/main" id="{406B31BA-609E-4C27-AF6A-619CBECCF7CF}"/>
                    </a:ext>
                  </a:extLst>
                </p:cNvPr>
                <p:cNvSpPr/>
                <p:nvPr/>
              </p:nvSpPr>
              <p:spPr bwMode="auto">
                <a:xfrm>
                  <a:off x="6413401"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BUL</a:t>
                  </a:r>
                </a:p>
              </p:txBody>
            </p:sp>
            <p:sp>
              <p:nvSpPr>
                <p:cNvPr id="69" name="Speech Bubble: Rectangle 68">
                  <a:extLst>
                    <a:ext uri="{FF2B5EF4-FFF2-40B4-BE49-F238E27FC236}">
                      <a16:creationId xmlns:a16="http://schemas.microsoft.com/office/drawing/2014/main" id="{3A47C299-3F70-4459-9B7F-22BBDCFA5E83}"/>
                    </a:ext>
                  </a:extLst>
                </p:cNvPr>
                <p:cNvSpPr/>
                <p:nvPr/>
              </p:nvSpPr>
              <p:spPr bwMode="auto">
                <a:xfrm>
                  <a:off x="6779723" y="7171837"/>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CAT</a:t>
                  </a:r>
                </a:p>
              </p:txBody>
            </p:sp>
          </p:grpSp>
          <p:grpSp>
            <p:nvGrpSpPr>
              <p:cNvPr id="11" name="Group 10">
                <a:extLst>
                  <a:ext uri="{FF2B5EF4-FFF2-40B4-BE49-F238E27FC236}">
                    <a16:creationId xmlns:a16="http://schemas.microsoft.com/office/drawing/2014/main" id="{B9051324-5505-4730-9AA8-A24243484089}"/>
                  </a:ext>
                </a:extLst>
              </p:cNvPr>
              <p:cNvGrpSpPr/>
              <p:nvPr/>
            </p:nvGrpSpPr>
            <p:grpSpPr>
              <a:xfrm>
                <a:off x="6107433" y="6722477"/>
                <a:ext cx="2517577" cy="261199"/>
                <a:chOff x="6413401" y="7546571"/>
                <a:chExt cx="2517577" cy="277453"/>
              </a:xfrm>
            </p:grpSpPr>
            <p:sp>
              <p:nvSpPr>
                <p:cNvPr id="43" name="Speech Bubble: Rectangle 42">
                  <a:extLst>
                    <a:ext uri="{FF2B5EF4-FFF2-40B4-BE49-F238E27FC236}">
                      <a16:creationId xmlns:a16="http://schemas.microsoft.com/office/drawing/2014/main" id="{88096BDD-A88B-4FAC-841C-FA5450F34E75}"/>
                    </a:ext>
                  </a:extLst>
                </p:cNvPr>
                <p:cNvSpPr/>
                <p:nvPr/>
              </p:nvSpPr>
              <p:spPr bwMode="auto">
                <a:xfrm>
                  <a:off x="6413401"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ENG</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UK</a:t>
                  </a:r>
                </a:p>
              </p:txBody>
            </p:sp>
            <p:sp>
              <p:nvSpPr>
                <p:cNvPr id="44" name="Speech Bubble: Rectangle 43">
                  <a:extLst>
                    <a:ext uri="{FF2B5EF4-FFF2-40B4-BE49-F238E27FC236}">
                      <a16:creationId xmlns:a16="http://schemas.microsoft.com/office/drawing/2014/main" id="{7194C083-9B6D-41E9-A8E5-7EDC430A92CA}"/>
                    </a:ext>
                  </a:extLst>
                </p:cNvPr>
                <p:cNvSpPr/>
                <p:nvPr/>
              </p:nvSpPr>
              <p:spPr bwMode="auto">
                <a:xfrm>
                  <a:off x="6779723"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ENG</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US</a:t>
                  </a:r>
                </a:p>
              </p:txBody>
            </p:sp>
            <p:sp>
              <p:nvSpPr>
                <p:cNvPr id="45" name="Speech Bubble: Rectangle 44">
                  <a:extLst>
                    <a:ext uri="{FF2B5EF4-FFF2-40B4-BE49-F238E27FC236}">
                      <a16:creationId xmlns:a16="http://schemas.microsoft.com/office/drawing/2014/main" id="{890CA2BF-53A9-4B8B-8DAE-03DD0F526D51}"/>
                    </a:ext>
                  </a:extLst>
                </p:cNvPr>
                <p:cNvSpPr/>
                <p:nvPr/>
              </p:nvSpPr>
              <p:spPr bwMode="auto">
                <a:xfrm>
                  <a:off x="7512367"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FIN</a:t>
                  </a:r>
                </a:p>
              </p:txBody>
            </p:sp>
            <p:sp>
              <p:nvSpPr>
                <p:cNvPr id="46" name="Speech Bubble: Rectangle 45">
                  <a:extLst>
                    <a:ext uri="{FF2B5EF4-FFF2-40B4-BE49-F238E27FC236}">
                      <a16:creationId xmlns:a16="http://schemas.microsoft.com/office/drawing/2014/main" id="{CFC6C0BA-ADEA-4866-BBF2-953C33FCC640}"/>
                    </a:ext>
                  </a:extLst>
                </p:cNvPr>
                <p:cNvSpPr/>
                <p:nvPr/>
              </p:nvSpPr>
              <p:spPr bwMode="auto">
                <a:xfrm>
                  <a:off x="8245011"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FRA</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FR</a:t>
                  </a:r>
                </a:p>
              </p:txBody>
            </p:sp>
            <p:sp>
              <p:nvSpPr>
                <p:cNvPr id="47" name="Speech Bubble: Rectangle 46">
                  <a:extLst>
                    <a:ext uri="{FF2B5EF4-FFF2-40B4-BE49-F238E27FC236}">
                      <a16:creationId xmlns:a16="http://schemas.microsoft.com/office/drawing/2014/main" id="{A32099D1-7ABE-4B56-AC30-14DB041A3696}"/>
                    </a:ext>
                  </a:extLst>
                </p:cNvPr>
                <p:cNvSpPr/>
                <p:nvPr/>
              </p:nvSpPr>
              <p:spPr bwMode="auto">
                <a:xfrm>
                  <a:off x="7878689"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FRA</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CA</a:t>
                  </a:r>
                </a:p>
              </p:txBody>
            </p:sp>
            <p:sp>
              <p:nvSpPr>
                <p:cNvPr id="48" name="Speech Bubble: Rectangle 47">
                  <a:extLst>
                    <a:ext uri="{FF2B5EF4-FFF2-40B4-BE49-F238E27FC236}">
                      <a16:creationId xmlns:a16="http://schemas.microsoft.com/office/drawing/2014/main" id="{84F95614-A627-4952-9F56-A0C7B2E91AA3}"/>
                    </a:ext>
                  </a:extLst>
                </p:cNvPr>
                <p:cNvSpPr/>
                <p:nvPr/>
              </p:nvSpPr>
              <p:spPr bwMode="auto">
                <a:xfrm>
                  <a:off x="8611333"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DEU</a:t>
                  </a:r>
                </a:p>
              </p:txBody>
            </p:sp>
            <p:sp>
              <p:nvSpPr>
                <p:cNvPr id="71" name="Speech Bubble: Rectangle 70">
                  <a:extLst>
                    <a:ext uri="{FF2B5EF4-FFF2-40B4-BE49-F238E27FC236}">
                      <a16:creationId xmlns:a16="http://schemas.microsoft.com/office/drawing/2014/main" id="{C2930B3D-83A0-4B0B-9B75-2CBDBCEB2D26}"/>
                    </a:ext>
                  </a:extLst>
                </p:cNvPr>
                <p:cNvSpPr/>
                <p:nvPr/>
              </p:nvSpPr>
              <p:spPr bwMode="auto">
                <a:xfrm>
                  <a:off x="7146045" y="7546571"/>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EST</a:t>
                  </a:r>
                </a:p>
              </p:txBody>
            </p:sp>
          </p:grpSp>
          <p:grpSp>
            <p:nvGrpSpPr>
              <p:cNvPr id="17" name="Group 16">
                <a:extLst>
                  <a:ext uri="{FF2B5EF4-FFF2-40B4-BE49-F238E27FC236}">
                    <a16:creationId xmlns:a16="http://schemas.microsoft.com/office/drawing/2014/main" id="{DB968625-DA40-472B-BE87-4EF06B2AF05B}"/>
                  </a:ext>
                </a:extLst>
              </p:cNvPr>
              <p:cNvGrpSpPr/>
              <p:nvPr/>
            </p:nvGrpSpPr>
            <p:grpSpPr>
              <a:xfrm>
                <a:off x="6107433" y="7831919"/>
                <a:ext cx="2517577" cy="261199"/>
                <a:chOff x="6413401" y="8726270"/>
                <a:chExt cx="2517577" cy="277453"/>
              </a:xfrm>
            </p:grpSpPr>
            <p:sp>
              <p:nvSpPr>
                <p:cNvPr id="5" name="Speech Bubble: Rectangle 4">
                  <a:extLst>
                    <a:ext uri="{FF2B5EF4-FFF2-40B4-BE49-F238E27FC236}">
                      <a16:creationId xmlns:a16="http://schemas.microsoft.com/office/drawing/2014/main" id="{417A2AD9-8C58-405A-B489-5A4753B6B9E5}"/>
                    </a:ext>
                  </a:extLst>
                </p:cNvPr>
                <p:cNvSpPr/>
                <p:nvPr/>
              </p:nvSpPr>
              <p:spPr bwMode="auto">
                <a:xfrm>
                  <a:off x="7878689"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SPA</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ES</a:t>
                  </a:r>
                </a:p>
              </p:txBody>
            </p:sp>
            <p:sp>
              <p:nvSpPr>
                <p:cNvPr id="61" name="Speech Bubble: Rectangle 60">
                  <a:extLst>
                    <a:ext uri="{FF2B5EF4-FFF2-40B4-BE49-F238E27FC236}">
                      <a16:creationId xmlns:a16="http://schemas.microsoft.com/office/drawing/2014/main" id="{4280742C-856D-40B3-8D7A-D41B08A8C099}"/>
                    </a:ext>
                  </a:extLst>
                </p:cNvPr>
                <p:cNvSpPr/>
                <p:nvPr/>
              </p:nvSpPr>
              <p:spPr bwMode="auto">
                <a:xfrm>
                  <a:off x="6779723"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SLO</a:t>
                  </a:r>
                </a:p>
              </p:txBody>
            </p:sp>
            <p:sp>
              <p:nvSpPr>
                <p:cNvPr id="62" name="Speech Bubble: Rectangle 61">
                  <a:extLst>
                    <a:ext uri="{FF2B5EF4-FFF2-40B4-BE49-F238E27FC236}">
                      <a16:creationId xmlns:a16="http://schemas.microsoft.com/office/drawing/2014/main" id="{DAD20B81-E978-4189-9433-541B7C4197B0}"/>
                    </a:ext>
                  </a:extLst>
                </p:cNvPr>
                <p:cNvSpPr/>
                <p:nvPr/>
              </p:nvSpPr>
              <p:spPr bwMode="auto">
                <a:xfrm>
                  <a:off x="7512367"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SPA</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MX</a:t>
                  </a:r>
                </a:p>
              </p:txBody>
            </p:sp>
            <p:sp>
              <p:nvSpPr>
                <p:cNvPr id="63" name="Speech Bubble: Rectangle 62">
                  <a:extLst>
                    <a:ext uri="{FF2B5EF4-FFF2-40B4-BE49-F238E27FC236}">
                      <a16:creationId xmlns:a16="http://schemas.microsoft.com/office/drawing/2014/main" id="{DD555E38-6D90-4A7B-9C2D-6E9CD5F97550}"/>
                    </a:ext>
                  </a:extLst>
                </p:cNvPr>
                <p:cNvSpPr/>
                <p:nvPr/>
              </p:nvSpPr>
              <p:spPr bwMode="auto">
                <a:xfrm>
                  <a:off x="8245011"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SWE</a:t>
                  </a:r>
                </a:p>
              </p:txBody>
            </p:sp>
            <p:sp>
              <p:nvSpPr>
                <p:cNvPr id="64" name="Speech Bubble: Rectangle 63">
                  <a:extLst>
                    <a:ext uri="{FF2B5EF4-FFF2-40B4-BE49-F238E27FC236}">
                      <a16:creationId xmlns:a16="http://schemas.microsoft.com/office/drawing/2014/main" id="{69B15933-5B1D-4F51-AA40-47A9084B5CEF}"/>
                    </a:ext>
                  </a:extLst>
                </p:cNvPr>
                <p:cNvSpPr/>
                <p:nvPr/>
              </p:nvSpPr>
              <p:spPr bwMode="auto">
                <a:xfrm>
                  <a:off x="8611333"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THA</a:t>
                  </a:r>
                </a:p>
              </p:txBody>
            </p:sp>
            <p:sp>
              <p:nvSpPr>
                <p:cNvPr id="70" name="Speech Bubble: Rectangle 69">
                  <a:extLst>
                    <a:ext uri="{FF2B5EF4-FFF2-40B4-BE49-F238E27FC236}">
                      <a16:creationId xmlns:a16="http://schemas.microsoft.com/office/drawing/2014/main" id="{51763CA3-272B-4FC8-9FF1-E30B68E1E5A0}"/>
                    </a:ext>
                  </a:extLst>
                </p:cNvPr>
                <p:cNvSpPr/>
                <p:nvPr/>
              </p:nvSpPr>
              <p:spPr bwMode="auto">
                <a:xfrm>
                  <a:off x="6413401"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SCR</a:t>
                  </a:r>
                </a:p>
              </p:txBody>
            </p:sp>
            <p:sp>
              <p:nvSpPr>
                <p:cNvPr id="73" name="Speech Bubble: Rectangle 72">
                  <a:extLst>
                    <a:ext uri="{FF2B5EF4-FFF2-40B4-BE49-F238E27FC236}">
                      <a16:creationId xmlns:a16="http://schemas.microsoft.com/office/drawing/2014/main" id="{B56B3486-2524-44BE-9F6C-5FD69BCC3653}"/>
                    </a:ext>
                  </a:extLst>
                </p:cNvPr>
                <p:cNvSpPr/>
                <p:nvPr/>
              </p:nvSpPr>
              <p:spPr bwMode="auto">
                <a:xfrm>
                  <a:off x="7146045" y="872627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SLV</a:t>
                  </a:r>
                </a:p>
              </p:txBody>
            </p:sp>
          </p:grpSp>
          <p:grpSp>
            <p:nvGrpSpPr>
              <p:cNvPr id="7" name="Group 6">
                <a:extLst>
                  <a:ext uri="{FF2B5EF4-FFF2-40B4-BE49-F238E27FC236}">
                    <a16:creationId xmlns:a16="http://schemas.microsoft.com/office/drawing/2014/main" id="{9EB347F0-FFA4-44CF-9C03-E7B3796A3B5E}"/>
                  </a:ext>
                </a:extLst>
              </p:cNvPr>
              <p:cNvGrpSpPr/>
              <p:nvPr/>
            </p:nvGrpSpPr>
            <p:grpSpPr>
              <a:xfrm>
                <a:off x="6107433" y="7092291"/>
                <a:ext cx="2517577" cy="261199"/>
                <a:chOff x="6413401" y="7948629"/>
                <a:chExt cx="2517577" cy="277453"/>
              </a:xfrm>
            </p:grpSpPr>
            <p:sp>
              <p:nvSpPr>
                <p:cNvPr id="49" name="Speech Bubble: Rectangle 48">
                  <a:extLst>
                    <a:ext uri="{FF2B5EF4-FFF2-40B4-BE49-F238E27FC236}">
                      <a16:creationId xmlns:a16="http://schemas.microsoft.com/office/drawing/2014/main" id="{E203BD3C-3B06-437E-8BAE-A34B633BEB32}"/>
                    </a:ext>
                  </a:extLst>
                </p:cNvPr>
                <p:cNvSpPr/>
                <p:nvPr/>
              </p:nvSpPr>
              <p:spPr bwMode="auto">
                <a:xfrm>
                  <a:off x="6413401"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GRE</a:t>
                  </a:r>
                </a:p>
              </p:txBody>
            </p:sp>
            <p:sp>
              <p:nvSpPr>
                <p:cNvPr id="50" name="Speech Bubble: Rectangle 49">
                  <a:extLst>
                    <a:ext uri="{FF2B5EF4-FFF2-40B4-BE49-F238E27FC236}">
                      <a16:creationId xmlns:a16="http://schemas.microsoft.com/office/drawing/2014/main" id="{3AFB3529-D215-401E-987E-21AA2E44F58F}"/>
                    </a:ext>
                  </a:extLst>
                </p:cNvPr>
                <p:cNvSpPr/>
                <p:nvPr/>
              </p:nvSpPr>
              <p:spPr bwMode="auto">
                <a:xfrm>
                  <a:off x="6779723"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HUN</a:t>
                  </a:r>
                </a:p>
              </p:txBody>
            </p:sp>
            <p:sp>
              <p:nvSpPr>
                <p:cNvPr id="51" name="Speech Bubble: Rectangle 50">
                  <a:extLst>
                    <a:ext uri="{FF2B5EF4-FFF2-40B4-BE49-F238E27FC236}">
                      <a16:creationId xmlns:a16="http://schemas.microsoft.com/office/drawing/2014/main" id="{7CDAAD5D-5F5B-468A-851C-60E6C4633041}"/>
                    </a:ext>
                  </a:extLst>
                </p:cNvPr>
                <p:cNvSpPr/>
                <p:nvPr/>
              </p:nvSpPr>
              <p:spPr bwMode="auto">
                <a:xfrm>
                  <a:off x="7512367"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ITA</a:t>
                  </a:r>
                </a:p>
              </p:txBody>
            </p:sp>
            <p:sp>
              <p:nvSpPr>
                <p:cNvPr id="52" name="Speech Bubble: Rectangle 51">
                  <a:extLst>
                    <a:ext uri="{FF2B5EF4-FFF2-40B4-BE49-F238E27FC236}">
                      <a16:creationId xmlns:a16="http://schemas.microsoft.com/office/drawing/2014/main" id="{F02E9BD6-0BCC-4095-9E23-143545653C22}"/>
                    </a:ext>
                  </a:extLst>
                </p:cNvPr>
                <p:cNvSpPr/>
                <p:nvPr/>
              </p:nvSpPr>
              <p:spPr bwMode="auto">
                <a:xfrm>
                  <a:off x="8245011"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JPN</a:t>
                  </a:r>
                </a:p>
              </p:txBody>
            </p:sp>
            <p:sp>
              <p:nvSpPr>
                <p:cNvPr id="53" name="Speech Bubble: Rectangle 52">
                  <a:extLst>
                    <a:ext uri="{FF2B5EF4-FFF2-40B4-BE49-F238E27FC236}">
                      <a16:creationId xmlns:a16="http://schemas.microsoft.com/office/drawing/2014/main" id="{E6D3AEB0-56C5-4982-9A6B-BB50BB2D60D4}"/>
                    </a:ext>
                  </a:extLst>
                </p:cNvPr>
                <p:cNvSpPr/>
                <p:nvPr/>
              </p:nvSpPr>
              <p:spPr bwMode="auto">
                <a:xfrm>
                  <a:off x="8611333"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KOR</a:t>
                  </a:r>
                </a:p>
              </p:txBody>
            </p:sp>
            <p:sp>
              <p:nvSpPr>
                <p:cNvPr id="72" name="Speech Bubble: Rectangle 71">
                  <a:extLst>
                    <a:ext uri="{FF2B5EF4-FFF2-40B4-BE49-F238E27FC236}">
                      <a16:creationId xmlns:a16="http://schemas.microsoft.com/office/drawing/2014/main" id="{A686F00B-78D8-4751-A5AA-17B8767A5FA7}"/>
                    </a:ext>
                  </a:extLst>
                </p:cNvPr>
                <p:cNvSpPr/>
                <p:nvPr/>
              </p:nvSpPr>
              <p:spPr bwMode="auto">
                <a:xfrm>
                  <a:off x="7878689"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cs typeface="Segoe UI" pitchFamily="34" charset="0"/>
                    </a:rPr>
                    <a:t>LIT</a:t>
                  </a:r>
                </a:p>
              </p:txBody>
            </p:sp>
            <p:sp>
              <p:nvSpPr>
                <p:cNvPr id="74" name="Speech Bubble: Rectangle 73">
                  <a:extLst>
                    <a:ext uri="{FF2B5EF4-FFF2-40B4-BE49-F238E27FC236}">
                      <a16:creationId xmlns:a16="http://schemas.microsoft.com/office/drawing/2014/main" id="{0E6D558D-FD18-4797-9A97-BBA434A76C80}"/>
                    </a:ext>
                  </a:extLst>
                </p:cNvPr>
                <p:cNvSpPr/>
                <p:nvPr/>
              </p:nvSpPr>
              <p:spPr bwMode="auto">
                <a:xfrm>
                  <a:off x="7146045" y="7948629"/>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IND</a:t>
                  </a:r>
                </a:p>
              </p:txBody>
            </p:sp>
          </p:grpSp>
          <p:grpSp>
            <p:nvGrpSpPr>
              <p:cNvPr id="16" name="Group 15">
                <a:extLst>
                  <a:ext uri="{FF2B5EF4-FFF2-40B4-BE49-F238E27FC236}">
                    <a16:creationId xmlns:a16="http://schemas.microsoft.com/office/drawing/2014/main" id="{5405A493-68D0-4562-B9B7-469D0145F7B8}"/>
                  </a:ext>
                </a:extLst>
              </p:cNvPr>
              <p:cNvGrpSpPr/>
              <p:nvPr/>
            </p:nvGrpSpPr>
            <p:grpSpPr>
              <a:xfrm>
                <a:off x="6107433" y="7462105"/>
                <a:ext cx="2517577" cy="261199"/>
                <a:chOff x="6413401" y="8337220"/>
                <a:chExt cx="2517577" cy="277453"/>
              </a:xfrm>
            </p:grpSpPr>
            <p:sp>
              <p:nvSpPr>
                <p:cNvPr id="55" name="Speech Bubble: Rectangle 54">
                  <a:extLst>
                    <a:ext uri="{FF2B5EF4-FFF2-40B4-BE49-F238E27FC236}">
                      <a16:creationId xmlns:a16="http://schemas.microsoft.com/office/drawing/2014/main" id="{3376A760-A50E-4370-AC5E-0113335531E2}"/>
                    </a:ext>
                  </a:extLst>
                </p:cNvPr>
                <p:cNvSpPr/>
                <p:nvPr/>
              </p:nvSpPr>
              <p:spPr bwMode="auto">
                <a:xfrm>
                  <a:off x="6413401"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NOR</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Bokmal</a:t>
                  </a:r>
                </a:p>
              </p:txBody>
            </p:sp>
            <p:sp>
              <p:nvSpPr>
                <p:cNvPr id="56" name="Speech Bubble: Rectangle 55">
                  <a:extLst>
                    <a:ext uri="{FF2B5EF4-FFF2-40B4-BE49-F238E27FC236}">
                      <a16:creationId xmlns:a16="http://schemas.microsoft.com/office/drawing/2014/main" id="{D39E9C3F-A9EB-4964-B385-9203785A01C0}"/>
                    </a:ext>
                  </a:extLst>
                </p:cNvPr>
                <p:cNvSpPr/>
                <p:nvPr/>
              </p:nvSpPr>
              <p:spPr bwMode="auto">
                <a:xfrm>
                  <a:off x="6779723"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NOR</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Nynorsk</a:t>
                  </a:r>
                </a:p>
              </p:txBody>
            </p:sp>
            <p:sp>
              <p:nvSpPr>
                <p:cNvPr id="57" name="Speech Bubble: Rectangle 56">
                  <a:extLst>
                    <a:ext uri="{FF2B5EF4-FFF2-40B4-BE49-F238E27FC236}">
                      <a16:creationId xmlns:a16="http://schemas.microsoft.com/office/drawing/2014/main" id="{F689A31B-A3E9-4DA5-BBDC-4103E191B8E3}"/>
                    </a:ext>
                  </a:extLst>
                </p:cNvPr>
                <p:cNvSpPr/>
                <p:nvPr/>
              </p:nvSpPr>
              <p:spPr bwMode="auto">
                <a:xfrm>
                  <a:off x="7146045"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POL</a:t>
                  </a:r>
                </a:p>
              </p:txBody>
            </p:sp>
            <p:sp>
              <p:nvSpPr>
                <p:cNvPr id="58" name="Speech Bubble: Rectangle 57">
                  <a:extLst>
                    <a:ext uri="{FF2B5EF4-FFF2-40B4-BE49-F238E27FC236}">
                      <a16:creationId xmlns:a16="http://schemas.microsoft.com/office/drawing/2014/main" id="{B282202D-518A-4A16-8EBD-F80B6B4C3DAF}"/>
                    </a:ext>
                  </a:extLst>
                </p:cNvPr>
                <p:cNvSpPr/>
                <p:nvPr/>
              </p:nvSpPr>
              <p:spPr bwMode="auto">
                <a:xfrm>
                  <a:off x="7512367"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POR</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BR</a:t>
                  </a:r>
                </a:p>
              </p:txBody>
            </p:sp>
            <p:sp>
              <p:nvSpPr>
                <p:cNvPr id="59" name="Speech Bubble: Rectangle 58">
                  <a:extLst>
                    <a:ext uri="{FF2B5EF4-FFF2-40B4-BE49-F238E27FC236}">
                      <a16:creationId xmlns:a16="http://schemas.microsoft.com/office/drawing/2014/main" id="{F6DB23A7-036D-40EE-AE5B-DF42523C202E}"/>
                    </a:ext>
                  </a:extLst>
                </p:cNvPr>
                <p:cNvSpPr/>
                <p:nvPr/>
              </p:nvSpPr>
              <p:spPr bwMode="auto">
                <a:xfrm>
                  <a:off x="7878689"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POR</a:t>
                  </a:r>
                </a:p>
                <a:p>
                  <a:pPr defTabSz="951028" fontAlgn="base">
                    <a:lnSpc>
                      <a:spcPct val="90000"/>
                    </a:lnSpc>
                    <a:spcBef>
                      <a:spcPct val="0"/>
                    </a:spcBef>
                    <a:spcAft>
                      <a:spcPct val="0"/>
                    </a:spcAft>
                  </a:pPr>
                  <a:r>
                    <a:rPr lang="en-US" sz="408">
                      <a:solidFill>
                        <a:srgbClr val="2F2F2F"/>
                      </a:solidFill>
                      <a:latin typeface="Segoe UI Semibold"/>
                      <a:ea typeface="Segoe UI" pitchFamily="34" charset="0"/>
                      <a:cs typeface="Segoe UI" pitchFamily="34" charset="0"/>
                    </a:rPr>
                    <a:t>PT</a:t>
                  </a:r>
                </a:p>
              </p:txBody>
            </p:sp>
            <p:sp>
              <p:nvSpPr>
                <p:cNvPr id="60" name="Speech Bubble: Rectangle 59">
                  <a:extLst>
                    <a:ext uri="{FF2B5EF4-FFF2-40B4-BE49-F238E27FC236}">
                      <a16:creationId xmlns:a16="http://schemas.microsoft.com/office/drawing/2014/main" id="{08568ABA-11C3-4B34-BA57-FBE5D2E7FBFF}"/>
                    </a:ext>
                  </a:extLst>
                </p:cNvPr>
                <p:cNvSpPr/>
                <p:nvPr/>
              </p:nvSpPr>
              <p:spPr bwMode="auto">
                <a:xfrm>
                  <a:off x="8611333"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RUS</a:t>
                  </a:r>
                </a:p>
              </p:txBody>
            </p:sp>
            <p:sp>
              <p:nvSpPr>
                <p:cNvPr id="75" name="Speech Bubble: Rectangle 74">
                  <a:extLst>
                    <a:ext uri="{FF2B5EF4-FFF2-40B4-BE49-F238E27FC236}">
                      <a16:creationId xmlns:a16="http://schemas.microsoft.com/office/drawing/2014/main" id="{786AF97D-A40D-46B9-907D-48072E88F7AF}"/>
                    </a:ext>
                  </a:extLst>
                </p:cNvPr>
                <p:cNvSpPr/>
                <p:nvPr/>
              </p:nvSpPr>
              <p:spPr bwMode="auto">
                <a:xfrm>
                  <a:off x="8245011" y="8337220"/>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51">
                      <a:solidFill>
                        <a:srgbClr val="0078D7"/>
                      </a:solidFill>
                      <a:latin typeface="Segoe UI Semibold"/>
                      <a:ea typeface="Segoe UI" pitchFamily="34" charset="0"/>
                      <a:cs typeface="Segoe UI" pitchFamily="34" charset="0"/>
                    </a:rPr>
                    <a:t>RUM</a:t>
                  </a:r>
                </a:p>
              </p:txBody>
            </p:sp>
          </p:grpSp>
          <p:grpSp>
            <p:nvGrpSpPr>
              <p:cNvPr id="18" name="Group 17">
                <a:extLst>
                  <a:ext uri="{FF2B5EF4-FFF2-40B4-BE49-F238E27FC236}">
                    <a16:creationId xmlns:a16="http://schemas.microsoft.com/office/drawing/2014/main" id="{DA5DC6AA-9486-4023-9116-1ED5ED15DC61}"/>
                  </a:ext>
                </a:extLst>
              </p:cNvPr>
              <p:cNvGrpSpPr/>
              <p:nvPr/>
            </p:nvGrpSpPr>
            <p:grpSpPr>
              <a:xfrm>
                <a:off x="6107433" y="8201732"/>
                <a:ext cx="1418610" cy="261199"/>
                <a:chOff x="6413401" y="9139976"/>
                <a:chExt cx="1418610" cy="277453"/>
              </a:xfrm>
            </p:grpSpPr>
            <p:sp>
              <p:nvSpPr>
                <p:cNvPr id="65" name="Speech Bubble: Rectangle 64">
                  <a:extLst>
                    <a:ext uri="{FF2B5EF4-FFF2-40B4-BE49-F238E27FC236}">
                      <a16:creationId xmlns:a16="http://schemas.microsoft.com/office/drawing/2014/main" id="{2D6976A6-9A25-48D6-A331-AF9474E18322}"/>
                    </a:ext>
                  </a:extLst>
                </p:cNvPr>
                <p:cNvSpPr/>
                <p:nvPr/>
              </p:nvSpPr>
              <p:spPr bwMode="auto">
                <a:xfrm>
                  <a:off x="6413401" y="9139976"/>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TUR</a:t>
                  </a:r>
                </a:p>
              </p:txBody>
            </p:sp>
            <p:sp>
              <p:nvSpPr>
                <p:cNvPr id="66" name="Speech Bubble: Rectangle 65">
                  <a:extLst>
                    <a:ext uri="{FF2B5EF4-FFF2-40B4-BE49-F238E27FC236}">
                      <a16:creationId xmlns:a16="http://schemas.microsoft.com/office/drawing/2014/main" id="{405FE177-07C5-4060-A77A-D08308860F9B}"/>
                    </a:ext>
                  </a:extLst>
                </p:cNvPr>
                <p:cNvSpPr/>
                <p:nvPr/>
              </p:nvSpPr>
              <p:spPr bwMode="auto">
                <a:xfrm>
                  <a:off x="6779723" y="9139976"/>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UKR</a:t>
                  </a:r>
                </a:p>
              </p:txBody>
            </p:sp>
            <p:sp>
              <p:nvSpPr>
                <p:cNvPr id="68" name="Speech Bubble: Rectangle 67">
                  <a:extLst>
                    <a:ext uri="{FF2B5EF4-FFF2-40B4-BE49-F238E27FC236}">
                      <a16:creationId xmlns:a16="http://schemas.microsoft.com/office/drawing/2014/main" id="{236B4396-7877-4C99-BDB8-C4DEDA81DDBA}"/>
                    </a:ext>
                  </a:extLst>
                </p:cNvPr>
                <p:cNvSpPr/>
                <p:nvPr/>
              </p:nvSpPr>
              <p:spPr bwMode="auto">
                <a:xfrm>
                  <a:off x="7512366" y="9139976"/>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31">
                      <a:solidFill>
                        <a:srgbClr val="0078D7"/>
                      </a:solidFill>
                      <a:latin typeface="Segoe UI Semibold"/>
                      <a:ea typeface="Segoe UI" pitchFamily="34" charset="0"/>
                      <a:cs typeface="Segoe UI" pitchFamily="34" charset="0"/>
                    </a:rPr>
                    <a:t>WEL</a:t>
                  </a:r>
                </a:p>
              </p:txBody>
            </p:sp>
            <p:sp>
              <p:nvSpPr>
                <p:cNvPr id="76" name="Speech Bubble: Rectangle 75">
                  <a:extLst>
                    <a:ext uri="{FF2B5EF4-FFF2-40B4-BE49-F238E27FC236}">
                      <a16:creationId xmlns:a16="http://schemas.microsoft.com/office/drawing/2014/main" id="{59060A54-01A1-4AE4-81E1-79570F249C52}"/>
                    </a:ext>
                  </a:extLst>
                </p:cNvPr>
                <p:cNvSpPr/>
                <p:nvPr/>
              </p:nvSpPr>
              <p:spPr bwMode="auto">
                <a:xfrm>
                  <a:off x="7146045" y="9139976"/>
                  <a:ext cx="319645" cy="277453"/>
                </a:xfrm>
                <a:prstGeom prst="wedgeRectCallout">
                  <a:avLst>
                    <a:gd name="adj1" fmla="val -32281"/>
                    <a:gd name="adj2" fmla="val 7193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7304" tIns="46630" rIns="186521" bIns="186521"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969" spc="-10">
                      <a:solidFill>
                        <a:srgbClr val="0078D7"/>
                      </a:solidFill>
                      <a:latin typeface="Segoe UI Semibold"/>
                      <a:ea typeface="Segoe UI" pitchFamily="34" charset="0"/>
                      <a:cs typeface="Segoe UI" pitchFamily="34" charset="0"/>
                    </a:rPr>
                    <a:t>VIE</a:t>
                  </a:r>
                </a:p>
              </p:txBody>
            </p:sp>
          </p:grpSp>
        </p:grpSp>
      </p:grpSp>
    </p:spTree>
    <p:extLst>
      <p:ext uri="{BB962C8B-B14F-4D97-AF65-F5344CB8AC3E}">
        <p14:creationId xmlns:p14="http://schemas.microsoft.com/office/powerpoint/2010/main" val="1005339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What we hear from our customers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000" y="2877799"/>
            <a:ext cx="1142375" cy="430622"/>
          </a:xfrm>
          <a:prstGeom prst="rect">
            <a:avLst/>
          </a:prstGeom>
        </p:spPr>
      </p:pic>
      <p:sp>
        <p:nvSpPr>
          <p:cNvPr id="15" name="Text Placeholder 2">
            <a:extLst>
              <a:ext uri="{FF2B5EF4-FFF2-40B4-BE49-F238E27FC236}">
                <a16:creationId xmlns:a16="http://schemas.microsoft.com/office/drawing/2014/main" id="{8F92F453-C8FE-49CE-AC98-624F8A19CC7E}"/>
              </a:ext>
            </a:extLst>
          </p:cNvPr>
          <p:cNvSpPr txBox="1">
            <a:spLocks/>
          </p:cNvSpPr>
          <p:nvPr/>
        </p:nvSpPr>
        <p:spPr>
          <a:xfrm>
            <a:off x="465138" y="2166487"/>
            <a:ext cx="5305314" cy="3657841"/>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Enables new ways of working</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1" u="none" strike="noStrike" kern="1200" cap="none" spc="0" normalizeH="0" baseline="0" noProof="0">
                <a:ln>
                  <a:noFill/>
                </a:ln>
                <a:solidFill>
                  <a:srgbClr val="595959"/>
                </a:solidFill>
                <a:effectLst/>
                <a:uLnTx/>
                <a:uFillTx/>
                <a:latin typeface="Segoe UI"/>
                <a:ea typeface="Segoe UI Light" charset="0"/>
                <a:cs typeface="Segoe UI Light" charset="0"/>
              </a:rPr>
              <a:t>“</a:t>
            </a:r>
            <a:r>
              <a:rPr kumimoji="0" lang="en-US" sz="1400" b="0" i="1"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Segoe UI Light" charset="0"/>
                <a:cs typeface="Segoe UI Light" charset="0"/>
              </a:rPr>
              <a:t>Microsoft Teams gives us the ability to mobilize people in a way we’ve never seen before.”</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Jamie McLellan, Chief Technology Officer, J. Walter Thompson</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ts val="222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Accelerates decision making</a:t>
            </a:r>
          </a:p>
          <a:p>
            <a:pPr marL="0" marR="0" lvl="0" indent="0" algn="l" defTabSz="932742"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1" u="none" strike="noStrike" kern="1200" cap="none" spc="0" normalizeH="0" baseline="0" noProof="0">
                <a:ln>
                  <a:noFill/>
                </a:ln>
                <a:solidFill>
                  <a:srgbClr val="595959"/>
                </a:solidFill>
                <a:effectLst/>
                <a:uLnTx/>
                <a:uFillTx/>
                <a:latin typeface="Segoe UI"/>
                <a:ea typeface="Segoe UI Light" charset="0"/>
                <a:cs typeface="Segoe UI Light" charset="0"/>
              </a:rPr>
              <a:t>“T</a:t>
            </a:r>
            <a:r>
              <a:rPr kumimoji="0" lang="en-US" sz="1400" b="0" i="1" u="none" strike="noStrike" kern="1200" cap="none" spc="0" normalizeH="0" baseline="0" noProof="0">
                <a:ln>
                  <a:noFill/>
                </a:ln>
                <a:solidFill>
                  <a:srgbClr val="353535"/>
                </a:solidFill>
                <a:effectLst/>
                <a:uLnTx/>
                <a:uFillTx/>
                <a:latin typeface="Segoe UI"/>
                <a:ea typeface="Segoe UI Light" charset="0"/>
                <a:cs typeface="Segoe UI Light" charset="0"/>
              </a:rPr>
              <a:t>hrough Microsoft Teams and SharePoint Online to compare </a:t>
            </a:r>
            <a:br>
              <a:rPr kumimoji="0" lang="en-US" sz="1400" b="0" i="1" u="none" strike="noStrike" kern="1200" cap="none" spc="0" normalizeH="0" baseline="0" noProof="0">
                <a:ln>
                  <a:noFill/>
                </a:ln>
                <a:solidFill>
                  <a:srgbClr val="353535"/>
                </a:solidFill>
                <a:effectLst/>
                <a:uLnTx/>
                <a:uFillTx/>
                <a:latin typeface="Segoe UI"/>
                <a:ea typeface="Segoe UI Light" charset="0"/>
                <a:cs typeface="Segoe UI Light" charset="0"/>
              </a:rPr>
            </a:br>
            <a:r>
              <a:rPr kumimoji="0" lang="en-US" sz="1400" b="0" i="1" u="none" strike="noStrike" kern="1200" cap="none" spc="0" normalizeH="0" baseline="0" noProof="0">
                <a:ln>
                  <a:noFill/>
                </a:ln>
                <a:solidFill>
                  <a:srgbClr val="353535"/>
                </a:solidFill>
                <a:effectLst/>
                <a:uLnTx/>
                <a:uFillTx/>
                <a:latin typeface="Segoe UI"/>
                <a:ea typeface="Segoe UI Light" charset="0"/>
                <a:cs typeface="Segoe UI Light" charset="0"/>
              </a:rPr>
              <a:t>results in almost real time and build a faster car.”</a:t>
            </a:r>
          </a:p>
          <a:p>
            <a:pPr marL="0" marR="0" lvl="0" indent="0" algn="l" defTabSz="932742"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00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L.Bryce</a:t>
            </a: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Whitson Jr., Aerodynamics Engineer, Hendrick Motorsports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Drives digital transformation</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1" u="none" strike="noStrike" kern="1200" cap="none" spc="0" normalizeH="0" baseline="0" noProof="0">
                <a:ln>
                  <a:noFill/>
                </a:ln>
                <a:solidFill>
                  <a:srgbClr val="353535"/>
                </a:solidFill>
                <a:effectLst/>
                <a:uLnTx/>
                <a:uFillTx/>
                <a:latin typeface="Segoe UI"/>
                <a:ea typeface="+mn-ea"/>
                <a:cs typeface="Segoe UI Light" charset="0"/>
              </a:rPr>
              <a:t>“Pulling data from Power BI automatically from each group and combine it into one view in Microsoft Teams is a lot more efficient than our previous process.”</a:t>
            </a:r>
          </a:p>
          <a:p>
            <a:pPr marL="0" marR="0" lvl="0" indent="0" algn="l" defTabSz="932742" rtl="0" eaLnBrk="1" fontAlgn="auto" latinLnBrk="0" hangingPunct="1">
              <a:lnSpc>
                <a:spcPct val="100000"/>
              </a:lnSpc>
              <a:spcBef>
                <a:spcPts val="300"/>
              </a:spcBef>
              <a:spcAft>
                <a:spcPts val="30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Sunil Yadav, President, </a:t>
            </a:r>
            <a:r>
              <a:rPr kumimoji="0" lang="en-US" sz="100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Amplifi</a:t>
            </a: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Asia Pacific, </a:t>
            </a:r>
            <a:r>
              <a:rPr kumimoji="0" lang="en-US" sz="100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Dentsu</a:t>
            </a: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Aegis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pic>
        <p:nvPicPr>
          <p:cNvPr id="19" name="Picture 18">
            <a:extLst>
              <a:ext uri="{FF2B5EF4-FFF2-40B4-BE49-F238E27FC236}">
                <a16:creationId xmlns:a16="http://schemas.microsoft.com/office/drawing/2014/main" id="{0F40FA20-D6C1-4E4A-8704-213C72333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215" y="6085321"/>
            <a:ext cx="639160" cy="639160"/>
          </a:xfrm>
          <a:prstGeom prst="rect">
            <a:avLst/>
          </a:prstGeom>
        </p:spPr>
      </p:pic>
      <p:pic>
        <p:nvPicPr>
          <p:cNvPr id="21" name="Picture 20">
            <a:extLst>
              <a:ext uri="{FF2B5EF4-FFF2-40B4-BE49-F238E27FC236}">
                <a16:creationId xmlns:a16="http://schemas.microsoft.com/office/drawing/2014/main" id="{1C9979F4-7FB6-4920-A5F7-C0DEFF28D9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63319" y="4339334"/>
            <a:ext cx="1141056" cy="477817"/>
          </a:xfrm>
          <a:prstGeom prst="rect">
            <a:avLst/>
          </a:prstGeom>
        </p:spPr>
      </p:pic>
      <p:pic>
        <p:nvPicPr>
          <p:cNvPr id="23" name="Picture 22">
            <a:extLst>
              <a:ext uri="{FF2B5EF4-FFF2-40B4-BE49-F238E27FC236}">
                <a16:creationId xmlns:a16="http://schemas.microsoft.com/office/drawing/2014/main" id="{4060F90F-F76E-4247-8F70-45DEA0A03787}"/>
              </a:ext>
            </a:extLst>
          </p:cNvPr>
          <p:cNvPicPr>
            <a:picLocks noChangeAspect="1"/>
          </p:cNvPicPr>
          <p:nvPr/>
        </p:nvPicPr>
        <p:blipFill rotWithShape="1">
          <a:blip r:embed="rId6">
            <a:extLst>
              <a:ext uri="{28A0092B-C50C-407E-A947-70E740481C1C}">
                <a14:useLocalDpi xmlns:a14="http://schemas.microsoft.com/office/drawing/2010/main" val="0"/>
              </a:ext>
            </a:extLst>
          </a:blip>
          <a:srcRect l="7781" r="34298"/>
          <a:stretch/>
        </p:blipFill>
        <p:spPr>
          <a:xfrm>
            <a:off x="7149437" y="-1"/>
            <a:ext cx="5287038" cy="6994525"/>
          </a:xfrm>
          <a:prstGeom prst="rect">
            <a:avLst/>
          </a:prstGeom>
        </p:spPr>
      </p:pic>
    </p:spTree>
    <p:extLst>
      <p:ext uri="{BB962C8B-B14F-4D97-AF65-F5344CB8AC3E}">
        <p14:creationId xmlns:p14="http://schemas.microsoft.com/office/powerpoint/2010/main" val="11387472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213991" y="30177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IT</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Drive IT transformation and change management. </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Plan, execute and manage all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phases of IT deployment, adoption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and rollout.</a:t>
            </a:r>
          </a:p>
          <a:p>
            <a:pPr marL="0" marR="0" lvl="0" indent="0" algn="l" defTabSz="932114" rtl="0" eaLnBrk="1" fontAlgn="base" latinLnBrk="0" hangingPunct="1">
              <a:lnSpc>
                <a:spcPct val="95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Semibold"/>
              <a:ea typeface="Segoe UI" pitchFamily="34" charset="0"/>
              <a:cs typeface="Segoe UI" pitchFamily="34" charset="0"/>
            </a:endParaRPr>
          </a:p>
        </p:txBody>
      </p:sp>
      <p:sp>
        <p:nvSpPr>
          <p:cNvPr id="17" name="Title 16"/>
          <p:cNvSpPr>
            <a:spLocks noGrp="1"/>
          </p:cNvSpPr>
          <p:nvPr>
            <p:ph type="title"/>
          </p:nvPr>
        </p:nvSpPr>
        <p:spPr/>
        <p:txBody>
          <a:bodyPr/>
          <a:lstStyle/>
          <a:p>
            <a:r>
              <a:rPr lang="en-US"/>
              <a:t>Teams for different departments</a:t>
            </a:r>
          </a:p>
        </p:txBody>
      </p:sp>
      <p:sp>
        <p:nvSpPr>
          <p:cNvPr id="33" name="Rectangle 32"/>
          <p:cNvSpPr/>
          <p:nvPr/>
        </p:nvSpPr>
        <p:spPr>
          <a:xfrm>
            <a:off x="4278252" y="5635972"/>
            <a:ext cx="8881250" cy="345114"/>
          </a:xfrm>
          <a:prstGeom prst="rect">
            <a:avLst/>
          </a:prstGeom>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598" b="0" i="0" u="none" strike="noStrike" kern="1200" cap="none" spc="0" normalizeH="0" baseline="0" noProof="0">
                <a:ln>
                  <a:noFill/>
                </a:ln>
                <a:solidFill>
                  <a:srgbClr val="2F2F2F"/>
                </a:solidFill>
                <a:effectLst/>
                <a:uLnTx/>
                <a:uFillTx/>
                <a:latin typeface="Segoe UI Semibold"/>
                <a:ea typeface="+mn-ea"/>
                <a:cs typeface="+mn-cs"/>
              </a:rPr>
              <a:t>Get guidance on these and other scenarios in the </a:t>
            </a:r>
            <a:r>
              <a:rPr kumimoji="0" lang="en-US" sz="1598" b="0" i="0" u="none" strike="noStrike" kern="1200" cap="none" spc="0" normalizeH="0" baseline="0" noProof="0">
                <a:ln>
                  <a:noFill/>
                </a:ln>
                <a:solidFill>
                  <a:srgbClr val="0078D7"/>
                </a:solidFill>
                <a:effectLst/>
                <a:uLnTx/>
                <a:uFillTx/>
                <a:latin typeface="Segoe UI Semibold"/>
                <a:ea typeface="+mn-ea"/>
                <a:cs typeface="+mn-cs"/>
                <a:hlinkClick r:id="rId3"/>
              </a:rPr>
              <a:t>FastTrack Productivity Library</a:t>
            </a:r>
            <a:endParaRPr kumimoji="0" lang="en-US" sz="1598"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31" name="Rectangle 30">
            <a:extLst>
              <a:ext uri="{FF2B5EF4-FFF2-40B4-BE49-F238E27FC236}">
                <a16:creationId xmlns:a16="http://schemas.microsoft.com/office/drawing/2014/main" id="{354EFCB7-A808-49BE-B159-38F4DFD78E52}"/>
              </a:ext>
            </a:extLst>
          </p:cNvPr>
          <p:cNvSpPr/>
          <p:nvPr/>
        </p:nvSpPr>
        <p:spPr bwMode="auto">
          <a:xfrm>
            <a:off x="7961212" y="30177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Engineering</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Move quickly between ideation, development and deployment. </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Integrate with developer tools.</a:t>
            </a:r>
          </a:p>
          <a:p>
            <a:pPr marL="174828" marR="0" lvl="0" indent="-174828" algn="l" defTabSz="913751" rtl="0" eaLnBrk="1" fontAlgn="base" latinLnBrk="0" hangingPunct="1">
              <a:lnSpc>
                <a:spcPct val="95000"/>
              </a:lnSpc>
              <a:spcBef>
                <a:spcPts val="0"/>
              </a:spcBef>
              <a:spcAft>
                <a:spcPts val="60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F2F2F"/>
              </a:solidFill>
              <a:effectLst/>
              <a:uLnTx/>
              <a:uFillTx/>
              <a:latin typeface="Segoe UI"/>
              <a:ea typeface="+mn-ea"/>
              <a:cs typeface="+mn-cs"/>
            </a:endParaRPr>
          </a:p>
          <a:p>
            <a:pPr marL="0" marR="0" lvl="0" indent="0" algn="l" defTabSz="932114" rtl="0" eaLnBrk="1" fontAlgn="base" latinLnBrk="0" hangingPunct="1">
              <a:lnSpc>
                <a:spcPct val="95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endParaRPr>
          </a:p>
        </p:txBody>
      </p:sp>
      <p:sp>
        <p:nvSpPr>
          <p:cNvPr id="32" name="Rectangle 31">
            <a:extLst>
              <a:ext uri="{FF2B5EF4-FFF2-40B4-BE49-F238E27FC236}">
                <a16:creationId xmlns:a16="http://schemas.microsoft.com/office/drawing/2014/main" id="{18029744-245F-46AD-81C6-B488566D9272}"/>
              </a:ext>
            </a:extLst>
          </p:cNvPr>
          <p:cNvSpPr/>
          <p:nvPr/>
        </p:nvSpPr>
        <p:spPr bwMode="auto">
          <a:xfrm>
            <a:off x="7961212" y="11902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Finance</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Aggregate and report on data while conducting business reviews</a:t>
            </a:r>
            <a:endParaRPr kumimoji="0" lang="en-US" sz="1400" b="0" i="0" u="none" strike="noStrike" kern="0" cap="none" spc="0" normalizeH="0" baseline="0" noProof="0">
              <a:ln>
                <a:noFill/>
              </a:ln>
              <a:solidFill>
                <a:srgbClr val="2F2F2F"/>
              </a:solidFill>
              <a:effectLst/>
              <a:uLnTx/>
              <a:uFillTx/>
              <a:latin typeface="Segoe UI"/>
              <a:ea typeface="+mn-ea"/>
              <a:cs typeface="+mn-cs"/>
            </a:endParaRPr>
          </a:p>
          <a:p>
            <a:pPr marL="0" marR="0" lvl="0" indent="0" algn="l" defTabSz="932114" rtl="0" eaLnBrk="1" fontAlgn="base" latinLnBrk="0" hangingPunct="1">
              <a:lnSpc>
                <a:spcPct val="95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endParaRPr>
          </a:p>
        </p:txBody>
      </p:sp>
      <p:sp>
        <p:nvSpPr>
          <p:cNvPr id="34" name="Rectangle 33">
            <a:extLst>
              <a:ext uri="{FF2B5EF4-FFF2-40B4-BE49-F238E27FC236}">
                <a16:creationId xmlns:a16="http://schemas.microsoft.com/office/drawing/2014/main" id="{BE3EFDE3-A6FC-4AEF-8E29-34169666D780}"/>
              </a:ext>
            </a:extLst>
          </p:cNvPr>
          <p:cNvSpPr/>
          <p:nvPr/>
        </p:nvSpPr>
        <p:spPr bwMode="auto">
          <a:xfrm>
            <a:off x="466771" y="30177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Human Resources</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 recruitment, training and reviews across departments.</a:t>
            </a:r>
            <a:endParaRPr kumimoji="0" lang="en-US" sz="1400" b="0" i="0" u="none" strike="noStrike" kern="0" cap="none" spc="0" normalizeH="0" baseline="0" noProof="0">
              <a:ln>
                <a:noFill/>
              </a:ln>
              <a:solidFill>
                <a:srgbClr val="2F2F2F"/>
              </a:solidFill>
              <a:effectLst/>
              <a:uLnTx/>
              <a:uFillTx/>
              <a:latin typeface="Segoe UI"/>
              <a:ea typeface="+mn-ea"/>
              <a:cs typeface="+mn-cs"/>
            </a:endParaRPr>
          </a:p>
          <a:p>
            <a:pPr marL="0" marR="0" lvl="0" indent="0" algn="l" defTabSz="932114" rtl="0" eaLnBrk="1" fontAlgn="base" latinLnBrk="0" hangingPunct="1">
              <a:lnSpc>
                <a:spcPct val="95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1AE50298-1DF1-497F-955A-8BA1BE97FFB1}"/>
              </a:ext>
            </a:extLst>
          </p:cNvPr>
          <p:cNvSpPr/>
          <p:nvPr/>
        </p:nvSpPr>
        <p:spPr bwMode="auto">
          <a:xfrm>
            <a:off x="466771" y="11902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Marketing </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Deliver marketing campaigns and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go-to-market activities across a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diverse group of internal and </a:t>
            </a:r>
            <a:b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external stakeholders.</a:t>
            </a:r>
          </a:p>
        </p:txBody>
      </p:sp>
      <p:sp>
        <p:nvSpPr>
          <p:cNvPr id="36" name="Rectangle 35">
            <a:extLst>
              <a:ext uri="{FF2B5EF4-FFF2-40B4-BE49-F238E27FC236}">
                <a16:creationId xmlns:a16="http://schemas.microsoft.com/office/drawing/2014/main" id="{822B8308-F876-4215-A5E4-561A682B560F}"/>
              </a:ext>
            </a:extLst>
          </p:cNvPr>
          <p:cNvSpPr/>
          <p:nvPr/>
        </p:nvSpPr>
        <p:spPr bwMode="auto">
          <a:xfrm>
            <a:off x="4213991" y="11902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Sales</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Build and deliver proposals with input from different stakeholders. </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 sales planning, training and sales readiness in the same place.</a:t>
            </a:r>
          </a:p>
          <a:p>
            <a:pPr marL="0" marR="0" lvl="0" indent="0" algn="l" defTabSz="932114" rtl="0" eaLnBrk="1" fontAlgn="base" latinLnBrk="0" hangingPunct="1">
              <a:lnSpc>
                <a:spcPct val="95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endParaRPr>
          </a:p>
        </p:txBody>
      </p:sp>
      <p:sp>
        <p:nvSpPr>
          <p:cNvPr id="37" name="Rectangle 36">
            <a:extLst>
              <a:ext uri="{FF2B5EF4-FFF2-40B4-BE49-F238E27FC236}">
                <a16:creationId xmlns:a16="http://schemas.microsoft.com/office/drawing/2014/main" id="{4DB036BB-E686-4FA1-86DE-D89DE6DD1C99}"/>
              </a:ext>
            </a:extLst>
          </p:cNvPr>
          <p:cNvSpPr/>
          <p:nvPr/>
        </p:nvSpPr>
        <p:spPr bwMode="auto">
          <a:xfrm>
            <a:off x="466771" y="4845226"/>
            <a:ext cx="3657600" cy="173736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pitchFamily="34" charset="0"/>
              </a:rPr>
              <a:t>Project Management</a:t>
            </a:r>
          </a:p>
          <a:p>
            <a:pPr marL="0" marR="0" lvl="0" indent="0" algn="l" defTabSz="93259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 project stakeholders, tools, budgets, project reviews and feedback.</a:t>
            </a:r>
            <a:endPar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endParaRPr>
          </a:p>
        </p:txBody>
      </p:sp>
      <p:sp>
        <p:nvSpPr>
          <p:cNvPr id="19" name="Telemarketer_E7B9" title="Icon of a person wearing a headset">
            <a:extLst>
              <a:ext uri="{FF2B5EF4-FFF2-40B4-BE49-F238E27FC236}">
                <a16:creationId xmlns:a16="http://schemas.microsoft.com/office/drawing/2014/main" id="{172D2341-C33D-44CF-A914-3C2CC3DB8560}"/>
              </a:ext>
            </a:extLst>
          </p:cNvPr>
          <p:cNvSpPr>
            <a:spLocks noChangeAspect="1" noEditPoints="1"/>
          </p:cNvSpPr>
          <p:nvPr/>
        </p:nvSpPr>
        <p:spPr bwMode="auto">
          <a:xfrm>
            <a:off x="3676496" y="2456632"/>
            <a:ext cx="300577" cy="35847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0" name="ShoppingCart_E7BF" title="Icon of a shopping cart">
            <a:extLst>
              <a:ext uri="{FF2B5EF4-FFF2-40B4-BE49-F238E27FC236}">
                <a16:creationId xmlns:a16="http://schemas.microsoft.com/office/drawing/2014/main" id="{1704E0A4-E3B6-4A2D-832C-C3D0CED4F3FA}"/>
              </a:ext>
            </a:extLst>
          </p:cNvPr>
          <p:cNvSpPr>
            <a:spLocks noChangeAspect="1" noEditPoints="1"/>
          </p:cNvSpPr>
          <p:nvPr/>
        </p:nvSpPr>
        <p:spPr bwMode="auto">
          <a:xfrm>
            <a:off x="7365029" y="2492199"/>
            <a:ext cx="396893" cy="33750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graph_9" title="Icon of a line chart with connected circles at varying points">
            <a:extLst>
              <a:ext uri="{FF2B5EF4-FFF2-40B4-BE49-F238E27FC236}">
                <a16:creationId xmlns:a16="http://schemas.microsoft.com/office/drawing/2014/main" id="{238966D9-644B-4DD1-9365-C888F1FE78BD}"/>
              </a:ext>
            </a:extLst>
          </p:cNvPr>
          <p:cNvSpPr>
            <a:spLocks noChangeAspect="1" noEditPoints="1"/>
          </p:cNvSpPr>
          <p:nvPr/>
        </p:nvSpPr>
        <p:spPr bwMode="auto">
          <a:xfrm>
            <a:off x="11125199" y="2460114"/>
            <a:ext cx="369375" cy="33330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people_12" title="Icon of three people">
            <a:extLst>
              <a:ext uri="{FF2B5EF4-FFF2-40B4-BE49-F238E27FC236}">
                <a16:creationId xmlns:a16="http://schemas.microsoft.com/office/drawing/2014/main" id="{0C7C97C6-7074-4AC9-B305-9C3DA7A11EDA}"/>
              </a:ext>
            </a:extLst>
          </p:cNvPr>
          <p:cNvSpPr>
            <a:spLocks noChangeAspect="1" noEditPoints="1"/>
          </p:cNvSpPr>
          <p:nvPr/>
        </p:nvSpPr>
        <p:spPr bwMode="auto">
          <a:xfrm>
            <a:off x="3575958" y="4299074"/>
            <a:ext cx="420167" cy="35847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3" name="MeetingPlanner_EBF2" title="Icon of a person in front of a calendar">
            <a:extLst>
              <a:ext uri="{FF2B5EF4-FFF2-40B4-BE49-F238E27FC236}">
                <a16:creationId xmlns:a16="http://schemas.microsoft.com/office/drawing/2014/main" id="{8B6E442B-4991-4113-94A0-DCF0D0B5BFE3}"/>
              </a:ext>
            </a:extLst>
          </p:cNvPr>
          <p:cNvSpPr>
            <a:spLocks noChangeAspect="1" noEditPoints="1"/>
          </p:cNvSpPr>
          <p:nvPr/>
        </p:nvSpPr>
        <p:spPr bwMode="auto">
          <a:xfrm>
            <a:off x="3641220" y="6106900"/>
            <a:ext cx="335853" cy="358477"/>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4" name="Trackers_EADF" title="Icon of a clipboard with a checklist on it">
            <a:extLst>
              <a:ext uri="{FF2B5EF4-FFF2-40B4-BE49-F238E27FC236}">
                <a16:creationId xmlns:a16="http://schemas.microsoft.com/office/drawing/2014/main" id="{CC0714AF-F1AF-4B23-B29D-FB20C155BD62}"/>
              </a:ext>
            </a:extLst>
          </p:cNvPr>
          <p:cNvSpPr>
            <a:spLocks noChangeAspect="1" noEditPoints="1"/>
          </p:cNvSpPr>
          <p:nvPr/>
        </p:nvSpPr>
        <p:spPr bwMode="auto">
          <a:xfrm>
            <a:off x="7487522" y="4294311"/>
            <a:ext cx="268115" cy="3655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96" title="Icon of a gear with a wrench">
            <a:extLst>
              <a:ext uri="{FF2B5EF4-FFF2-40B4-BE49-F238E27FC236}">
                <a16:creationId xmlns:a16="http://schemas.microsoft.com/office/drawing/2014/main" id="{E5A7AB54-7046-46A5-B9B7-57C39AE45E74}"/>
              </a:ext>
            </a:extLst>
          </p:cNvPr>
          <p:cNvSpPr>
            <a:spLocks noChangeAspect="1" noEditPoints="1"/>
          </p:cNvSpPr>
          <p:nvPr/>
        </p:nvSpPr>
        <p:spPr bwMode="auto">
          <a:xfrm>
            <a:off x="11151099" y="4338829"/>
            <a:ext cx="346151" cy="31872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88431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2850604-A032-47DB-8F7C-6D953E14CBB4}"/>
              </a:ext>
            </a:extLst>
          </p:cNvPr>
          <p:cNvSpPr/>
          <p:nvPr/>
        </p:nvSpPr>
        <p:spPr bwMode="auto">
          <a:xfrm>
            <a:off x="4200016" y="1159719"/>
            <a:ext cx="3970614" cy="4017644"/>
          </a:xfrm>
          <a:prstGeom prst="ellipse">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C292A"/>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1E77D3D9-26AC-4A9C-B2EC-F2454836B486}"/>
              </a:ext>
            </a:extLst>
          </p:cNvPr>
          <p:cNvSpPr/>
          <p:nvPr/>
        </p:nvSpPr>
        <p:spPr bwMode="auto">
          <a:xfrm rot="19137554">
            <a:off x="3900569" y="993841"/>
            <a:ext cx="4477916" cy="3875767"/>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82854" tIns="146283" rIns="182854" bIns="146283" numCol="1" spcCol="0" rtlCol="0" fromWordArt="0" anchor="t" anchorCtr="0" forceAA="0" compatLnSpc="1">
            <a:prstTxWarp prst="textArchUp">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rPr>
              <a:t>Teams                       </a:t>
            </a:r>
          </a:p>
        </p:txBody>
      </p:sp>
      <p:sp>
        <p:nvSpPr>
          <p:cNvPr id="39" name="Oval 38">
            <a:extLst>
              <a:ext uri="{FF2B5EF4-FFF2-40B4-BE49-F238E27FC236}">
                <a16:creationId xmlns:a16="http://schemas.microsoft.com/office/drawing/2014/main" id="{73007270-CAAB-44C9-894B-81B74452B437}"/>
              </a:ext>
            </a:extLst>
          </p:cNvPr>
          <p:cNvSpPr/>
          <p:nvPr/>
        </p:nvSpPr>
        <p:spPr bwMode="auto">
          <a:xfrm rot="2614634">
            <a:off x="3675792" y="859642"/>
            <a:ext cx="4759974" cy="4577880"/>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82854" tIns="146283" rIns="182854" bIns="146283" numCol="1" spcCol="0" rtlCol="0" fromWordArt="0" anchor="t" anchorCtr="0" forceAA="0" compatLnSpc="1">
            <a:prstTxWarp prst="textArchUp">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rPr>
              <a:t>                     Yammer</a:t>
            </a:r>
          </a:p>
        </p:txBody>
      </p:sp>
      <p:grpSp>
        <p:nvGrpSpPr>
          <p:cNvPr id="31" name="Group 30">
            <a:extLst>
              <a:ext uri="{FF2B5EF4-FFF2-40B4-BE49-F238E27FC236}">
                <a16:creationId xmlns:a16="http://schemas.microsoft.com/office/drawing/2014/main" id="{230A6C4F-78B1-4420-8F57-02221C07724A}"/>
              </a:ext>
            </a:extLst>
          </p:cNvPr>
          <p:cNvGrpSpPr/>
          <p:nvPr/>
        </p:nvGrpSpPr>
        <p:grpSpPr>
          <a:xfrm>
            <a:off x="1000290" y="6102472"/>
            <a:ext cx="10383536" cy="344924"/>
            <a:chOff x="-266058" y="6198006"/>
            <a:chExt cx="7529385" cy="369385"/>
          </a:xfrm>
        </p:grpSpPr>
        <p:sp>
          <p:nvSpPr>
            <p:cNvPr id="32" name="Rectangle 31">
              <a:extLst>
                <a:ext uri="{FF2B5EF4-FFF2-40B4-BE49-F238E27FC236}">
                  <a16:creationId xmlns:a16="http://schemas.microsoft.com/office/drawing/2014/main" id="{7B6B2B38-0E5A-4F94-A79C-46C4EC8CDDFA}"/>
                </a:ext>
              </a:extLst>
            </p:cNvPr>
            <p:cNvSpPr/>
            <p:nvPr/>
          </p:nvSpPr>
          <p:spPr>
            <a:xfrm>
              <a:off x="2943165" y="6198006"/>
              <a:ext cx="1259775" cy="369385"/>
            </a:xfrm>
            <a:prstGeom prst="rect">
              <a:avLst/>
            </a:prstGeom>
            <a:ln>
              <a:noFill/>
            </a:ln>
          </p:spPr>
          <p:txBody>
            <a:bodyPr wrap="none">
              <a:spAutoFit/>
            </a:bodyPr>
            <a:lstStyle/>
            <a:p>
              <a:pPr marL="0" marR="0" lvl="0" indent="0" algn="r"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0" cap="none" spc="-102" normalizeH="0" baseline="0" noProof="0">
                  <a:ln>
                    <a:noFill/>
                  </a:ln>
                  <a:solidFill>
                    <a:srgbClr val="2C292A"/>
                  </a:solidFill>
                  <a:effectLst/>
                  <a:uLnTx/>
                  <a:uFillTx/>
                  <a:latin typeface="Segoe UI Semibold" charset="0"/>
                  <a:ea typeface="Segoe UI Semibold" charset="0"/>
                  <a:cs typeface="Segoe UI Semibold" charset="0"/>
                </a:rPr>
                <a:t>Office 365 Groups</a:t>
              </a:r>
            </a:p>
          </p:txBody>
        </p:sp>
        <p:cxnSp>
          <p:nvCxnSpPr>
            <p:cNvPr id="33" name="Straight Connector 32">
              <a:extLst>
                <a:ext uri="{FF2B5EF4-FFF2-40B4-BE49-F238E27FC236}">
                  <a16:creationId xmlns:a16="http://schemas.microsoft.com/office/drawing/2014/main" id="{D2067062-EB31-4528-AA2E-C333AE4DD3F1}"/>
                </a:ext>
              </a:extLst>
            </p:cNvPr>
            <p:cNvCxnSpPr>
              <a:cxnSpLocks/>
            </p:cNvCxnSpPr>
            <p:nvPr/>
          </p:nvCxnSpPr>
          <p:spPr>
            <a:xfrm flipH="1">
              <a:off x="-266058" y="6436741"/>
              <a:ext cx="2999879" cy="0"/>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9B9A069-02F2-489C-8F4B-3B4745428D3C}"/>
                </a:ext>
              </a:extLst>
            </p:cNvPr>
            <p:cNvCxnSpPr/>
            <p:nvPr/>
          </p:nvCxnSpPr>
          <p:spPr>
            <a:xfrm flipH="1">
              <a:off x="-266055" y="6233625"/>
              <a:ext cx="0" cy="203116"/>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F179FB-EA13-401C-BB55-A61C4D429AA0}"/>
                </a:ext>
              </a:extLst>
            </p:cNvPr>
            <p:cNvCxnSpPr>
              <a:cxnSpLocks/>
            </p:cNvCxnSpPr>
            <p:nvPr/>
          </p:nvCxnSpPr>
          <p:spPr>
            <a:xfrm>
              <a:off x="4387123" y="6436741"/>
              <a:ext cx="2876204" cy="0"/>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4CA494-4F39-4378-8967-34F1D03E4763}"/>
                </a:ext>
              </a:extLst>
            </p:cNvPr>
            <p:cNvCxnSpPr>
              <a:cxnSpLocks/>
            </p:cNvCxnSpPr>
            <p:nvPr/>
          </p:nvCxnSpPr>
          <p:spPr>
            <a:xfrm>
              <a:off x="7263312" y="6233625"/>
              <a:ext cx="0" cy="203116"/>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B3274CC4-9C49-411C-A5C2-92C70DE7016B}"/>
              </a:ext>
            </a:extLst>
          </p:cNvPr>
          <p:cNvCxnSpPr>
            <a:cxnSpLocks/>
          </p:cNvCxnSpPr>
          <p:nvPr/>
        </p:nvCxnSpPr>
        <p:spPr>
          <a:xfrm>
            <a:off x="6185323" y="1043944"/>
            <a:ext cx="0" cy="110806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E91572-154F-4D11-8BAB-077120F24CD4}"/>
              </a:ext>
            </a:extLst>
          </p:cNvPr>
          <p:cNvCxnSpPr>
            <a:cxnSpLocks/>
          </p:cNvCxnSpPr>
          <p:nvPr/>
        </p:nvCxnSpPr>
        <p:spPr>
          <a:xfrm flipH="1" flipV="1">
            <a:off x="6842004" y="3476066"/>
            <a:ext cx="1062720" cy="77610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F0A711-A08C-41DB-B9D4-FE0005F3FA1D}"/>
              </a:ext>
            </a:extLst>
          </p:cNvPr>
          <p:cNvCxnSpPr>
            <a:cxnSpLocks/>
          </p:cNvCxnSpPr>
          <p:nvPr/>
        </p:nvCxnSpPr>
        <p:spPr>
          <a:xfrm flipV="1">
            <a:off x="4585424" y="3541950"/>
            <a:ext cx="983480" cy="83225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64F20AB-7582-4E57-AA3B-1D997AA06276}"/>
              </a:ext>
            </a:extLst>
          </p:cNvPr>
          <p:cNvSpPr/>
          <p:nvPr/>
        </p:nvSpPr>
        <p:spPr bwMode="auto">
          <a:xfrm>
            <a:off x="4068486" y="1157084"/>
            <a:ext cx="4315810" cy="429912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82854" tIns="146283" rIns="182854" bIns="146283" numCol="1" spcCol="0" rtlCol="0" fromWordArt="0" anchor="t" anchorCtr="0" forceAA="0" compatLnSpc="1">
            <a:prstTxWarp prst="textArchDown">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rPr>
              <a:t>Outlook</a:t>
            </a:r>
          </a:p>
        </p:txBody>
      </p:sp>
      <p:sp>
        <p:nvSpPr>
          <p:cNvPr id="28" name="Oval 27">
            <a:extLst>
              <a:ext uri="{FF2B5EF4-FFF2-40B4-BE49-F238E27FC236}">
                <a16:creationId xmlns:a16="http://schemas.microsoft.com/office/drawing/2014/main" id="{D24EF00E-095A-47C5-95B6-ED92EDC516CA}"/>
              </a:ext>
            </a:extLst>
          </p:cNvPr>
          <p:cNvSpPr/>
          <p:nvPr/>
        </p:nvSpPr>
        <p:spPr bwMode="auto">
          <a:xfrm>
            <a:off x="4000500" y="1869021"/>
            <a:ext cx="4387028" cy="4290562"/>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82854" tIns="146283" rIns="182854" bIns="146283" numCol="1" spcCol="0" rtlCol="0" fromWordArt="0" anchor="t" anchorCtr="0" forceAA="0" compatLnSpc="1">
            <a:prstTxWarp prst="textArchDown">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40" b="1"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Email</a:t>
            </a:r>
          </a:p>
        </p:txBody>
      </p:sp>
      <p:cxnSp>
        <p:nvCxnSpPr>
          <p:cNvPr id="30" name="Straight Connector 29">
            <a:extLst>
              <a:ext uri="{FF2B5EF4-FFF2-40B4-BE49-F238E27FC236}">
                <a16:creationId xmlns:a16="http://schemas.microsoft.com/office/drawing/2014/main" id="{43C663B7-1308-4930-B49C-CDBBBEEB78FA}"/>
              </a:ext>
            </a:extLst>
          </p:cNvPr>
          <p:cNvCxnSpPr>
            <a:cxnSpLocks/>
          </p:cNvCxnSpPr>
          <p:nvPr/>
        </p:nvCxnSpPr>
        <p:spPr>
          <a:xfrm>
            <a:off x="9549295" y="2188411"/>
            <a:ext cx="0" cy="547822"/>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720F972-2B65-458B-87F1-61C01320CB3F}"/>
              </a:ext>
            </a:extLst>
          </p:cNvPr>
          <p:cNvSpPr txBox="1"/>
          <p:nvPr/>
        </p:nvSpPr>
        <p:spPr>
          <a:xfrm>
            <a:off x="595016" y="2548677"/>
            <a:ext cx="2212500" cy="640416"/>
          </a:xfrm>
          <a:prstGeom prst="rect">
            <a:avLst/>
          </a:prstGeom>
          <a:noFill/>
        </p:spPr>
        <p:txBody>
          <a:bodyPr wrap="square" lIns="186521" tIns="149217" rIns="186521" bIns="149217"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1224" b="0" i="1"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People you work with regularly on core projects</a:t>
            </a:r>
          </a:p>
        </p:txBody>
      </p:sp>
      <p:sp>
        <p:nvSpPr>
          <p:cNvPr id="68" name="TextBox 67">
            <a:extLst>
              <a:ext uri="{FF2B5EF4-FFF2-40B4-BE49-F238E27FC236}">
                <a16:creationId xmlns:a16="http://schemas.microsoft.com/office/drawing/2014/main" id="{5ADD5C67-26D8-4804-847C-74B8B2256EE5}"/>
              </a:ext>
            </a:extLst>
          </p:cNvPr>
          <p:cNvSpPr txBox="1"/>
          <p:nvPr/>
        </p:nvSpPr>
        <p:spPr>
          <a:xfrm>
            <a:off x="4298765" y="5565806"/>
            <a:ext cx="3936731" cy="43115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1"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Ubiquitous for targeted communications</a:t>
            </a:r>
          </a:p>
        </p:txBody>
      </p:sp>
      <p:sp>
        <p:nvSpPr>
          <p:cNvPr id="11" name="Oval 10">
            <a:extLst>
              <a:ext uri="{FF2B5EF4-FFF2-40B4-BE49-F238E27FC236}">
                <a16:creationId xmlns:a16="http://schemas.microsoft.com/office/drawing/2014/main" id="{10B5B3E7-0474-45CC-A232-FF9EEBD1AEDC}"/>
              </a:ext>
            </a:extLst>
          </p:cNvPr>
          <p:cNvSpPr/>
          <p:nvPr/>
        </p:nvSpPr>
        <p:spPr bwMode="auto">
          <a:xfrm>
            <a:off x="5030613" y="1998940"/>
            <a:ext cx="2307952" cy="2344981"/>
          </a:xfrm>
          <a:prstGeom prst="ellipse">
            <a:avLst/>
          </a:prstGeom>
          <a:solidFill>
            <a:schemeClr val="bg2"/>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63B80BEC-C2B9-46D1-AD35-BCA5E7A76C3E}"/>
              </a:ext>
            </a:extLst>
          </p:cNvPr>
          <p:cNvSpPr txBox="1"/>
          <p:nvPr/>
        </p:nvSpPr>
        <p:spPr>
          <a:xfrm>
            <a:off x="9550516" y="2196473"/>
            <a:ext cx="2014175" cy="583862"/>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Outer Loop </a:t>
            </a:r>
          </a:p>
        </p:txBody>
      </p:sp>
      <p:cxnSp>
        <p:nvCxnSpPr>
          <p:cNvPr id="143" name="Straight Connector 142">
            <a:extLst>
              <a:ext uri="{FF2B5EF4-FFF2-40B4-BE49-F238E27FC236}">
                <a16:creationId xmlns:a16="http://schemas.microsoft.com/office/drawing/2014/main" id="{66016FBD-A160-476F-A829-AA598A178C49}"/>
              </a:ext>
            </a:extLst>
          </p:cNvPr>
          <p:cNvCxnSpPr>
            <a:cxnSpLocks/>
          </p:cNvCxnSpPr>
          <p:nvPr/>
        </p:nvCxnSpPr>
        <p:spPr>
          <a:xfrm>
            <a:off x="2816415" y="2440506"/>
            <a:ext cx="1270872" cy="8883"/>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3E5A121-2FAF-4E9D-893A-B6B59B9BCD34}"/>
              </a:ext>
            </a:extLst>
          </p:cNvPr>
          <p:cNvCxnSpPr>
            <a:cxnSpLocks/>
          </p:cNvCxnSpPr>
          <p:nvPr/>
        </p:nvCxnSpPr>
        <p:spPr>
          <a:xfrm flipH="1">
            <a:off x="2831753" y="2152003"/>
            <a:ext cx="1" cy="588457"/>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941D9DB-C036-4855-8420-1B4D24185921}"/>
              </a:ext>
            </a:extLst>
          </p:cNvPr>
          <p:cNvSpPr txBox="1"/>
          <p:nvPr/>
        </p:nvSpPr>
        <p:spPr>
          <a:xfrm>
            <a:off x="914565" y="2196473"/>
            <a:ext cx="1909795" cy="583862"/>
          </a:xfrm>
          <a:prstGeom prst="rect">
            <a:avLst/>
          </a:prstGeom>
          <a:noFill/>
        </p:spPr>
        <p:txBody>
          <a:bodyPr wrap="square" lIns="186521" tIns="149217" rIns="186521" bIns="149217"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Inner Loop </a:t>
            </a:r>
          </a:p>
        </p:txBody>
      </p:sp>
      <p:cxnSp>
        <p:nvCxnSpPr>
          <p:cNvPr id="192" name="Straight Connector 191">
            <a:extLst>
              <a:ext uri="{FF2B5EF4-FFF2-40B4-BE49-F238E27FC236}">
                <a16:creationId xmlns:a16="http://schemas.microsoft.com/office/drawing/2014/main" id="{6BE97ECC-AC3F-4CA1-9053-F4AFE0F2F026}"/>
              </a:ext>
            </a:extLst>
          </p:cNvPr>
          <p:cNvCxnSpPr>
            <a:cxnSpLocks/>
          </p:cNvCxnSpPr>
          <p:nvPr/>
        </p:nvCxnSpPr>
        <p:spPr>
          <a:xfrm>
            <a:off x="8278424" y="2491945"/>
            <a:ext cx="1270872" cy="8883"/>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D0116B4-519D-4F02-9FFC-1AA3617A239F}"/>
              </a:ext>
            </a:extLst>
          </p:cNvPr>
          <p:cNvSpPr/>
          <p:nvPr/>
        </p:nvSpPr>
        <p:spPr>
          <a:xfrm>
            <a:off x="5030614" y="2510162"/>
            <a:ext cx="2326828" cy="1871987"/>
          </a:xfrm>
          <a:prstGeom prst="rect">
            <a:avLst/>
          </a:prstGeom>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Files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Sites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Content</a:t>
            </a:r>
            <a:endParaRPr kumimoji="0" lang="en-US" sz="1836" b="0" i="0" u="none" strike="noStrike" kern="1200" cap="none" spc="0" normalizeH="0" baseline="0" noProof="0">
              <a:ln>
                <a:noFill/>
              </a:ln>
              <a:solidFill>
                <a:srgbClr val="0078D7"/>
              </a:solidFill>
              <a:effectLst/>
              <a:uLnTx/>
              <a:uFillTx/>
              <a:latin typeface="Segoe UI"/>
              <a:ea typeface="+mn-ea"/>
              <a:cs typeface="+mn-cs"/>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D83B01"/>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rPr>
              <a:t>SharePoint</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D83B0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6A4AEA40-EB3A-41DA-A920-38CAC3CC2D8B}"/>
              </a:ext>
            </a:extLst>
          </p:cNvPr>
          <p:cNvSpPr txBox="1"/>
          <p:nvPr/>
        </p:nvSpPr>
        <p:spPr>
          <a:xfrm>
            <a:off x="4330073" y="6284574"/>
            <a:ext cx="3840557" cy="43115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1"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Cross application group membership </a:t>
            </a:r>
          </a:p>
        </p:txBody>
      </p:sp>
      <p:sp>
        <p:nvSpPr>
          <p:cNvPr id="38" name="TextBox 37">
            <a:extLst>
              <a:ext uri="{FF2B5EF4-FFF2-40B4-BE49-F238E27FC236}">
                <a16:creationId xmlns:a16="http://schemas.microsoft.com/office/drawing/2014/main" id="{00AF8186-0DAB-4BCB-AB42-D1F8001B30D3}"/>
              </a:ext>
            </a:extLst>
          </p:cNvPr>
          <p:cNvSpPr txBox="1"/>
          <p:nvPr/>
        </p:nvSpPr>
        <p:spPr>
          <a:xfrm>
            <a:off x="9560637" y="2548677"/>
            <a:ext cx="2431334" cy="640416"/>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1"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People you connect with openly across the organization</a:t>
            </a:r>
          </a:p>
        </p:txBody>
      </p:sp>
      <p:sp>
        <p:nvSpPr>
          <p:cNvPr id="4" name="Title 3">
            <a:extLst>
              <a:ext uri="{FF2B5EF4-FFF2-40B4-BE49-F238E27FC236}">
                <a16:creationId xmlns:a16="http://schemas.microsoft.com/office/drawing/2014/main" id="{4F00C266-AF40-42C5-9694-D2C96FEE5A92}"/>
              </a:ext>
            </a:extLst>
          </p:cNvPr>
          <p:cNvSpPr>
            <a:spLocks noGrp="1"/>
          </p:cNvSpPr>
          <p:nvPr>
            <p:ph type="title"/>
          </p:nvPr>
        </p:nvSpPr>
        <p:spPr/>
        <p:txBody>
          <a:bodyPr/>
          <a:lstStyle/>
          <a:p>
            <a:r>
              <a:rPr lang="en-US"/>
              <a:t>Where to Start a Conversation </a:t>
            </a:r>
          </a:p>
        </p:txBody>
      </p:sp>
    </p:spTree>
    <p:extLst>
      <p:ext uri="{BB962C8B-B14F-4D97-AF65-F5344CB8AC3E}">
        <p14:creationId xmlns:p14="http://schemas.microsoft.com/office/powerpoint/2010/main" val="213142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Next steps</a:t>
            </a:r>
          </a:p>
        </p:txBody>
      </p:sp>
      <p:sp>
        <p:nvSpPr>
          <p:cNvPr id="5" name="Text Placeholder 4"/>
          <p:cNvSpPr>
            <a:spLocks noGrp="1"/>
          </p:cNvSpPr>
          <p:nvPr>
            <p:ph type="body" sz="quarter" idx="4294967295"/>
          </p:nvPr>
        </p:nvSpPr>
        <p:spPr>
          <a:xfrm>
            <a:off x="465138" y="1882312"/>
            <a:ext cx="6081436" cy="4473019"/>
          </a:xfrm>
        </p:spPr>
        <p:txBody>
          <a:bodyPr/>
          <a:lstStyle/>
          <a:p>
            <a:pPr marL="457200" indent="-457200">
              <a:lnSpc>
                <a:spcPct val="100000"/>
              </a:lnSpc>
              <a:spcBef>
                <a:spcPts val="400"/>
              </a:spcBef>
              <a:buAutoNum type="arabicPeriod"/>
            </a:pPr>
            <a:r>
              <a:rPr lang="en-US" sz="2000"/>
              <a:t>Get started</a:t>
            </a:r>
            <a:br>
              <a:rPr lang="en-US" sz="2000"/>
            </a:br>
            <a:r>
              <a:rPr lang="en-US" sz="1800">
                <a:latin typeface="+mn-lt"/>
              </a:rPr>
              <a:t>Start using </a:t>
            </a:r>
            <a:r>
              <a:rPr lang="en-US" sz="1800">
                <a:latin typeface="+mn-lt"/>
                <a:hlinkClick r:id="rId3"/>
              </a:rPr>
              <a:t>Microsoft Teams</a:t>
            </a:r>
            <a:r>
              <a:rPr lang="en-US" sz="1800">
                <a:latin typeface="+mn-lt"/>
              </a:rPr>
              <a:t> today</a:t>
            </a:r>
          </a:p>
          <a:p>
            <a:pPr marL="685800" lvl="1" indent="-228600">
              <a:lnSpc>
                <a:spcPct val="100000"/>
              </a:lnSpc>
              <a:spcBef>
                <a:spcPts val="400"/>
              </a:spcBef>
              <a:buFont typeface="Arial" panose="020B0604020202020204" pitchFamily="34" charset="0"/>
              <a:buChar char="•"/>
            </a:pPr>
            <a:r>
              <a:rPr lang="en-US" sz="1800">
                <a:solidFill>
                  <a:schemeClr val="tx1"/>
                </a:solidFill>
              </a:rPr>
              <a:t>Pick one project</a:t>
            </a:r>
          </a:p>
          <a:p>
            <a:pPr marL="685800" lvl="1" indent="-228600">
              <a:lnSpc>
                <a:spcPct val="100000"/>
              </a:lnSpc>
              <a:spcBef>
                <a:spcPts val="400"/>
              </a:spcBef>
              <a:buFont typeface="Arial" panose="020B0604020202020204" pitchFamily="34" charset="0"/>
              <a:buChar char="•"/>
            </a:pPr>
            <a:r>
              <a:rPr lang="en-US" sz="1800">
                <a:solidFill>
                  <a:schemeClr val="tx1"/>
                </a:solidFill>
              </a:rPr>
              <a:t>Do all collaboration on that project in Teams</a:t>
            </a:r>
          </a:p>
          <a:p>
            <a:pPr marL="685800" lvl="1" indent="-228600">
              <a:lnSpc>
                <a:spcPct val="100000"/>
              </a:lnSpc>
              <a:spcBef>
                <a:spcPts val="400"/>
              </a:spcBef>
              <a:buFont typeface="Arial" panose="020B0604020202020204" pitchFamily="34" charset="0"/>
              <a:buChar char="•"/>
            </a:pPr>
            <a:r>
              <a:rPr lang="en-US" sz="1800"/>
              <a:t>Download the </a:t>
            </a:r>
            <a:r>
              <a:rPr lang="en-US" sz="1800" u="sng">
                <a:hlinkClick r:id="rId4"/>
              </a:rPr>
              <a:t>mobile app</a:t>
            </a:r>
            <a:br>
              <a:rPr lang="en-US" sz="1800" u="sng"/>
            </a:br>
            <a:endParaRPr lang="en-US" sz="2400"/>
          </a:p>
          <a:p>
            <a:pPr marL="457200" indent="-457200">
              <a:lnSpc>
                <a:spcPct val="100000"/>
              </a:lnSpc>
              <a:spcBef>
                <a:spcPts val="400"/>
              </a:spcBef>
              <a:buFont typeface="+mj-lt"/>
              <a:buAutoNum type="arabicPeriod"/>
            </a:pPr>
            <a:r>
              <a:rPr lang="en-US" sz="2000"/>
              <a:t>Get support</a:t>
            </a:r>
            <a:br>
              <a:rPr lang="en-US" sz="2400"/>
            </a:br>
            <a:r>
              <a:rPr lang="en-US" sz="1800">
                <a:latin typeface="+mn-lt"/>
              </a:rPr>
              <a:t>Get deployment &amp; adoption support from</a:t>
            </a:r>
          </a:p>
          <a:p>
            <a:pPr marL="685800" lvl="1" indent="-223838">
              <a:lnSpc>
                <a:spcPct val="100000"/>
              </a:lnSpc>
              <a:spcBef>
                <a:spcPts val="400"/>
              </a:spcBef>
              <a:buFont typeface="Arial" panose="020B0604020202020204" pitchFamily="34" charset="0"/>
              <a:buChar char="•"/>
            </a:pPr>
            <a:r>
              <a:rPr lang="en-US" sz="1800">
                <a:hlinkClick r:id="rId5"/>
              </a:rPr>
              <a:t>FastTrack</a:t>
            </a:r>
            <a:r>
              <a:rPr lang="en-US" sz="1800"/>
              <a:t> </a:t>
            </a:r>
          </a:p>
          <a:p>
            <a:pPr marL="685800" lvl="1" indent="-223838">
              <a:lnSpc>
                <a:spcPct val="100000"/>
              </a:lnSpc>
              <a:spcBef>
                <a:spcPts val="400"/>
              </a:spcBef>
              <a:buFont typeface="Arial" panose="020B0604020202020204" pitchFamily="34" charset="0"/>
              <a:buChar char="•"/>
            </a:pPr>
            <a:r>
              <a:rPr lang="en-US" sz="1800">
                <a:solidFill>
                  <a:schemeClr val="tx1"/>
                </a:solidFill>
                <a:hlinkClick r:id="rId6"/>
              </a:rPr>
              <a:t>https://aka.ms/SuccessWithTeams</a:t>
            </a:r>
            <a:endParaRPr lang="en-US" sz="1800">
              <a:solidFill>
                <a:schemeClr val="tx1"/>
              </a:solidFill>
            </a:endParaRPr>
          </a:p>
          <a:p>
            <a:pPr marL="457200" indent="-457200">
              <a:lnSpc>
                <a:spcPct val="100000"/>
              </a:lnSpc>
              <a:spcBef>
                <a:spcPts val="400"/>
              </a:spcBef>
              <a:buFont typeface="+mj-lt"/>
              <a:buAutoNum type="arabicPeriod"/>
            </a:pPr>
            <a:endParaRPr lang="en-US" sz="2400"/>
          </a:p>
          <a:p>
            <a:pPr marL="457200" indent="-457200">
              <a:lnSpc>
                <a:spcPct val="100000"/>
              </a:lnSpc>
              <a:spcBef>
                <a:spcPts val="400"/>
              </a:spcBef>
              <a:buAutoNum type="arabicPeriod"/>
            </a:pPr>
            <a:r>
              <a:rPr lang="en-US" sz="2000"/>
              <a:t>Provide feedback</a:t>
            </a:r>
            <a:br>
              <a:rPr lang="en-US" sz="2000"/>
            </a:br>
            <a:r>
              <a:rPr lang="en-US" sz="1800">
                <a:latin typeface="+mn-lt"/>
              </a:rPr>
              <a:t>Give us feedback directly in the product</a:t>
            </a:r>
            <a:endParaRPr lang="en-US" sz="2000">
              <a:latin typeface="+mn-lt"/>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13582" r="36038"/>
          <a:stretch/>
        </p:blipFill>
        <p:spPr>
          <a:xfrm>
            <a:off x="7149437" y="0"/>
            <a:ext cx="5287038" cy="6994525"/>
          </a:xfrm>
          <a:prstGeom prst="rect">
            <a:avLst/>
          </a:prstGeom>
        </p:spPr>
      </p:pic>
    </p:spTree>
    <p:extLst>
      <p:ext uri="{BB962C8B-B14F-4D97-AF65-F5344CB8AC3E}">
        <p14:creationId xmlns:p14="http://schemas.microsoft.com/office/powerpoint/2010/main" val="2748990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8FBF-7B27-464E-990A-30DD94C7BCF1}"/>
              </a:ext>
            </a:extLst>
          </p:cNvPr>
          <p:cNvSpPr>
            <a:spLocks noGrp="1"/>
          </p:cNvSpPr>
          <p:nvPr>
            <p:ph type="title"/>
          </p:nvPr>
        </p:nvSpPr>
        <p:spPr/>
        <p:txBody>
          <a:bodyPr/>
          <a:lstStyle/>
          <a:p>
            <a:r>
              <a:rPr lang="en-US"/>
              <a:t>How to use this deck</a:t>
            </a:r>
            <a:endParaRPr lang="es-419"/>
          </a:p>
        </p:txBody>
      </p:sp>
      <p:sp>
        <p:nvSpPr>
          <p:cNvPr id="3" name="Text Placeholder 2">
            <a:extLst>
              <a:ext uri="{FF2B5EF4-FFF2-40B4-BE49-F238E27FC236}">
                <a16:creationId xmlns:a16="http://schemas.microsoft.com/office/drawing/2014/main" id="{A3628FDB-0577-4448-892F-7A1DA50DFB86}"/>
              </a:ext>
            </a:extLst>
          </p:cNvPr>
          <p:cNvSpPr>
            <a:spLocks noGrp="1"/>
          </p:cNvSpPr>
          <p:nvPr>
            <p:ph type="body" sz="quarter" idx="4294967295"/>
          </p:nvPr>
        </p:nvSpPr>
        <p:spPr>
          <a:xfrm>
            <a:off x="465138" y="1847056"/>
            <a:ext cx="11189833" cy="3671888"/>
          </a:xfrm>
        </p:spPr>
        <p:txBody>
          <a:bodyPr lIns="0"/>
          <a:lstStyle/>
          <a:p>
            <a:pPr marL="0" indent="0">
              <a:buNone/>
            </a:pPr>
            <a:r>
              <a:rPr lang="en-US" sz="2400">
                <a:gradFill>
                  <a:gsLst>
                    <a:gs pos="1250">
                      <a:srgbClr val="353535"/>
                    </a:gs>
                    <a:gs pos="100000">
                      <a:srgbClr val="353535"/>
                    </a:gs>
                  </a:gsLst>
                  <a:lin ang="5400000" scaled="0"/>
                </a:gradFill>
              </a:rPr>
              <a:t>New or existing Office 365 customers </a:t>
            </a:r>
          </a:p>
          <a:p>
            <a:endParaRPr lang="en-US" sz="1400" b="1">
              <a:gradFill>
                <a:gsLst>
                  <a:gs pos="1250">
                    <a:srgbClr val="353535"/>
                  </a:gs>
                  <a:gs pos="100000">
                    <a:srgbClr val="353535"/>
                  </a:gs>
                </a:gsLst>
                <a:lin ang="5400000" scaled="0"/>
              </a:gradFill>
            </a:endParaRPr>
          </a:p>
          <a:p>
            <a:pPr marL="548640" indent="-365760">
              <a:spcBef>
                <a:spcPts val="600"/>
              </a:spcBef>
              <a:buFont typeface="Wingdings" panose="05000000000000000000" pitchFamily="2" charset="2"/>
              <a:buChar char="§"/>
            </a:pPr>
            <a:r>
              <a:rPr lang="en-US" sz="2000">
                <a:latin typeface="+mn-lt"/>
              </a:rPr>
              <a:t>Use this deck for an initial conversation about Microsoft Teams.</a:t>
            </a:r>
          </a:p>
          <a:p>
            <a:pPr marL="548640" indent="-365760">
              <a:spcBef>
                <a:spcPts val="600"/>
              </a:spcBef>
              <a:buFont typeface="Wingdings" panose="05000000000000000000" pitchFamily="2" charset="2"/>
              <a:buChar char="§"/>
            </a:pPr>
            <a:r>
              <a:rPr lang="en-US" sz="2000">
                <a:latin typeface="+mn-lt"/>
              </a:rPr>
              <a:t>If your customer is using or considering a </a:t>
            </a:r>
            <a:r>
              <a:rPr lang="en-US" sz="2000" b="1">
                <a:latin typeface="+mn-lt"/>
              </a:rPr>
              <a:t>compete solution </a:t>
            </a:r>
            <a:r>
              <a:rPr lang="en-US" sz="2000">
                <a:latin typeface="+mn-lt"/>
              </a:rPr>
              <a:t>(i.e. Slack, WhatsApp), please use the compete resources on </a:t>
            </a:r>
            <a:r>
              <a:rPr lang="en-US" sz="2000">
                <a:latin typeface="+mn-lt"/>
                <a:hlinkClick r:id="rId3"/>
              </a:rPr>
              <a:t>Office </a:t>
            </a:r>
            <a:r>
              <a:rPr lang="en-US" sz="2000" err="1">
                <a:latin typeface="+mn-lt"/>
                <a:hlinkClick r:id="rId3"/>
              </a:rPr>
              <a:t>OnRamp</a:t>
            </a:r>
            <a:r>
              <a:rPr lang="en-US" sz="2000">
                <a:latin typeface="+mn-lt"/>
              </a:rPr>
              <a:t> to inform yourself on how we differentiate.</a:t>
            </a:r>
          </a:p>
          <a:p>
            <a:pPr marL="548640" indent="-365760">
              <a:spcBef>
                <a:spcPts val="600"/>
              </a:spcBef>
              <a:buFont typeface="Wingdings" panose="05000000000000000000" pitchFamily="2" charset="2"/>
              <a:buChar char="§"/>
            </a:pPr>
            <a:r>
              <a:rPr lang="en-US" sz="2000">
                <a:latin typeface="+mn-lt"/>
              </a:rPr>
              <a:t>The appendix includes deep dive and customer evidence slides.</a:t>
            </a:r>
          </a:p>
          <a:p>
            <a:endParaRPr lang="en-US" sz="3000"/>
          </a:p>
          <a:p>
            <a:pPr marL="0" indent="0">
              <a:buNone/>
            </a:pPr>
            <a:r>
              <a:rPr lang="en-US" sz="2400" b="1">
                <a:gradFill>
                  <a:gsLst>
                    <a:gs pos="1250">
                      <a:srgbClr val="353535"/>
                    </a:gs>
                    <a:gs pos="100000">
                      <a:srgbClr val="353535"/>
                    </a:gs>
                  </a:gsLst>
                  <a:lin ang="5400000" scaled="0"/>
                </a:gradFill>
              </a:rPr>
              <a:t>Unified Communications customer </a:t>
            </a:r>
          </a:p>
          <a:p>
            <a:pPr marL="548640" lvl="2" indent="-365760">
              <a:buFont typeface="Wingdings" panose="05000000000000000000" pitchFamily="2" charset="2"/>
              <a:buChar char="§"/>
            </a:pPr>
            <a:r>
              <a:rPr lang="en-US" sz="2000"/>
              <a:t>Leverage the </a:t>
            </a:r>
            <a:r>
              <a:rPr lang="en-US" sz="2000">
                <a:hlinkClick r:id="rId4"/>
              </a:rPr>
              <a:t>Intelligent Communications vision deck.</a:t>
            </a:r>
            <a:r>
              <a:rPr lang="en-US" sz="2000"/>
              <a:t> </a:t>
            </a:r>
            <a:endParaRPr lang="en-US" sz="1600"/>
          </a:p>
          <a:p>
            <a:endParaRPr lang="es-419" sz="1800"/>
          </a:p>
        </p:txBody>
      </p:sp>
    </p:spTree>
    <p:extLst>
      <p:ext uri="{BB962C8B-B14F-4D97-AF65-F5344CB8AC3E}">
        <p14:creationId xmlns:p14="http://schemas.microsoft.com/office/powerpoint/2010/main" val="1079004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at a table in front of a window&#10;&#10;Description generated with very high confidence">
            <a:extLst>
              <a:ext uri="{FF2B5EF4-FFF2-40B4-BE49-F238E27FC236}">
                <a16:creationId xmlns:a16="http://schemas.microsoft.com/office/drawing/2014/main" id="{60E183AF-C313-4CE5-8974-D76B2A081AD3}"/>
              </a:ext>
            </a:extLst>
          </p:cNvPr>
          <p:cNvPicPr>
            <a:picLocks noChangeAspect="1"/>
          </p:cNvPicPr>
          <p:nvPr/>
        </p:nvPicPr>
        <p:blipFill rotWithShape="1">
          <a:blip r:embed="rId3"/>
          <a:srcRect l="10233" t="10314" r="48079" b="5290"/>
          <a:stretch/>
        </p:blipFill>
        <p:spPr>
          <a:xfrm>
            <a:off x="7149438" y="1"/>
            <a:ext cx="5287038" cy="6994525"/>
          </a:xfrm>
          <a:prstGeom prst="rect">
            <a:avLst/>
          </a:prstGeom>
        </p:spPr>
      </p:pic>
      <p:sp>
        <p:nvSpPr>
          <p:cNvPr id="17" name="TextBox 16"/>
          <p:cNvSpPr txBox="1"/>
          <p:nvPr/>
        </p:nvSpPr>
        <p:spPr>
          <a:xfrm>
            <a:off x="465141" y="2253920"/>
            <a:ext cx="5414827" cy="4144724"/>
          </a:xfrm>
          <a:prstGeom prst="rect">
            <a:avLst/>
          </a:prstGeom>
          <a:noFill/>
        </p:spPr>
        <p:txBody>
          <a:bodyPr wrap="square" lIns="0" tIns="0" rIns="0" bIns="0" rtlCol="0">
            <a:spAutoFit/>
          </a:bodyPr>
          <a:lstStyle/>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18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Mobile and social</a:t>
            </a:r>
          </a:p>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45%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use social tools at work</a:t>
            </a:r>
          </a:p>
          <a:p>
            <a:pPr marL="0" marR="0" lvl="0" indent="0" algn="l" defTabSz="932742" rtl="0" eaLnBrk="1" fontAlgn="auto" latinLnBrk="0" hangingPunct="1">
              <a:lnSpc>
                <a:spcPct val="100000"/>
              </a:lnSpc>
              <a:spcBef>
                <a:spcPts val="408"/>
              </a:spcBef>
              <a:spcAft>
                <a:spcPts val="0"/>
              </a:spcAft>
              <a:buClrTx/>
              <a:buSzTx/>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4X</a:t>
            </a:r>
            <a:r>
              <a:rPr kumimoji="0" lang="en-US" sz="2400" b="1" i="0" u="none" strike="noStrike" kern="1200" cap="none" spc="0" normalizeH="0" baseline="0" noProof="0">
                <a:ln>
                  <a:noFill/>
                </a:ln>
                <a:solidFill>
                  <a:srgbClr val="C00000"/>
                </a:solidFill>
                <a:effectLst/>
                <a:uLnTx/>
                <a:uFillTx/>
                <a:latin typeface="Segoe UI"/>
                <a:ea typeface="Segoe UI" charset="0"/>
                <a:cs typeface="Segoe UI" charset="0"/>
              </a:rPr>
              <a:t>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as many devices per user</a:t>
            </a:r>
          </a:p>
          <a:p>
            <a:pPr marL="0" marR="0" lvl="0" indent="0" algn="l" defTabSz="932742" rtl="0" eaLnBrk="1" fontAlgn="auto" latinLnBrk="0" hangingPunct="1">
              <a:lnSpc>
                <a:spcPct val="100000"/>
              </a:lnSpc>
              <a:spcBef>
                <a:spcPts val="408"/>
              </a:spcBef>
              <a:spcAft>
                <a:spcPts val="0"/>
              </a:spcAft>
              <a:buClrTx/>
              <a:buSzTx/>
              <a:buFontTx/>
              <a:buNone/>
              <a:tabLst/>
              <a:defRPr/>
            </a:pPr>
            <a:endParaRPr kumimoji="0" lang="en-US" sz="1800" b="0" i="0" u="none" strike="noStrike" kern="1200" cap="none" spc="0" normalizeH="0" baseline="0" noProof="0">
              <a:ln>
                <a:noFill/>
              </a:ln>
              <a:solidFill>
                <a:srgbClr val="E6E6E6">
                  <a:lumMod val="10000"/>
                </a:srgbClr>
              </a:solidFill>
              <a:effectLst/>
              <a:uLnTx/>
              <a:uFillTx/>
              <a:latin typeface="Segoe UI Semilight" charset="0"/>
              <a:ea typeface="Segoe UI Semilight" charset="0"/>
              <a:cs typeface="Segoe UI Semilight" charset="0"/>
            </a:endParaRPr>
          </a:p>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18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Diverse and global</a:t>
            </a:r>
          </a:p>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5</a:t>
            </a:r>
            <a:r>
              <a:rPr kumimoji="0" lang="en-US" sz="1800" b="0" i="0" u="none" strike="noStrike" kern="1200" cap="none" spc="0" normalizeH="0" baseline="0" noProof="0">
                <a:ln>
                  <a:noFill/>
                </a:ln>
                <a:solidFill>
                  <a:srgbClr val="283750"/>
                </a:solidFill>
                <a:effectLst/>
                <a:uLnTx/>
                <a:uFillTx/>
                <a:latin typeface="Segoe UI"/>
                <a:ea typeface="Segoe UI Semilight" charset="0"/>
                <a:cs typeface="Segoe UI Semilight" charset="0"/>
              </a:rPr>
              <a:t>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generations together in the workforce</a:t>
            </a:r>
          </a:p>
          <a:p>
            <a:pPr marL="0" marR="0" lvl="0" indent="0" algn="l" defTabSz="932742" rtl="0" eaLnBrk="1" fontAlgn="auto" latinLnBrk="0" hangingPunct="1">
              <a:lnSpc>
                <a:spcPct val="100000"/>
              </a:lnSpc>
              <a:spcBef>
                <a:spcPts val="408"/>
              </a:spcBef>
              <a:spcAft>
                <a:spcPts val="0"/>
              </a:spcAft>
              <a:buClrTx/>
              <a:buSzTx/>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72%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of workers will be working remotely by 2020</a:t>
            </a:r>
          </a:p>
          <a:p>
            <a:pPr marL="0" marR="0" lvl="0" indent="0" algn="l" defTabSz="932742" rtl="0" eaLnBrk="1" fontAlgn="auto" latinLnBrk="0" hangingPunct="1">
              <a:lnSpc>
                <a:spcPct val="100000"/>
              </a:lnSpc>
              <a:spcBef>
                <a:spcPts val="408"/>
              </a:spcBef>
              <a:spcAft>
                <a:spcPts val="0"/>
              </a:spcAft>
              <a:buClrTx/>
              <a:buSzTx/>
              <a:buFontTx/>
              <a:buNone/>
              <a:tabLst/>
              <a:defRPr/>
            </a:pPr>
            <a:endParaRPr kumimoji="0" lang="en-US" sz="1800" b="0" i="0" u="none" strike="noStrike" kern="1200" cap="none" spc="0" normalizeH="0" baseline="0" noProof="0">
              <a:ln>
                <a:noFill/>
              </a:ln>
              <a:solidFill>
                <a:srgbClr val="E6E6E6">
                  <a:lumMod val="10000"/>
                </a:srgbClr>
              </a:solidFill>
              <a:effectLst/>
              <a:uLnTx/>
              <a:uFillTx/>
              <a:latin typeface="Segoe UI Semilight" charset="0"/>
              <a:ea typeface="Segoe UI Semilight" charset="0"/>
              <a:cs typeface="Segoe UI Semilight" charset="0"/>
            </a:endParaRPr>
          </a:p>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18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Segoe UI Semilight" charset="0"/>
                <a:cs typeface="Segoe UI" panose="020B0502040204020203" pitchFamily="34" charset="0"/>
              </a:rPr>
              <a:t>Team-based and collaborative</a:t>
            </a:r>
          </a:p>
          <a:p>
            <a:pPr marL="0" marR="0" lvl="0" indent="0" algn="l" defTabSz="951304" rtl="0" eaLnBrk="1" fontAlgn="auto" latinLnBrk="0" hangingPunct="1">
              <a:lnSpc>
                <a:spcPct val="100000"/>
              </a:lnSpc>
              <a:spcBef>
                <a:spcPts val="408"/>
              </a:spcBef>
              <a:spcAft>
                <a:spcPts val="0"/>
              </a:spcAft>
              <a:buClrTx/>
              <a:buSzPct val="90000"/>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2x</a:t>
            </a:r>
            <a:r>
              <a:rPr kumimoji="0" lang="en-US" sz="2400" b="1" i="0" u="none" strike="noStrike" kern="1200" cap="none" spc="0" normalizeH="0" baseline="0" noProof="0">
                <a:ln>
                  <a:noFill/>
                </a:ln>
                <a:solidFill>
                  <a:srgbClr val="5557B0"/>
                </a:solidFill>
                <a:effectLst/>
                <a:uLnTx/>
                <a:uFillTx/>
                <a:latin typeface="Segoe UI"/>
                <a:ea typeface="Segoe UI" charset="0"/>
                <a:cs typeface="Segoe UI" charset="0"/>
              </a:rPr>
              <a:t>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as many teams</a:t>
            </a:r>
          </a:p>
          <a:p>
            <a:pPr marL="0" marR="0" lvl="0" indent="0" algn="l" defTabSz="932742" rtl="0" eaLnBrk="1" fontAlgn="auto" latinLnBrk="0" hangingPunct="1">
              <a:lnSpc>
                <a:spcPct val="100000"/>
              </a:lnSpc>
              <a:spcBef>
                <a:spcPts val="408"/>
              </a:spcBef>
              <a:spcAft>
                <a:spcPts val="0"/>
              </a:spcAft>
              <a:buClrTx/>
              <a:buSzTx/>
              <a:buFontTx/>
              <a:buNone/>
              <a:tabLst/>
              <a:defRPr/>
            </a:pPr>
            <a:r>
              <a:rPr kumimoji="0" lang="en-US" sz="2000" b="1" i="0" u="none" strike="noStrike" kern="1200" cap="none" spc="0" normalizeH="0" baseline="0" noProof="0">
                <a:ln>
                  <a:noFill/>
                </a:ln>
                <a:solidFill>
                  <a:srgbClr val="0078D7"/>
                </a:solidFill>
                <a:effectLst/>
                <a:uLnTx/>
                <a:uFillTx/>
                <a:latin typeface="Segoe UI"/>
                <a:ea typeface="Segoe UI" charset="0"/>
                <a:cs typeface="Segoe UI" charset="0"/>
              </a:rPr>
              <a:t>80% </a:t>
            </a:r>
            <a:r>
              <a:rPr kumimoji="0" lang="en-US" sz="1800" b="0" i="0" u="none" strike="noStrike" kern="1200" cap="none" spc="0" normalizeH="0" baseline="0" noProof="0">
                <a:ln>
                  <a:noFill/>
                </a:ln>
                <a:solidFill>
                  <a:srgbClr val="E6E6E6">
                    <a:lumMod val="10000"/>
                  </a:srgbClr>
                </a:solidFill>
                <a:effectLst/>
                <a:uLnTx/>
                <a:uFillTx/>
                <a:latin typeface="Segoe UI"/>
                <a:ea typeface="Segoe UI Semilight" charset="0"/>
                <a:cs typeface="Segoe UI Semilight" charset="0"/>
              </a:rPr>
              <a:t>of employee time is spent collaborating</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16" name="Title 51"/>
          <p:cNvSpPr>
            <a:spLocks noGrp="1"/>
          </p:cNvSpPr>
          <p:nvPr>
            <p:ph type="title"/>
          </p:nvPr>
        </p:nvSpPr>
        <p:spPr/>
        <p:txBody>
          <a:bodyPr/>
          <a:lstStyle/>
          <a:p>
            <a:r>
              <a:rPr lang="en-US"/>
              <a:t>A changing modern workplace</a:t>
            </a:r>
          </a:p>
        </p:txBody>
      </p:sp>
    </p:spTree>
    <p:extLst>
      <p:ext uri="{BB962C8B-B14F-4D97-AF65-F5344CB8AC3E}">
        <p14:creationId xmlns:p14="http://schemas.microsoft.com/office/powerpoint/2010/main" val="21037691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8745187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81" y="1307675"/>
            <a:ext cx="4415224" cy="2483563"/>
          </a:xfrm>
          <a:prstGeom prst="rect">
            <a:avLst/>
          </a:prstGeom>
        </p:spPr>
      </p:pic>
      <p:sp>
        <p:nvSpPr>
          <p:cNvPr id="52" name="Title 51"/>
          <p:cNvSpPr>
            <a:spLocks noGrp="1"/>
          </p:cNvSpPr>
          <p:nvPr>
            <p:ph type="title"/>
          </p:nvPr>
        </p:nvSpPr>
        <p:spPr>
          <a:xfrm>
            <a:off x="465958" y="657102"/>
            <a:ext cx="11531551" cy="411103"/>
          </a:xfrm>
        </p:spPr>
        <p:txBody>
          <a:bodyPr anchor="t">
            <a:normAutofit/>
          </a:bodyPr>
          <a:lstStyle/>
          <a:p>
            <a:r>
              <a:rPr lang="en-US" sz="2856" b="1">
                <a:latin typeface="Segoe UI Semibold" charset="0"/>
                <a:ea typeface="Segoe UI Semibold" charset="0"/>
                <a:cs typeface="Segoe UI Semibold" charset="0"/>
              </a:rPr>
              <a:t>Cross platform presence</a:t>
            </a:r>
          </a:p>
        </p:txBody>
      </p:sp>
      <p:sp>
        <p:nvSpPr>
          <p:cNvPr id="9" name="TextBox 8">
            <a:extLst>
              <a:ext uri="{FF2B5EF4-FFF2-40B4-BE49-F238E27FC236}">
                <a16:creationId xmlns:a16="http://schemas.microsoft.com/office/drawing/2014/main" id="{A3603B51-3C88-409E-9CCF-61922E761344}"/>
              </a:ext>
            </a:extLst>
          </p:cNvPr>
          <p:cNvSpPr txBox="1"/>
          <p:nvPr/>
        </p:nvSpPr>
        <p:spPr>
          <a:xfrm>
            <a:off x="1226231" y="1222563"/>
            <a:ext cx="1258077" cy="230524"/>
          </a:xfrm>
          <a:prstGeom prst="rect">
            <a:avLst/>
          </a:prstGeom>
          <a:noFill/>
        </p:spPr>
        <p:txBody>
          <a:bodyPr wrap="square" lIns="0" tIns="0" rIns="0" bIns="0" rtlCol="0">
            <a:spAutoFit/>
          </a:bodyPr>
          <a:lstStyle/>
          <a:p>
            <a:pPr defTabSz="950938">
              <a:lnSpc>
                <a:spcPct val="90000"/>
              </a:lnSpc>
              <a:spcAft>
                <a:spcPts val="1199"/>
              </a:spcAft>
              <a:buSzPct val="90000"/>
              <a:defRPr/>
            </a:pPr>
            <a:r>
              <a:rPr lang="en-US" sz="1632">
                <a:ln w="3175">
                  <a:noFill/>
                </a:ln>
                <a:solidFill>
                  <a:srgbClr val="2F2F2F"/>
                </a:solidFill>
                <a:latin typeface="Segoe UI" charset="0"/>
                <a:ea typeface="Segoe UI" charset="0"/>
                <a:cs typeface="Segoe UI" charset="0"/>
              </a:rPr>
              <a:t>Desktop</a:t>
            </a:r>
          </a:p>
        </p:txBody>
      </p:sp>
      <p:sp>
        <p:nvSpPr>
          <p:cNvPr id="15" name="TextBox 14">
            <a:extLst>
              <a:ext uri="{FF2B5EF4-FFF2-40B4-BE49-F238E27FC236}">
                <a16:creationId xmlns:a16="http://schemas.microsoft.com/office/drawing/2014/main" id="{9A0E6BBC-3636-45C1-BABC-92E6E89231EC}"/>
              </a:ext>
            </a:extLst>
          </p:cNvPr>
          <p:cNvSpPr txBox="1"/>
          <p:nvPr/>
        </p:nvSpPr>
        <p:spPr>
          <a:xfrm>
            <a:off x="5027944" y="1222562"/>
            <a:ext cx="1258077" cy="230524"/>
          </a:xfrm>
          <a:prstGeom prst="rect">
            <a:avLst/>
          </a:prstGeom>
          <a:noFill/>
        </p:spPr>
        <p:txBody>
          <a:bodyPr wrap="square" lIns="0" tIns="0" rIns="0" bIns="0" rtlCol="0">
            <a:spAutoFit/>
          </a:bodyPr>
          <a:lstStyle/>
          <a:p>
            <a:pPr defTabSz="950938">
              <a:lnSpc>
                <a:spcPct val="90000"/>
              </a:lnSpc>
              <a:spcAft>
                <a:spcPts val="1199"/>
              </a:spcAft>
              <a:buSzPct val="90000"/>
              <a:defRPr/>
            </a:pPr>
            <a:r>
              <a:rPr lang="en-US" sz="1632">
                <a:ln w="3175">
                  <a:noFill/>
                </a:ln>
                <a:solidFill>
                  <a:srgbClr val="2F2F2F"/>
                </a:solidFill>
                <a:latin typeface="Segoe UI" charset="0"/>
                <a:ea typeface="Segoe UI" charset="0"/>
                <a:cs typeface="Segoe UI" charset="0"/>
              </a:rPr>
              <a:t>Mobile</a:t>
            </a:r>
          </a:p>
        </p:txBody>
      </p:sp>
      <p:sp>
        <p:nvSpPr>
          <p:cNvPr id="16" name="TextBox 15">
            <a:extLst>
              <a:ext uri="{FF2B5EF4-FFF2-40B4-BE49-F238E27FC236}">
                <a16:creationId xmlns:a16="http://schemas.microsoft.com/office/drawing/2014/main" id="{E3D7962A-FD89-4A75-83BD-D12FA4C623FD}"/>
              </a:ext>
            </a:extLst>
          </p:cNvPr>
          <p:cNvSpPr txBox="1"/>
          <p:nvPr/>
        </p:nvSpPr>
        <p:spPr>
          <a:xfrm>
            <a:off x="8796857" y="1222561"/>
            <a:ext cx="1258077" cy="230524"/>
          </a:xfrm>
          <a:prstGeom prst="rect">
            <a:avLst/>
          </a:prstGeom>
          <a:noFill/>
        </p:spPr>
        <p:txBody>
          <a:bodyPr wrap="square" lIns="0" tIns="0" rIns="0" bIns="0" rtlCol="0">
            <a:spAutoFit/>
          </a:bodyPr>
          <a:lstStyle/>
          <a:p>
            <a:pPr defTabSz="950938">
              <a:lnSpc>
                <a:spcPct val="90000"/>
              </a:lnSpc>
              <a:spcAft>
                <a:spcPts val="1199"/>
              </a:spcAft>
              <a:buSzPct val="90000"/>
              <a:defRPr/>
            </a:pPr>
            <a:r>
              <a:rPr lang="en-US" sz="1632">
                <a:ln w="3175">
                  <a:noFill/>
                </a:ln>
                <a:solidFill>
                  <a:srgbClr val="2F2F2F"/>
                </a:solidFill>
                <a:latin typeface="Segoe UI" charset="0"/>
                <a:ea typeface="Segoe UI" charset="0"/>
                <a:cs typeface="Segoe UI" charset="0"/>
              </a:rPr>
              <a:t>Browsers</a:t>
            </a:r>
          </a:p>
        </p:txBody>
      </p:sp>
      <p:grpSp>
        <p:nvGrpSpPr>
          <p:cNvPr id="19" name="Group 18"/>
          <p:cNvGrpSpPr/>
          <p:nvPr/>
        </p:nvGrpSpPr>
        <p:grpSpPr>
          <a:xfrm>
            <a:off x="5035308" y="4122647"/>
            <a:ext cx="1004073" cy="2008146"/>
            <a:chOff x="6792612" y="1590004"/>
            <a:chExt cx="1844618" cy="3689235"/>
          </a:xfrm>
        </p:grpSpPr>
        <p:pic>
          <p:nvPicPr>
            <p:cNvPr id="20" name="iphone.png" descr="iphone.png">
              <a:extLst>
                <a:ext uri="{FF2B5EF4-FFF2-40B4-BE49-F238E27FC236}">
                  <a16:creationId xmlns:a16="http://schemas.microsoft.com/office/drawing/2014/main" id="{57A3C350-18EA-41C8-9847-D32DC8745442}"/>
                </a:ext>
              </a:extLst>
            </p:cNvPr>
            <p:cNvPicPr>
              <a:picLocks noChangeAspect="1"/>
            </p:cNvPicPr>
            <p:nvPr/>
          </p:nvPicPr>
          <p:blipFill>
            <a:blip r:embed="rId4">
              <a:extLst/>
            </a:blip>
            <a:stretch>
              <a:fillRect/>
            </a:stretch>
          </p:blipFill>
          <p:spPr>
            <a:xfrm>
              <a:off x="6792612" y="1590004"/>
              <a:ext cx="1844618" cy="3689235"/>
            </a:xfrm>
            <a:prstGeom prst="rect">
              <a:avLst/>
            </a:prstGeom>
            <a:ln w="12700">
              <a:miter lim="400000"/>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501" y="2016125"/>
              <a:ext cx="1594045" cy="2835274"/>
            </a:xfrm>
            <a:prstGeom prst="rect">
              <a:avLst/>
            </a:prstGeom>
          </p:spPr>
        </p:pic>
      </p:grpSp>
      <p:sp>
        <p:nvSpPr>
          <p:cNvPr id="25" name="TextBox 24">
            <a:extLst>
              <a:ext uri="{FF2B5EF4-FFF2-40B4-BE49-F238E27FC236}">
                <a16:creationId xmlns:a16="http://schemas.microsoft.com/office/drawing/2014/main" id="{714D8DF9-1092-413A-9049-87565AA206C3}"/>
              </a:ext>
            </a:extLst>
          </p:cNvPr>
          <p:cNvSpPr txBox="1"/>
          <p:nvPr/>
        </p:nvSpPr>
        <p:spPr>
          <a:xfrm>
            <a:off x="4963329" y="6253463"/>
            <a:ext cx="781663" cy="318286"/>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iPhone</a:t>
            </a:r>
          </a:p>
        </p:txBody>
      </p:sp>
      <p:grpSp>
        <p:nvGrpSpPr>
          <p:cNvPr id="22" name="Group 21"/>
          <p:cNvGrpSpPr/>
          <p:nvPr/>
        </p:nvGrpSpPr>
        <p:grpSpPr>
          <a:xfrm>
            <a:off x="6615236" y="4121772"/>
            <a:ext cx="993017" cy="2051546"/>
            <a:chOff x="8792667" y="1579177"/>
            <a:chExt cx="1811868" cy="3743269"/>
          </a:xfrm>
        </p:grpSpPr>
        <p:pic>
          <p:nvPicPr>
            <p:cNvPr id="23" name="pasted-image.pdf" descr="pasted-image.pdf">
              <a:extLst>
                <a:ext uri="{FF2B5EF4-FFF2-40B4-BE49-F238E27FC236}">
                  <a16:creationId xmlns:a16="http://schemas.microsoft.com/office/drawing/2014/main" id="{62363F0E-BD9E-4D98-81EB-DEB87F039EA0}"/>
                </a:ext>
              </a:extLst>
            </p:cNvPr>
            <p:cNvPicPr>
              <a:picLocks noChangeAspect="1"/>
            </p:cNvPicPr>
            <p:nvPr/>
          </p:nvPicPr>
          <p:blipFill>
            <a:blip r:embed="rId6">
              <a:extLst/>
            </a:blip>
            <a:stretch>
              <a:fillRect/>
            </a:stretch>
          </p:blipFill>
          <p:spPr>
            <a:xfrm>
              <a:off x="8792667" y="1579177"/>
              <a:ext cx="1811868" cy="3743269"/>
            </a:xfrm>
            <a:prstGeom prst="rect">
              <a:avLst/>
            </a:prstGeom>
            <a:ln w="12700">
              <a:miter lim="400000"/>
            </a:ln>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3650" y="1955800"/>
              <a:ext cx="1621631" cy="2882900"/>
            </a:xfrm>
            <a:prstGeom prst="rect">
              <a:avLst/>
            </a:prstGeom>
          </p:spPr>
        </p:pic>
      </p:grpSp>
      <p:sp>
        <p:nvSpPr>
          <p:cNvPr id="27" name="TextBox 26">
            <a:extLst>
              <a:ext uri="{FF2B5EF4-FFF2-40B4-BE49-F238E27FC236}">
                <a16:creationId xmlns:a16="http://schemas.microsoft.com/office/drawing/2014/main" id="{714D8DF9-1092-413A-9049-87565AA206C3}"/>
              </a:ext>
            </a:extLst>
          </p:cNvPr>
          <p:cNvSpPr txBox="1"/>
          <p:nvPr/>
        </p:nvSpPr>
        <p:spPr>
          <a:xfrm>
            <a:off x="6510169" y="6255265"/>
            <a:ext cx="807054" cy="312073"/>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Android</a:t>
            </a:r>
          </a:p>
        </p:txBody>
      </p:sp>
      <p:grpSp>
        <p:nvGrpSpPr>
          <p:cNvPr id="30" name="Group 29"/>
          <p:cNvGrpSpPr/>
          <p:nvPr/>
        </p:nvGrpSpPr>
        <p:grpSpPr>
          <a:xfrm>
            <a:off x="5030910" y="1575654"/>
            <a:ext cx="2659256" cy="1881063"/>
            <a:chOff x="1424375" y="1585326"/>
            <a:chExt cx="5212799" cy="3687348"/>
          </a:xfrm>
        </p:grpSpPr>
        <p:pic>
          <p:nvPicPr>
            <p:cNvPr id="31" name="pasted-image.tiff" descr="pasted-image.tiff">
              <a:extLst>
                <a:ext uri="{FF2B5EF4-FFF2-40B4-BE49-F238E27FC236}">
                  <a16:creationId xmlns:a16="http://schemas.microsoft.com/office/drawing/2014/main" id="{8B8BAB38-6106-4293-9BF3-97A9440623A7}"/>
                </a:ext>
              </a:extLst>
            </p:cNvPr>
            <p:cNvPicPr>
              <a:picLocks noChangeAspect="1"/>
            </p:cNvPicPr>
            <p:nvPr/>
          </p:nvPicPr>
          <p:blipFill>
            <a:blip r:embed="rId8">
              <a:extLst/>
            </a:blip>
            <a:stretch>
              <a:fillRect/>
            </a:stretch>
          </p:blipFill>
          <p:spPr>
            <a:xfrm>
              <a:off x="1424375" y="1585326"/>
              <a:ext cx="5212799" cy="3687348"/>
            </a:xfrm>
            <a:prstGeom prst="rect">
              <a:avLst/>
            </a:prstGeom>
            <a:ln w="12700">
              <a:miter lim="400000"/>
            </a:ln>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7868" y="1828799"/>
              <a:ext cx="4280682" cy="3210512"/>
            </a:xfrm>
            <a:prstGeom prst="rect">
              <a:avLst/>
            </a:prstGeom>
          </p:spPr>
        </p:pic>
      </p:grpSp>
      <p:sp>
        <p:nvSpPr>
          <p:cNvPr id="33" name="TextBox 32">
            <a:extLst>
              <a:ext uri="{FF2B5EF4-FFF2-40B4-BE49-F238E27FC236}">
                <a16:creationId xmlns:a16="http://schemas.microsoft.com/office/drawing/2014/main" id="{714D8DF9-1092-413A-9049-87565AA206C3}"/>
              </a:ext>
            </a:extLst>
          </p:cNvPr>
          <p:cNvSpPr txBox="1"/>
          <p:nvPr/>
        </p:nvSpPr>
        <p:spPr>
          <a:xfrm>
            <a:off x="4955012" y="3579375"/>
            <a:ext cx="781663" cy="318286"/>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iPad</a:t>
            </a:r>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9637" y="1327426"/>
            <a:ext cx="4424585" cy="2488829"/>
          </a:xfrm>
          <a:prstGeom prst="rect">
            <a:avLst/>
          </a:prstGeom>
        </p:spPr>
      </p:pic>
      <p:pic>
        <p:nvPicPr>
          <p:cNvPr id="36" name="Picture 35" descr="A close up of a logo&#10;&#10;Description generated with high confidence">
            <a:extLst>
              <a:ext uri="{FF2B5EF4-FFF2-40B4-BE49-F238E27FC236}">
                <a16:creationId xmlns:a16="http://schemas.microsoft.com/office/drawing/2014/main" id="{2C8A2FB1-6265-4CA6-8F2C-0D101FB6E2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8960" y="4744194"/>
            <a:ext cx="593397" cy="593397"/>
          </a:xfrm>
          <a:prstGeom prst="rect">
            <a:avLst/>
          </a:prstGeom>
        </p:spPr>
      </p:pic>
      <p:pic>
        <p:nvPicPr>
          <p:cNvPr id="37" name="Graphic 7">
            <a:extLst>
              <a:ext uri="{FF2B5EF4-FFF2-40B4-BE49-F238E27FC236}">
                <a16:creationId xmlns:a16="http://schemas.microsoft.com/office/drawing/2014/main" id="{ED9D99AE-18D1-4F42-A5A7-BD2568D424F6}"/>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25760" t="21861" r="25872" b="23978"/>
          <a:stretch/>
        </p:blipFill>
        <p:spPr>
          <a:xfrm>
            <a:off x="9272080" y="3711381"/>
            <a:ext cx="690277" cy="772955"/>
          </a:xfrm>
          <a:prstGeom prst="rect">
            <a:avLst/>
          </a:prstGeom>
        </p:spPr>
      </p:pic>
      <p:pic>
        <p:nvPicPr>
          <p:cNvPr id="38" name="Picture 37" descr="A close up of a logo&#10;&#10;Description generated with high confidence">
            <a:extLst>
              <a:ext uri="{FF2B5EF4-FFF2-40B4-BE49-F238E27FC236}">
                <a16:creationId xmlns:a16="http://schemas.microsoft.com/office/drawing/2014/main" id="{0F755A0E-7F68-4BE1-8ECE-735B47609B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7515" y="5715932"/>
            <a:ext cx="593397" cy="593397"/>
          </a:xfrm>
          <a:prstGeom prst="rect">
            <a:avLst/>
          </a:prstGeom>
        </p:spPr>
      </p:pic>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1429" y="4115619"/>
            <a:ext cx="3666675" cy="2382194"/>
          </a:xfrm>
          <a:prstGeom prst="rect">
            <a:avLst/>
          </a:prstGeom>
        </p:spPr>
      </p:pic>
      <p:grpSp>
        <p:nvGrpSpPr>
          <p:cNvPr id="42" name="Group 41"/>
          <p:cNvGrpSpPr/>
          <p:nvPr/>
        </p:nvGrpSpPr>
        <p:grpSpPr>
          <a:xfrm>
            <a:off x="1201504" y="6246188"/>
            <a:ext cx="2380748" cy="319779"/>
            <a:chOff x="7175500" y="5961228"/>
            <a:chExt cx="2334279" cy="313537"/>
          </a:xfrm>
        </p:grpSpPr>
        <p:pic>
          <p:nvPicPr>
            <p:cNvPr id="43" name="Picture 42" descr="A close up of a logo&#10;&#10;Description generated with very high confidence">
              <a:extLst>
                <a:ext uri="{FF2B5EF4-FFF2-40B4-BE49-F238E27FC236}">
                  <a16:creationId xmlns:a16="http://schemas.microsoft.com/office/drawing/2014/main" id="{BC395F98-71B4-40D2-8188-62270117A2F2}"/>
                </a:ext>
              </a:extLst>
            </p:cNvPr>
            <p:cNvPicPr>
              <a:picLocks noChangeAspect="1"/>
            </p:cNvPicPr>
            <p:nvPr/>
          </p:nvPicPr>
          <p:blipFill>
            <a:blip r:embed="rId16"/>
            <a:stretch>
              <a:fillRect/>
            </a:stretch>
          </p:blipFill>
          <p:spPr>
            <a:xfrm>
              <a:off x="7175500" y="5961228"/>
              <a:ext cx="279400" cy="279400"/>
            </a:xfrm>
            <a:prstGeom prst="rect">
              <a:avLst/>
            </a:prstGeom>
          </p:spPr>
        </p:pic>
        <p:sp>
          <p:nvSpPr>
            <p:cNvPr id="44" name="TextBox 43">
              <a:extLst>
                <a:ext uri="{FF2B5EF4-FFF2-40B4-BE49-F238E27FC236}">
                  <a16:creationId xmlns:a16="http://schemas.microsoft.com/office/drawing/2014/main" id="{6E7A741D-C393-474C-8AD6-42BB75FBECEA}"/>
                </a:ext>
              </a:extLst>
            </p:cNvPr>
            <p:cNvSpPr txBox="1"/>
            <p:nvPr/>
          </p:nvSpPr>
          <p:spPr>
            <a:xfrm>
              <a:off x="7483354" y="5962692"/>
              <a:ext cx="2026425" cy="312073"/>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OS X 10.10+</a:t>
              </a:r>
            </a:p>
          </p:txBody>
        </p:sp>
      </p:grpSp>
      <p:grpSp>
        <p:nvGrpSpPr>
          <p:cNvPr id="39" name="Group 38"/>
          <p:cNvGrpSpPr/>
          <p:nvPr/>
        </p:nvGrpSpPr>
        <p:grpSpPr>
          <a:xfrm>
            <a:off x="1235129" y="3582411"/>
            <a:ext cx="2354843" cy="318286"/>
            <a:chOff x="3187700" y="5925569"/>
            <a:chExt cx="2308879" cy="312073"/>
          </a:xfrm>
        </p:grpSpPr>
        <p:pic>
          <p:nvPicPr>
            <p:cNvPr id="40" name="Picture 39" descr="A picture containing building&#10;&#10;Description generated with high confidence">
              <a:extLst>
                <a:ext uri="{FF2B5EF4-FFF2-40B4-BE49-F238E27FC236}">
                  <a16:creationId xmlns:a16="http://schemas.microsoft.com/office/drawing/2014/main" id="{1BED9E37-D31A-428E-9EC2-B17B13C43A8A}"/>
                </a:ext>
              </a:extLst>
            </p:cNvPr>
            <p:cNvPicPr>
              <a:picLocks noChangeAspect="1"/>
            </p:cNvPicPr>
            <p:nvPr/>
          </p:nvPicPr>
          <p:blipFill rotWithShape="1">
            <a:blip r:embed="rId17"/>
            <a:srcRect l="3815" t="4500" r="4011" b="3326"/>
            <a:stretch/>
          </p:blipFill>
          <p:spPr>
            <a:xfrm>
              <a:off x="3187700" y="5942553"/>
              <a:ext cx="266700" cy="266700"/>
            </a:xfrm>
            <a:prstGeom prst="rect">
              <a:avLst/>
            </a:prstGeom>
          </p:spPr>
        </p:pic>
        <p:sp>
          <p:nvSpPr>
            <p:cNvPr id="41" name="TextBox 40">
              <a:extLst>
                <a:ext uri="{FF2B5EF4-FFF2-40B4-BE49-F238E27FC236}">
                  <a16:creationId xmlns:a16="http://schemas.microsoft.com/office/drawing/2014/main" id="{6E7A741D-C393-474C-8AD6-42BB75FBECEA}"/>
                </a:ext>
              </a:extLst>
            </p:cNvPr>
            <p:cNvSpPr txBox="1"/>
            <p:nvPr/>
          </p:nvSpPr>
          <p:spPr>
            <a:xfrm>
              <a:off x="3470154" y="5925569"/>
              <a:ext cx="2026425" cy="312073"/>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Windows 7+</a:t>
              </a:r>
            </a:p>
          </p:txBody>
        </p:sp>
      </p:grpSp>
      <p:sp>
        <p:nvSpPr>
          <p:cNvPr id="45" name="TextBox 44">
            <a:extLst>
              <a:ext uri="{FF2B5EF4-FFF2-40B4-BE49-F238E27FC236}">
                <a16:creationId xmlns:a16="http://schemas.microsoft.com/office/drawing/2014/main" id="{6419B9CC-2A35-4352-89B0-83D7A88604C6}"/>
              </a:ext>
            </a:extLst>
          </p:cNvPr>
          <p:cNvSpPr txBox="1"/>
          <p:nvPr/>
        </p:nvSpPr>
        <p:spPr>
          <a:xfrm>
            <a:off x="10368828" y="3960553"/>
            <a:ext cx="1358531" cy="318286"/>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Edge</a:t>
            </a:r>
          </a:p>
        </p:txBody>
      </p:sp>
      <p:sp>
        <p:nvSpPr>
          <p:cNvPr id="48" name="TextBox 47">
            <a:extLst>
              <a:ext uri="{FF2B5EF4-FFF2-40B4-BE49-F238E27FC236}">
                <a16:creationId xmlns:a16="http://schemas.microsoft.com/office/drawing/2014/main" id="{A8F51B4E-6EF2-4B94-BF28-02BA83076C89}"/>
              </a:ext>
            </a:extLst>
          </p:cNvPr>
          <p:cNvSpPr txBox="1"/>
          <p:nvPr/>
        </p:nvSpPr>
        <p:spPr>
          <a:xfrm>
            <a:off x="10364534" y="4851416"/>
            <a:ext cx="1358531" cy="318286"/>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Chrome</a:t>
            </a:r>
          </a:p>
        </p:txBody>
      </p:sp>
      <p:sp>
        <p:nvSpPr>
          <p:cNvPr id="49" name="TextBox 48">
            <a:extLst>
              <a:ext uri="{FF2B5EF4-FFF2-40B4-BE49-F238E27FC236}">
                <a16:creationId xmlns:a16="http://schemas.microsoft.com/office/drawing/2014/main" id="{0D32F656-528F-4A87-93EA-F330C45E8CF2}"/>
              </a:ext>
            </a:extLst>
          </p:cNvPr>
          <p:cNvSpPr txBox="1"/>
          <p:nvPr/>
        </p:nvSpPr>
        <p:spPr>
          <a:xfrm>
            <a:off x="10364534" y="5880101"/>
            <a:ext cx="1358531" cy="318286"/>
          </a:xfrm>
          <a:prstGeom prst="rect">
            <a:avLst/>
          </a:prstGeom>
          <a:noFill/>
        </p:spPr>
        <p:txBody>
          <a:bodyPr wrap="square" rtlCol="0">
            <a:spAutoFit/>
          </a:bodyPr>
          <a:lstStyle/>
          <a:p>
            <a:pPr defTabSz="914224">
              <a:defRPr/>
            </a:pPr>
            <a:r>
              <a:rPr lang="en-US" sz="1428" b="1" kern="0">
                <a:solidFill>
                  <a:srgbClr val="2F2F2F">
                    <a:lumMod val="90000"/>
                    <a:lumOff val="10000"/>
                  </a:srgbClr>
                </a:solidFill>
                <a:latin typeface="Segoe UI Light" panose="020B0502040204020203" pitchFamily="34" charset="0"/>
                <a:cs typeface="Segoe UI Light" panose="020B0502040204020203" pitchFamily="34" charset="0"/>
              </a:rPr>
              <a:t>Firefox</a:t>
            </a:r>
          </a:p>
        </p:txBody>
      </p:sp>
    </p:spTree>
    <p:extLst>
      <p:ext uri="{BB962C8B-B14F-4D97-AF65-F5344CB8AC3E}">
        <p14:creationId xmlns:p14="http://schemas.microsoft.com/office/powerpoint/2010/main" val="162298957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5338" r="40981"/>
          <a:stretch/>
        </p:blipFill>
        <p:spPr>
          <a:xfrm>
            <a:off x="6991257" y="-4229"/>
            <a:ext cx="5445219" cy="6994525"/>
          </a:xfrm>
          <a:prstGeom prst="rect">
            <a:avLst/>
          </a:prstGeom>
        </p:spPr>
      </p:pic>
      <p:sp>
        <p:nvSpPr>
          <p:cNvPr id="11" name="Rectangle 10"/>
          <p:cNvSpPr/>
          <p:nvPr/>
        </p:nvSpPr>
        <p:spPr bwMode="gray">
          <a:xfrm>
            <a:off x="6991256" y="-4230"/>
            <a:ext cx="5445219" cy="6998755"/>
          </a:xfrm>
          <a:prstGeom prst="rect">
            <a:avLst/>
          </a:prstGeom>
          <a:solidFill>
            <a:srgbClr val="000000">
              <a:alpha val="6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ctr" defTabSz="91365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465141" y="440819"/>
            <a:ext cx="11533187" cy="795089"/>
          </a:xfrm>
        </p:spPr>
        <p:txBody>
          <a:bodyPr/>
          <a:lstStyle/>
          <a:p>
            <a:r>
              <a:rPr lang="en-US"/>
              <a:t>Providing clarity and consistency for </a:t>
            </a:r>
            <a:br>
              <a:rPr lang="en-US"/>
            </a:br>
            <a:r>
              <a:rPr lang="en-US"/>
              <a:t>the protection of personal data</a:t>
            </a:r>
          </a:p>
        </p:txBody>
      </p:sp>
      <p:cxnSp>
        <p:nvCxnSpPr>
          <p:cNvPr id="24" name="Straight Connector 23"/>
          <p:cNvCxnSpPr/>
          <p:nvPr/>
        </p:nvCxnSpPr>
        <p:spPr>
          <a:xfrm flipV="1">
            <a:off x="7684009" y="2937532"/>
            <a:ext cx="3450632" cy="1480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84009" y="2193851"/>
            <a:ext cx="4629112" cy="550647"/>
          </a:xfrm>
          <a:prstGeom prst="rect">
            <a:avLst/>
          </a:prstGeom>
          <a:noFill/>
        </p:spPr>
        <p:txBody>
          <a:bodyPr wrap="square" lIns="0"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a:ea typeface="+mn-ea"/>
                <a:cs typeface="+mn-cs"/>
              </a:rPr>
              <a:t>Enhanced</a:t>
            </a:r>
            <a:r>
              <a:rPr kumimoji="0" lang="en-US" sz="1800" b="0" i="0" u="none" strike="noStrike" kern="1200" cap="none" spc="0" normalizeH="0" baseline="0" noProof="0">
                <a:ln>
                  <a:noFill/>
                </a:ln>
                <a:solidFill>
                  <a:srgbClr val="E6E6E6"/>
                </a:solidFill>
                <a:effectLst/>
                <a:uLnTx/>
                <a:uFillTx/>
                <a:latin typeface="Segoe UI"/>
                <a:ea typeface="+mn-ea"/>
                <a:cs typeface="+mn-cs"/>
              </a:rPr>
              <a:t> personal privacy rights</a:t>
            </a:r>
          </a:p>
        </p:txBody>
      </p:sp>
      <p:sp>
        <p:nvSpPr>
          <p:cNvPr id="26" name="TextBox 25"/>
          <p:cNvSpPr txBox="1"/>
          <p:nvPr/>
        </p:nvSpPr>
        <p:spPr>
          <a:xfrm>
            <a:off x="7684009" y="3096999"/>
            <a:ext cx="5337373" cy="550647"/>
          </a:xfrm>
          <a:prstGeom prst="rect">
            <a:avLst/>
          </a:prstGeom>
          <a:noFill/>
        </p:spPr>
        <p:txBody>
          <a:bodyPr wrap="square" lIns="0"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a:ea typeface="+mn-ea"/>
                <a:cs typeface="+mn-cs"/>
              </a:rPr>
              <a:t>Increased</a:t>
            </a:r>
            <a:r>
              <a:rPr kumimoji="0" lang="en-US" sz="1800" b="0" i="0" u="none" strike="noStrike" kern="1200" cap="none" spc="0" normalizeH="0" baseline="0" noProof="0">
                <a:ln>
                  <a:noFill/>
                </a:ln>
                <a:solidFill>
                  <a:srgbClr val="E6E6E6"/>
                </a:solidFill>
                <a:effectLst/>
                <a:uLnTx/>
                <a:uFillTx/>
                <a:latin typeface="Segoe UI"/>
                <a:ea typeface="+mn-ea"/>
                <a:cs typeface="+mn-cs"/>
              </a:rPr>
              <a:t> duty for protecting data</a:t>
            </a:r>
          </a:p>
        </p:txBody>
      </p:sp>
      <p:sp>
        <p:nvSpPr>
          <p:cNvPr id="27" name="TextBox 26"/>
          <p:cNvSpPr txBox="1"/>
          <p:nvPr/>
        </p:nvSpPr>
        <p:spPr>
          <a:xfrm>
            <a:off x="7684009" y="4000149"/>
            <a:ext cx="4144905" cy="550647"/>
          </a:xfrm>
          <a:prstGeom prst="rect">
            <a:avLst/>
          </a:prstGeom>
          <a:noFill/>
        </p:spPr>
        <p:txBody>
          <a:bodyPr wrap="square" lIns="0"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a:ea typeface="+mn-ea"/>
                <a:cs typeface="+mn-cs"/>
              </a:rPr>
              <a:t>Mandatory</a:t>
            </a:r>
            <a:r>
              <a:rPr kumimoji="0" lang="en-US" sz="1800" b="1" i="0" u="none" strike="noStrike" kern="1200" cap="none" spc="0" normalizeH="0" baseline="0" noProof="0">
                <a:ln>
                  <a:noFill/>
                </a:ln>
                <a:solidFill>
                  <a:srgbClr val="2F2F2F"/>
                </a:solidFill>
                <a:effectLst/>
                <a:uLnTx/>
                <a:uFillTx/>
                <a:latin typeface="Segoe UI"/>
                <a:ea typeface="+mn-ea"/>
                <a:cs typeface="+mn-cs"/>
              </a:rPr>
              <a:t> </a:t>
            </a:r>
            <a:r>
              <a:rPr kumimoji="0" lang="en-US" sz="1800" b="0" i="0" u="none" strike="noStrike" kern="1200" cap="none" spc="0" normalizeH="0" baseline="0" noProof="0">
                <a:ln>
                  <a:noFill/>
                </a:ln>
                <a:solidFill>
                  <a:srgbClr val="E6E6E6"/>
                </a:solidFill>
                <a:effectLst/>
                <a:uLnTx/>
                <a:uFillTx/>
                <a:latin typeface="Segoe UI"/>
                <a:ea typeface="+mn-ea"/>
                <a:cs typeface="+mn-cs"/>
              </a:rPr>
              <a:t>breach reporting</a:t>
            </a:r>
          </a:p>
        </p:txBody>
      </p:sp>
      <p:cxnSp>
        <p:nvCxnSpPr>
          <p:cNvPr id="28" name="Straight Connector 27"/>
          <p:cNvCxnSpPr/>
          <p:nvPr/>
        </p:nvCxnSpPr>
        <p:spPr>
          <a:xfrm flipV="1">
            <a:off x="7684009" y="3831944"/>
            <a:ext cx="3450632" cy="1480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84009" y="4735093"/>
            <a:ext cx="3450632" cy="1480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684009" y="4931058"/>
            <a:ext cx="5144307" cy="550647"/>
          </a:xfrm>
          <a:prstGeom prst="rect">
            <a:avLst/>
          </a:prstGeom>
          <a:noFill/>
        </p:spPr>
        <p:txBody>
          <a:bodyPr wrap="square" lIns="0"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a:ea typeface="+mn-ea"/>
                <a:cs typeface="+mn-cs"/>
              </a:rPr>
              <a:t>Significant</a:t>
            </a:r>
            <a:r>
              <a:rPr kumimoji="0" lang="en-US" sz="1800" b="1" i="0" u="none" strike="noStrike" kern="1200" cap="none" spc="0" normalizeH="0" baseline="0" noProof="0">
                <a:ln>
                  <a:noFill/>
                </a:ln>
                <a:solidFill>
                  <a:srgbClr val="2F2F2F"/>
                </a:solidFill>
                <a:effectLst/>
                <a:uLnTx/>
                <a:uFillTx/>
                <a:latin typeface="Segoe UI"/>
                <a:ea typeface="+mn-ea"/>
                <a:cs typeface="+mn-cs"/>
              </a:rPr>
              <a:t> </a:t>
            </a:r>
            <a:r>
              <a:rPr kumimoji="0" lang="en-US" sz="1800" b="0" i="0" u="none" strike="noStrike" kern="1200" cap="none" spc="0" normalizeH="0" baseline="0" noProof="0">
                <a:ln>
                  <a:noFill/>
                </a:ln>
                <a:solidFill>
                  <a:srgbClr val="E6E6E6"/>
                </a:solidFill>
                <a:effectLst/>
                <a:uLnTx/>
                <a:uFillTx/>
                <a:latin typeface="Segoe UI"/>
                <a:ea typeface="+mn-ea"/>
                <a:cs typeface="+mn-cs"/>
              </a:rPr>
              <a:t>penalties</a:t>
            </a:r>
            <a:r>
              <a:rPr kumimoji="0" lang="en-US" sz="1800" b="1" i="0" u="none" strike="noStrike" kern="1200" cap="none" spc="0" normalizeH="0" baseline="0" noProof="0">
                <a:ln>
                  <a:noFill/>
                </a:ln>
                <a:solidFill>
                  <a:srgbClr val="2F2F2F"/>
                </a:solidFill>
                <a:effectLst/>
                <a:uLnTx/>
                <a:uFillTx/>
                <a:latin typeface="Segoe UI"/>
                <a:ea typeface="+mn-ea"/>
                <a:cs typeface="+mn-cs"/>
              </a:rPr>
              <a:t> </a:t>
            </a:r>
            <a:r>
              <a:rPr kumimoji="0" lang="en-US" sz="1800" b="0" i="0" u="none" strike="noStrike" kern="1200" cap="none" spc="0" normalizeH="0" baseline="0" noProof="0">
                <a:ln>
                  <a:noFill/>
                </a:ln>
                <a:solidFill>
                  <a:srgbClr val="E6E6E6"/>
                </a:solidFill>
                <a:effectLst/>
                <a:uLnTx/>
                <a:uFillTx/>
                <a:latin typeface="Segoe UI"/>
                <a:ea typeface="+mn-ea"/>
                <a:cs typeface="+mn-cs"/>
              </a:rPr>
              <a:t>for non-compliance</a:t>
            </a:r>
          </a:p>
        </p:txBody>
      </p:sp>
      <p:sp>
        <p:nvSpPr>
          <p:cNvPr id="23" name="TextBox 22"/>
          <p:cNvSpPr txBox="1"/>
          <p:nvPr/>
        </p:nvSpPr>
        <p:spPr>
          <a:xfrm>
            <a:off x="301068" y="2275666"/>
            <a:ext cx="5865730" cy="2880746"/>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a:ea typeface="+mn-ea"/>
                <a:cs typeface="+mn-cs"/>
              </a:rPr>
              <a:t>The</a:t>
            </a:r>
            <a:r>
              <a:rPr kumimoji="0" lang="en-US" sz="2400" b="0" i="0" u="none" strike="noStrike" kern="1200" cap="none" spc="0" normalizeH="0" baseline="0" noProof="0">
                <a:ln>
                  <a:noFill/>
                </a:ln>
                <a:solidFill>
                  <a:srgbClr val="E6E6E6"/>
                </a:solidFill>
                <a:effectLst/>
                <a:uLnTx/>
                <a:uFillTx/>
                <a:latin typeface="Segoe UI"/>
                <a:ea typeface="+mn-ea"/>
                <a:cs typeface="+mn-cs"/>
              </a:rPr>
              <a:t> </a:t>
            </a:r>
            <a:r>
              <a:rPr kumimoji="0" lang="en-US" sz="2400" b="1" i="0" u="none" strike="noStrike" kern="1200" cap="none" spc="0" normalizeH="0" baseline="0" noProof="0">
                <a:ln>
                  <a:noFill/>
                </a:ln>
                <a:solidFill>
                  <a:srgbClr val="0078D7"/>
                </a:solidFill>
                <a:effectLst/>
                <a:uLnTx/>
                <a:uFillTx/>
                <a:latin typeface="Segoe UI"/>
                <a:ea typeface="+mn-ea"/>
                <a:cs typeface="+mn-cs"/>
              </a:rPr>
              <a:t>General Data Protection Regulation </a:t>
            </a:r>
            <a:r>
              <a:rPr kumimoji="0" lang="en-US" sz="2400" b="0" i="0" u="none" strike="noStrike" kern="1200" cap="none" spc="0" normalizeH="0" baseline="0" noProof="0">
                <a:ln>
                  <a:noFill/>
                </a:ln>
                <a:solidFill>
                  <a:srgbClr val="2F2F2F"/>
                </a:solidFill>
                <a:effectLst/>
                <a:uLnTx/>
                <a:uFillTx/>
                <a:latin typeface="Segoe UI"/>
                <a:ea typeface="+mn-ea"/>
                <a:cs typeface="+mn-cs"/>
              </a:rPr>
              <a:t>(GDPR) imposes new rules on organizations that offer goods and services to people in the European Union (EU), or that collect and analyze data tied to EU residents, no matter where they are located.</a:t>
            </a:r>
          </a:p>
        </p:txBody>
      </p:sp>
      <p:sp>
        <p:nvSpPr>
          <p:cNvPr id="3" name="Rectangle 2">
            <a:extLst>
              <a:ext uri="{FF2B5EF4-FFF2-40B4-BE49-F238E27FC236}">
                <a16:creationId xmlns:a16="http://schemas.microsoft.com/office/drawing/2014/main" id="{041EDE68-9875-47DC-A43A-5E7A6C964FCD}"/>
              </a:ext>
            </a:extLst>
          </p:cNvPr>
          <p:cNvSpPr/>
          <p:nvPr/>
        </p:nvSpPr>
        <p:spPr>
          <a:xfrm>
            <a:off x="391008" y="5681798"/>
            <a:ext cx="5485135" cy="1028743"/>
          </a:xfrm>
          <a:prstGeom prst="rect">
            <a:avLst/>
          </a:prstGeom>
        </p:spPr>
        <p:txBody>
          <a:bodyPr wrap="square">
            <a:spAutoFit/>
          </a:bodyPr>
          <a:lstStyle/>
          <a:p>
            <a:pPr marL="0" marR="0" lvl="0" indent="0" algn="l" defTabSz="932742" rtl="0" eaLnBrk="1" fontAlgn="auto" latinLnBrk="0" hangingPunct="1">
              <a:lnSpc>
                <a:spcPct val="107000"/>
              </a:lnSpc>
              <a:spcBef>
                <a:spcPts val="0"/>
              </a:spcBef>
              <a:spcAft>
                <a:spcPts val="816"/>
              </a:spcAft>
              <a:buClrTx/>
              <a:buSzTx/>
              <a:buFontTx/>
              <a:buNone/>
              <a:tabLst/>
              <a:defRPr/>
            </a:pPr>
            <a:r>
              <a:rPr kumimoji="0" lang="en-US" sz="1632" b="0" i="1" u="none" strike="noStrike" kern="1200" cap="none" spc="0" normalizeH="0" baseline="0" noProof="0">
                <a:ln>
                  <a:noFill/>
                </a:ln>
                <a:solidFill>
                  <a:srgbClr val="2F2F2F"/>
                </a:solidFill>
                <a:effectLst/>
                <a:uLnTx/>
                <a:uFillTx/>
                <a:latin typeface="Segoe UI"/>
                <a:ea typeface="+mn-ea"/>
                <a:cs typeface="+mn-cs"/>
              </a:rPr>
              <a:t>Microsoft believes the GDPR is an important step forward for clarifying and enabling individual privacy rights</a:t>
            </a:r>
          </a:p>
          <a:p>
            <a:pPr marL="0" marR="0" lvl="0" indent="0" algn="l" defTabSz="932742" rtl="0" eaLnBrk="1" fontAlgn="auto" latinLnBrk="0" hangingPunct="1">
              <a:lnSpc>
                <a:spcPct val="107000"/>
              </a:lnSpc>
              <a:spcBef>
                <a:spcPts val="0"/>
              </a:spcBef>
              <a:spcAft>
                <a:spcPts val="816"/>
              </a:spcAft>
              <a:buClrTx/>
              <a:buSzTx/>
              <a:buFontTx/>
              <a:buNone/>
              <a:tabLst/>
              <a:defRPr/>
            </a:pPr>
            <a:r>
              <a:rPr kumimoji="0" lang="en-US" sz="1800" b="0" i="1" u="none" strike="noStrike" kern="1200" cap="none" spc="0" normalizeH="0" baseline="0" noProof="0">
                <a:ln>
                  <a:noFill/>
                </a:ln>
                <a:solidFill>
                  <a:srgbClr val="2F2F2F"/>
                </a:solidFill>
                <a:effectLst/>
                <a:uLnTx/>
                <a:uFillTx/>
                <a:latin typeface="Segoe UI"/>
                <a:ea typeface="+mn-ea"/>
                <a:cs typeface="+mn-cs"/>
                <a:hlinkClick r:id="rId4"/>
              </a:rPr>
              <a:t>http://www.microsoft.com/GDPR</a:t>
            </a:r>
            <a:r>
              <a:rPr kumimoji="0" lang="en-US" sz="1800" b="0" i="1" u="none" strike="noStrike" kern="1200" cap="none" spc="0" normalizeH="0" baseline="0" noProof="0">
                <a:ln>
                  <a:noFill/>
                </a:ln>
                <a:solidFill>
                  <a:srgbClr val="2F2F2F"/>
                </a:solidFill>
                <a:effectLst/>
                <a:uLnTx/>
                <a:uFillTx/>
                <a:latin typeface="Segoe UI"/>
                <a:ea typeface="+mn-ea"/>
                <a:cs typeface="+mn-cs"/>
              </a:rPr>
              <a:t> </a:t>
            </a:r>
          </a:p>
        </p:txBody>
      </p:sp>
    </p:spTree>
    <p:extLst>
      <p:ext uri="{BB962C8B-B14F-4D97-AF65-F5344CB8AC3E}">
        <p14:creationId xmlns:p14="http://schemas.microsoft.com/office/powerpoint/2010/main" val="294248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125900" y="1207148"/>
            <a:ext cx="3550107" cy="5142055"/>
          </a:xfrm>
          <a:prstGeom prst="rect">
            <a:avLst/>
          </a:prstGeom>
          <a:solidFill>
            <a:schemeClr val="tx1">
              <a:lumMod val="50000"/>
              <a:lumOff val="50000"/>
              <a:alpha val="28000"/>
            </a:schemeClr>
          </a:solidFill>
          <a:ln w="3810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F2F2F"/>
              </a:solidFill>
              <a:effectLst/>
              <a:uLnTx/>
              <a:uFillTx/>
              <a:latin typeface="Segoe UI Semilight"/>
              <a:ea typeface="+mn-ea"/>
              <a:cs typeface="+mn-cs"/>
            </a:endParaRPr>
          </a:p>
        </p:txBody>
      </p:sp>
      <p:sp>
        <p:nvSpPr>
          <p:cNvPr id="162" name="Rounded Rectangle 161"/>
          <p:cNvSpPr/>
          <p:nvPr/>
        </p:nvSpPr>
        <p:spPr>
          <a:xfrm>
            <a:off x="6740348" y="1208712"/>
            <a:ext cx="1777963" cy="5142054"/>
          </a:xfrm>
          <a:prstGeom prst="rect">
            <a:avLst/>
          </a:prstGeom>
          <a:solidFill>
            <a:schemeClr val="tx1">
              <a:alpha val="28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F2F2F"/>
              </a:solidFill>
              <a:effectLst/>
              <a:uLnTx/>
              <a:uFillTx/>
              <a:latin typeface="Segoe UI Semilight"/>
              <a:ea typeface="+mn-ea"/>
              <a:cs typeface="+mn-cs"/>
            </a:endParaRPr>
          </a:p>
        </p:txBody>
      </p:sp>
      <p:sp>
        <p:nvSpPr>
          <p:cNvPr id="212" name="Rounded Rectangle 211"/>
          <p:cNvSpPr/>
          <p:nvPr/>
        </p:nvSpPr>
        <p:spPr>
          <a:xfrm>
            <a:off x="8582652" y="1210275"/>
            <a:ext cx="3415309" cy="5138928"/>
          </a:xfrm>
          <a:prstGeom prst="rect">
            <a:avLst/>
          </a:prstGeom>
          <a:solidFill>
            <a:schemeClr val="accent1">
              <a:alpha val="28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F2F2F"/>
              </a:soli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311D66B6-F306-425F-9047-5ABB5A480B8F}"/>
              </a:ext>
            </a:extLst>
          </p:cNvPr>
          <p:cNvGrpSpPr/>
          <p:nvPr/>
        </p:nvGrpSpPr>
        <p:grpSpPr>
          <a:xfrm>
            <a:off x="3213149" y="1587193"/>
            <a:ext cx="8738642" cy="4478585"/>
            <a:chOff x="877982" y="722359"/>
            <a:chExt cx="10426111" cy="5343419"/>
          </a:xfrm>
          <a:solidFill>
            <a:schemeClr val="bg2"/>
          </a:solidFill>
        </p:grpSpPr>
        <p:sp>
          <p:nvSpPr>
            <p:cNvPr id="35" name="Freeform 223">
              <a:extLst>
                <a:ext uri="{FF2B5EF4-FFF2-40B4-BE49-F238E27FC236}">
                  <a16:creationId xmlns:a16="http://schemas.microsoft.com/office/drawing/2014/main" id="{74BC9BC5-1088-4688-A167-85B3D564259C}"/>
                </a:ext>
              </a:extLst>
            </p:cNvPr>
            <p:cNvSpPr>
              <a:spLocks/>
            </p:cNvSpPr>
            <p:nvPr/>
          </p:nvSpPr>
          <p:spPr bwMode="auto">
            <a:xfrm>
              <a:off x="7250265" y="3358815"/>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72">
              <a:extLst>
                <a:ext uri="{FF2B5EF4-FFF2-40B4-BE49-F238E27FC236}">
                  <a16:creationId xmlns:a16="http://schemas.microsoft.com/office/drawing/2014/main" id="{C8EDABEE-A399-414A-AA29-7EF84363065C}"/>
                </a:ext>
              </a:extLst>
            </p:cNvPr>
            <p:cNvSpPr>
              <a:spLocks/>
            </p:cNvSpPr>
            <p:nvPr/>
          </p:nvSpPr>
          <p:spPr bwMode="auto">
            <a:xfrm>
              <a:off x="6254852" y="2508495"/>
              <a:ext cx="165405" cy="73156"/>
            </a:xfrm>
            <a:custGeom>
              <a:avLst/>
              <a:gdLst/>
              <a:ahLst/>
              <a:cxnLst>
                <a:cxn ang="0">
                  <a:pos x="44" y="2"/>
                </a:cxn>
                <a:cxn ang="0">
                  <a:pos x="48" y="10"/>
                </a:cxn>
                <a:cxn ang="0">
                  <a:pos x="58" y="8"/>
                </a:cxn>
                <a:cxn ang="0">
                  <a:pos x="68" y="4"/>
                </a:cxn>
                <a:cxn ang="0">
                  <a:pos x="76" y="4"/>
                </a:cxn>
                <a:cxn ang="0">
                  <a:pos x="86" y="8"/>
                </a:cxn>
                <a:cxn ang="0">
                  <a:pos x="90" y="12"/>
                </a:cxn>
                <a:cxn ang="0">
                  <a:pos x="86" y="20"/>
                </a:cxn>
                <a:cxn ang="0">
                  <a:pos x="82" y="26"/>
                </a:cxn>
                <a:cxn ang="0">
                  <a:pos x="72" y="24"/>
                </a:cxn>
                <a:cxn ang="0">
                  <a:pos x="62" y="22"/>
                </a:cxn>
                <a:cxn ang="0">
                  <a:pos x="56" y="26"/>
                </a:cxn>
                <a:cxn ang="0">
                  <a:pos x="54" y="28"/>
                </a:cxn>
                <a:cxn ang="0">
                  <a:pos x="44" y="28"/>
                </a:cxn>
                <a:cxn ang="0">
                  <a:pos x="38" y="32"/>
                </a:cxn>
                <a:cxn ang="0">
                  <a:pos x="30" y="32"/>
                </a:cxn>
                <a:cxn ang="0">
                  <a:pos x="26" y="38"/>
                </a:cxn>
                <a:cxn ang="0">
                  <a:pos x="18" y="38"/>
                </a:cxn>
                <a:cxn ang="0">
                  <a:pos x="10" y="36"/>
                </a:cxn>
                <a:cxn ang="0">
                  <a:pos x="4" y="32"/>
                </a:cxn>
                <a:cxn ang="0">
                  <a:pos x="2" y="24"/>
                </a:cxn>
                <a:cxn ang="0">
                  <a:pos x="0" y="20"/>
                </a:cxn>
                <a:cxn ang="0">
                  <a:pos x="6" y="16"/>
                </a:cxn>
                <a:cxn ang="0">
                  <a:pos x="16" y="14"/>
                </a:cxn>
                <a:cxn ang="0">
                  <a:pos x="24" y="6"/>
                </a:cxn>
                <a:cxn ang="0">
                  <a:pos x="34" y="0"/>
                </a:cxn>
                <a:cxn ang="0">
                  <a:pos x="44" y="2"/>
                </a:cxn>
              </a:cxnLst>
              <a:rect l="0" t="0" r="r" b="b"/>
              <a:pathLst>
                <a:path w="90" h="38">
                  <a:moveTo>
                    <a:pt x="44" y="2"/>
                  </a:moveTo>
                  <a:lnTo>
                    <a:pt x="48" y="10"/>
                  </a:lnTo>
                  <a:lnTo>
                    <a:pt x="58" y="8"/>
                  </a:lnTo>
                  <a:lnTo>
                    <a:pt x="68" y="4"/>
                  </a:lnTo>
                  <a:lnTo>
                    <a:pt x="76" y="4"/>
                  </a:lnTo>
                  <a:lnTo>
                    <a:pt x="86" y="8"/>
                  </a:lnTo>
                  <a:lnTo>
                    <a:pt x="90" y="12"/>
                  </a:lnTo>
                  <a:lnTo>
                    <a:pt x="86" y="20"/>
                  </a:lnTo>
                  <a:lnTo>
                    <a:pt x="82" y="26"/>
                  </a:lnTo>
                  <a:lnTo>
                    <a:pt x="72" y="24"/>
                  </a:lnTo>
                  <a:lnTo>
                    <a:pt x="62" y="22"/>
                  </a:lnTo>
                  <a:lnTo>
                    <a:pt x="56" y="26"/>
                  </a:lnTo>
                  <a:lnTo>
                    <a:pt x="54" y="28"/>
                  </a:lnTo>
                  <a:lnTo>
                    <a:pt x="44" y="28"/>
                  </a:lnTo>
                  <a:lnTo>
                    <a:pt x="38" y="32"/>
                  </a:lnTo>
                  <a:lnTo>
                    <a:pt x="30" y="32"/>
                  </a:lnTo>
                  <a:lnTo>
                    <a:pt x="26" y="38"/>
                  </a:lnTo>
                  <a:lnTo>
                    <a:pt x="18" y="38"/>
                  </a:lnTo>
                  <a:lnTo>
                    <a:pt x="10" y="36"/>
                  </a:lnTo>
                  <a:lnTo>
                    <a:pt x="4" y="32"/>
                  </a:lnTo>
                  <a:lnTo>
                    <a:pt x="2" y="24"/>
                  </a:lnTo>
                  <a:lnTo>
                    <a:pt x="0" y="20"/>
                  </a:lnTo>
                  <a:lnTo>
                    <a:pt x="6" y="16"/>
                  </a:lnTo>
                  <a:lnTo>
                    <a:pt x="16" y="14"/>
                  </a:lnTo>
                  <a:lnTo>
                    <a:pt x="24" y="6"/>
                  </a:lnTo>
                  <a:lnTo>
                    <a:pt x="34" y="0"/>
                  </a:lnTo>
                  <a:lnTo>
                    <a:pt x="44"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73">
              <a:extLst>
                <a:ext uri="{FF2B5EF4-FFF2-40B4-BE49-F238E27FC236}">
                  <a16:creationId xmlns:a16="http://schemas.microsoft.com/office/drawing/2014/main" id="{435385E9-0C07-4AB6-AA7D-73A9BAD4ED35}"/>
                </a:ext>
              </a:extLst>
            </p:cNvPr>
            <p:cNvSpPr>
              <a:spLocks/>
            </p:cNvSpPr>
            <p:nvPr/>
          </p:nvSpPr>
          <p:spPr bwMode="auto">
            <a:xfrm>
              <a:off x="6040775" y="2531669"/>
              <a:ext cx="233403" cy="100109"/>
            </a:xfrm>
            <a:custGeom>
              <a:avLst/>
              <a:gdLst/>
              <a:ahLst/>
              <a:cxnLst>
                <a:cxn ang="0">
                  <a:pos x="14" y="46"/>
                </a:cxn>
                <a:cxn ang="0">
                  <a:pos x="12" y="42"/>
                </a:cxn>
                <a:cxn ang="0">
                  <a:pos x="8" y="42"/>
                </a:cxn>
                <a:cxn ang="0">
                  <a:pos x="0" y="40"/>
                </a:cxn>
                <a:cxn ang="0">
                  <a:pos x="2" y="34"/>
                </a:cxn>
                <a:cxn ang="0">
                  <a:pos x="18" y="34"/>
                </a:cxn>
                <a:cxn ang="0">
                  <a:pos x="31" y="32"/>
                </a:cxn>
                <a:cxn ang="0">
                  <a:pos x="41" y="26"/>
                </a:cxn>
                <a:cxn ang="0">
                  <a:pos x="53" y="26"/>
                </a:cxn>
                <a:cxn ang="0">
                  <a:pos x="53" y="18"/>
                </a:cxn>
                <a:cxn ang="0">
                  <a:pos x="69" y="10"/>
                </a:cxn>
                <a:cxn ang="0">
                  <a:pos x="69" y="4"/>
                </a:cxn>
                <a:cxn ang="0">
                  <a:pos x="85" y="6"/>
                </a:cxn>
                <a:cxn ang="0">
                  <a:pos x="87" y="0"/>
                </a:cxn>
                <a:cxn ang="0">
                  <a:pos x="107" y="8"/>
                </a:cxn>
                <a:cxn ang="0">
                  <a:pos x="117" y="8"/>
                </a:cxn>
                <a:cxn ang="0">
                  <a:pos x="119" y="12"/>
                </a:cxn>
                <a:cxn ang="0">
                  <a:pos x="121" y="20"/>
                </a:cxn>
                <a:cxn ang="0">
                  <a:pos x="127" y="24"/>
                </a:cxn>
                <a:cxn ang="0">
                  <a:pos x="117" y="28"/>
                </a:cxn>
                <a:cxn ang="0">
                  <a:pos x="111" y="34"/>
                </a:cxn>
                <a:cxn ang="0">
                  <a:pos x="109" y="40"/>
                </a:cxn>
                <a:cxn ang="0">
                  <a:pos x="103" y="44"/>
                </a:cxn>
                <a:cxn ang="0">
                  <a:pos x="89" y="50"/>
                </a:cxn>
                <a:cxn ang="0">
                  <a:pos x="77" y="52"/>
                </a:cxn>
                <a:cxn ang="0">
                  <a:pos x="67" y="48"/>
                </a:cxn>
                <a:cxn ang="0">
                  <a:pos x="51" y="50"/>
                </a:cxn>
                <a:cxn ang="0">
                  <a:pos x="41" y="46"/>
                </a:cxn>
                <a:cxn ang="0">
                  <a:pos x="41" y="40"/>
                </a:cxn>
                <a:cxn ang="0">
                  <a:pos x="26" y="40"/>
                </a:cxn>
                <a:cxn ang="0">
                  <a:pos x="24" y="46"/>
                </a:cxn>
                <a:cxn ang="0">
                  <a:pos x="14" y="46"/>
                </a:cxn>
              </a:cxnLst>
              <a:rect l="0" t="0" r="r" b="b"/>
              <a:pathLst>
                <a:path w="127" h="52">
                  <a:moveTo>
                    <a:pt x="14" y="46"/>
                  </a:moveTo>
                  <a:lnTo>
                    <a:pt x="12" y="42"/>
                  </a:lnTo>
                  <a:lnTo>
                    <a:pt x="8" y="42"/>
                  </a:lnTo>
                  <a:lnTo>
                    <a:pt x="0" y="40"/>
                  </a:lnTo>
                  <a:lnTo>
                    <a:pt x="2" y="34"/>
                  </a:lnTo>
                  <a:lnTo>
                    <a:pt x="18" y="34"/>
                  </a:lnTo>
                  <a:lnTo>
                    <a:pt x="31" y="32"/>
                  </a:lnTo>
                  <a:lnTo>
                    <a:pt x="41" y="26"/>
                  </a:lnTo>
                  <a:lnTo>
                    <a:pt x="53" y="26"/>
                  </a:lnTo>
                  <a:lnTo>
                    <a:pt x="53" y="18"/>
                  </a:lnTo>
                  <a:lnTo>
                    <a:pt x="69" y="10"/>
                  </a:lnTo>
                  <a:lnTo>
                    <a:pt x="69" y="4"/>
                  </a:lnTo>
                  <a:lnTo>
                    <a:pt x="85" y="6"/>
                  </a:lnTo>
                  <a:lnTo>
                    <a:pt x="87" y="0"/>
                  </a:lnTo>
                  <a:lnTo>
                    <a:pt x="107" y="8"/>
                  </a:lnTo>
                  <a:lnTo>
                    <a:pt x="117" y="8"/>
                  </a:lnTo>
                  <a:lnTo>
                    <a:pt x="119" y="12"/>
                  </a:lnTo>
                  <a:lnTo>
                    <a:pt x="121" y="20"/>
                  </a:lnTo>
                  <a:lnTo>
                    <a:pt x="127" y="24"/>
                  </a:lnTo>
                  <a:lnTo>
                    <a:pt x="117" y="28"/>
                  </a:lnTo>
                  <a:lnTo>
                    <a:pt x="111" y="34"/>
                  </a:lnTo>
                  <a:lnTo>
                    <a:pt x="109" y="40"/>
                  </a:lnTo>
                  <a:lnTo>
                    <a:pt x="103" y="44"/>
                  </a:lnTo>
                  <a:lnTo>
                    <a:pt x="89" y="50"/>
                  </a:lnTo>
                  <a:lnTo>
                    <a:pt x="77" y="52"/>
                  </a:lnTo>
                  <a:lnTo>
                    <a:pt x="67" y="48"/>
                  </a:lnTo>
                  <a:lnTo>
                    <a:pt x="51" y="50"/>
                  </a:lnTo>
                  <a:lnTo>
                    <a:pt x="41" y="46"/>
                  </a:lnTo>
                  <a:lnTo>
                    <a:pt x="41" y="40"/>
                  </a:lnTo>
                  <a:lnTo>
                    <a:pt x="26" y="40"/>
                  </a:lnTo>
                  <a:lnTo>
                    <a:pt x="24" y="46"/>
                  </a:lnTo>
                  <a:lnTo>
                    <a:pt x="14" y="4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59">
              <a:extLst>
                <a:ext uri="{FF2B5EF4-FFF2-40B4-BE49-F238E27FC236}">
                  <a16:creationId xmlns:a16="http://schemas.microsoft.com/office/drawing/2014/main" id="{2FA4FBDB-A937-4CE2-BB3D-54B5DC657987}"/>
                </a:ext>
              </a:extLst>
            </p:cNvPr>
            <p:cNvSpPr>
              <a:spLocks/>
            </p:cNvSpPr>
            <p:nvPr/>
          </p:nvSpPr>
          <p:spPr bwMode="auto">
            <a:xfrm>
              <a:off x="5936297" y="2581393"/>
              <a:ext cx="128648" cy="73156"/>
            </a:xfrm>
            <a:custGeom>
              <a:avLst/>
              <a:gdLst/>
              <a:ahLst/>
              <a:cxnLst>
                <a:cxn ang="0">
                  <a:pos x="24" y="2"/>
                </a:cxn>
                <a:cxn ang="0">
                  <a:pos x="40" y="2"/>
                </a:cxn>
                <a:cxn ang="0">
                  <a:pos x="50" y="0"/>
                </a:cxn>
                <a:cxn ang="0">
                  <a:pos x="58" y="2"/>
                </a:cxn>
                <a:cxn ang="0">
                  <a:pos x="60" y="4"/>
                </a:cxn>
                <a:cxn ang="0">
                  <a:pos x="58" y="8"/>
                </a:cxn>
                <a:cxn ang="0">
                  <a:pos x="56" y="14"/>
                </a:cxn>
                <a:cxn ang="0">
                  <a:pos x="64" y="16"/>
                </a:cxn>
                <a:cxn ang="0">
                  <a:pos x="68" y="16"/>
                </a:cxn>
                <a:cxn ang="0">
                  <a:pos x="70" y="20"/>
                </a:cxn>
                <a:cxn ang="0">
                  <a:pos x="66" y="28"/>
                </a:cxn>
                <a:cxn ang="0">
                  <a:pos x="56" y="30"/>
                </a:cxn>
                <a:cxn ang="0">
                  <a:pos x="50" y="24"/>
                </a:cxn>
                <a:cxn ang="0">
                  <a:pos x="50" y="34"/>
                </a:cxn>
                <a:cxn ang="0">
                  <a:pos x="46" y="36"/>
                </a:cxn>
                <a:cxn ang="0">
                  <a:pos x="40" y="34"/>
                </a:cxn>
                <a:cxn ang="0">
                  <a:pos x="34" y="30"/>
                </a:cxn>
                <a:cxn ang="0">
                  <a:pos x="30" y="32"/>
                </a:cxn>
                <a:cxn ang="0">
                  <a:pos x="30" y="36"/>
                </a:cxn>
                <a:cxn ang="0">
                  <a:pos x="16" y="38"/>
                </a:cxn>
                <a:cxn ang="0">
                  <a:pos x="16" y="28"/>
                </a:cxn>
                <a:cxn ang="0">
                  <a:pos x="0" y="28"/>
                </a:cxn>
                <a:cxn ang="0">
                  <a:pos x="8" y="16"/>
                </a:cxn>
                <a:cxn ang="0">
                  <a:pos x="18" y="6"/>
                </a:cxn>
                <a:cxn ang="0">
                  <a:pos x="22" y="6"/>
                </a:cxn>
                <a:cxn ang="0">
                  <a:pos x="24" y="2"/>
                </a:cxn>
              </a:cxnLst>
              <a:rect l="0" t="0" r="r" b="b"/>
              <a:pathLst>
                <a:path w="70" h="38">
                  <a:moveTo>
                    <a:pt x="24" y="2"/>
                  </a:moveTo>
                  <a:lnTo>
                    <a:pt x="40" y="2"/>
                  </a:lnTo>
                  <a:lnTo>
                    <a:pt x="50" y="0"/>
                  </a:lnTo>
                  <a:lnTo>
                    <a:pt x="58" y="2"/>
                  </a:lnTo>
                  <a:lnTo>
                    <a:pt x="60" y="4"/>
                  </a:lnTo>
                  <a:lnTo>
                    <a:pt x="58" y="8"/>
                  </a:lnTo>
                  <a:lnTo>
                    <a:pt x="56" y="14"/>
                  </a:lnTo>
                  <a:lnTo>
                    <a:pt x="64" y="16"/>
                  </a:lnTo>
                  <a:lnTo>
                    <a:pt x="68" y="16"/>
                  </a:lnTo>
                  <a:lnTo>
                    <a:pt x="70" y="20"/>
                  </a:lnTo>
                  <a:lnTo>
                    <a:pt x="66" y="28"/>
                  </a:lnTo>
                  <a:lnTo>
                    <a:pt x="56" y="30"/>
                  </a:lnTo>
                  <a:lnTo>
                    <a:pt x="50" y="24"/>
                  </a:lnTo>
                  <a:lnTo>
                    <a:pt x="50" y="34"/>
                  </a:lnTo>
                  <a:lnTo>
                    <a:pt x="46" y="36"/>
                  </a:lnTo>
                  <a:lnTo>
                    <a:pt x="40" y="34"/>
                  </a:lnTo>
                  <a:lnTo>
                    <a:pt x="34" y="30"/>
                  </a:lnTo>
                  <a:lnTo>
                    <a:pt x="30" y="32"/>
                  </a:lnTo>
                  <a:lnTo>
                    <a:pt x="30" y="36"/>
                  </a:lnTo>
                  <a:lnTo>
                    <a:pt x="16" y="38"/>
                  </a:lnTo>
                  <a:lnTo>
                    <a:pt x="16" y="28"/>
                  </a:lnTo>
                  <a:lnTo>
                    <a:pt x="0" y="28"/>
                  </a:lnTo>
                  <a:lnTo>
                    <a:pt x="8" y="16"/>
                  </a:lnTo>
                  <a:lnTo>
                    <a:pt x="18" y="6"/>
                  </a:lnTo>
                  <a:lnTo>
                    <a:pt x="22" y="6"/>
                  </a:lnTo>
                  <a:lnTo>
                    <a:pt x="24"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162">
              <a:extLst>
                <a:ext uri="{FF2B5EF4-FFF2-40B4-BE49-F238E27FC236}">
                  <a16:creationId xmlns:a16="http://schemas.microsoft.com/office/drawing/2014/main" id="{BA961765-4F26-488B-8DF1-675526273662}"/>
                </a:ext>
              </a:extLst>
            </p:cNvPr>
            <p:cNvSpPr>
              <a:spLocks/>
            </p:cNvSpPr>
            <p:nvPr/>
          </p:nvSpPr>
          <p:spPr bwMode="auto">
            <a:xfrm>
              <a:off x="5489187" y="2738722"/>
              <a:ext cx="360215" cy="273374"/>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148">
              <a:extLst>
                <a:ext uri="{FF2B5EF4-FFF2-40B4-BE49-F238E27FC236}">
                  <a16:creationId xmlns:a16="http://schemas.microsoft.com/office/drawing/2014/main" id="{4C5889E8-4B08-4193-BE59-523DACDBD55B}"/>
                </a:ext>
              </a:extLst>
            </p:cNvPr>
            <p:cNvSpPr>
              <a:spLocks/>
            </p:cNvSpPr>
            <p:nvPr/>
          </p:nvSpPr>
          <p:spPr bwMode="auto">
            <a:xfrm>
              <a:off x="6368193" y="1565233"/>
              <a:ext cx="312431" cy="504393"/>
            </a:xfrm>
            <a:custGeom>
              <a:avLst/>
              <a:gdLst/>
              <a:ahLst/>
              <a:cxnLst>
                <a:cxn ang="0">
                  <a:pos x="106" y="250"/>
                </a:cxn>
                <a:cxn ang="0">
                  <a:pos x="88" y="250"/>
                </a:cxn>
                <a:cxn ang="0">
                  <a:pos x="64" y="258"/>
                </a:cxn>
                <a:cxn ang="0">
                  <a:pos x="40" y="262"/>
                </a:cxn>
                <a:cxn ang="0">
                  <a:pos x="10" y="246"/>
                </a:cxn>
                <a:cxn ang="0">
                  <a:pos x="12" y="226"/>
                </a:cxn>
                <a:cxn ang="0">
                  <a:pos x="6" y="204"/>
                </a:cxn>
                <a:cxn ang="0">
                  <a:pos x="10" y="188"/>
                </a:cxn>
                <a:cxn ang="0">
                  <a:pos x="22" y="182"/>
                </a:cxn>
                <a:cxn ang="0">
                  <a:pos x="28" y="170"/>
                </a:cxn>
                <a:cxn ang="0">
                  <a:pos x="64" y="142"/>
                </a:cxn>
                <a:cxn ang="0">
                  <a:pos x="72" y="140"/>
                </a:cxn>
                <a:cxn ang="0">
                  <a:pos x="70" y="124"/>
                </a:cxn>
                <a:cxn ang="0">
                  <a:pos x="54" y="116"/>
                </a:cxn>
                <a:cxn ang="0">
                  <a:pos x="44" y="102"/>
                </a:cxn>
                <a:cxn ang="0">
                  <a:pos x="50" y="86"/>
                </a:cxn>
                <a:cxn ang="0">
                  <a:pos x="42" y="82"/>
                </a:cxn>
                <a:cxn ang="0">
                  <a:pos x="44" y="62"/>
                </a:cxn>
                <a:cxn ang="0">
                  <a:pos x="34" y="48"/>
                </a:cxn>
                <a:cxn ang="0">
                  <a:pos x="20" y="48"/>
                </a:cxn>
                <a:cxn ang="0">
                  <a:pos x="0" y="30"/>
                </a:cxn>
                <a:cxn ang="0">
                  <a:pos x="10" y="22"/>
                </a:cxn>
                <a:cxn ang="0">
                  <a:pos x="24" y="38"/>
                </a:cxn>
                <a:cxn ang="0">
                  <a:pos x="66" y="42"/>
                </a:cxn>
                <a:cxn ang="0">
                  <a:pos x="76" y="32"/>
                </a:cxn>
                <a:cxn ang="0">
                  <a:pos x="84" y="12"/>
                </a:cxn>
                <a:cxn ang="0">
                  <a:pos x="104" y="0"/>
                </a:cxn>
                <a:cxn ang="0">
                  <a:pos x="126" y="8"/>
                </a:cxn>
                <a:cxn ang="0">
                  <a:pos x="136" y="22"/>
                </a:cxn>
                <a:cxn ang="0">
                  <a:pos x="126" y="32"/>
                </a:cxn>
                <a:cxn ang="0">
                  <a:pos x="122" y="54"/>
                </a:cxn>
                <a:cxn ang="0">
                  <a:pos x="146" y="68"/>
                </a:cxn>
                <a:cxn ang="0">
                  <a:pos x="130" y="84"/>
                </a:cxn>
                <a:cxn ang="0">
                  <a:pos x="140" y="102"/>
                </a:cxn>
                <a:cxn ang="0">
                  <a:pos x="146" y="118"/>
                </a:cxn>
                <a:cxn ang="0">
                  <a:pos x="138" y="138"/>
                </a:cxn>
                <a:cxn ang="0">
                  <a:pos x="148" y="148"/>
                </a:cxn>
                <a:cxn ang="0">
                  <a:pos x="156" y="162"/>
                </a:cxn>
                <a:cxn ang="0">
                  <a:pos x="146" y="172"/>
                </a:cxn>
                <a:cxn ang="0">
                  <a:pos x="170" y="190"/>
                </a:cxn>
                <a:cxn ang="0">
                  <a:pos x="162" y="204"/>
                </a:cxn>
                <a:cxn ang="0">
                  <a:pos x="136" y="228"/>
                </a:cxn>
                <a:cxn ang="0">
                  <a:pos x="106" y="250"/>
                </a:cxn>
              </a:cxnLst>
              <a:rect l="0" t="0" r="r" b="b"/>
              <a:pathLst>
                <a:path w="170" h="262">
                  <a:moveTo>
                    <a:pt x="106" y="250"/>
                  </a:moveTo>
                  <a:lnTo>
                    <a:pt x="88" y="250"/>
                  </a:lnTo>
                  <a:lnTo>
                    <a:pt x="64" y="258"/>
                  </a:lnTo>
                  <a:lnTo>
                    <a:pt x="40" y="262"/>
                  </a:lnTo>
                  <a:lnTo>
                    <a:pt x="10" y="246"/>
                  </a:lnTo>
                  <a:lnTo>
                    <a:pt x="12" y="226"/>
                  </a:lnTo>
                  <a:lnTo>
                    <a:pt x="6" y="204"/>
                  </a:lnTo>
                  <a:lnTo>
                    <a:pt x="10" y="188"/>
                  </a:lnTo>
                  <a:lnTo>
                    <a:pt x="22" y="182"/>
                  </a:lnTo>
                  <a:lnTo>
                    <a:pt x="28" y="170"/>
                  </a:lnTo>
                  <a:lnTo>
                    <a:pt x="64" y="142"/>
                  </a:lnTo>
                  <a:lnTo>
                    <a:pt x="72" y="140"/>
                  </a:lnTo>
                  <a:lnTo>
                    <a:pt x="70" y="124"/>
                  </a:lnTo>
                  <a:lnTo>
                    <a:pt x="54" y="116"/>
                  </a:lnTo>
                  <a:lnTo>
                    <a:pt x="44" y="102"/>
                  </a:lnTo>
                  <a:lnTo>
                    <a:pt x="50" y="86"/>
                  </a:lnTo>
                  <a:lnTo>
                    <a:pt x="42" y="82"/>
                  </a:lnTo>
                  <a:lnTo>
                    <a:pt x="44" y="62"/>
                  </a:lnTo>
                  <a:lnTo>
                    <a:pt x="34" y="48"/>
                  </a:lnTo>
                  <a:lnTo>
                    <a:pt x="20" y="48"/>
                  </a:lnTo>
                  <a:lnTo>
                    <a:pt x="0" y="30"/>
                  </a:lnTo>
                  <a:lnTo>
                    <a:pt x="10" y="22"/>
                  </a:lnTo>
                  <a:lnTo>
                    <a:pt x="24" y="38"/>
                  </a:lnTo>
                  <a:lnTo>
                    <a:pt x="66" y="42"/>
                  </a:lnTo>
                  <a:lnTo>
                    <a:pt x="76" y="32"/>
                  </a:lnTo>
                  <a:lnTo>
                    <a:pt x="84" y="12"/>
                  </a:lnTo>
                  <a:lnTo>
                    <a:pt x="104" y="0"/>
                  </a:lnTo>
                  <a:lnTo>
                    <a:pt x="126" y="8"/>
                  </a:lnTo>
                  <a:lnTo>
                    <a:pt x="136" y="22"/>
                  </a:lnTo>
                  <a:lnTo>
                    <a:pt x="126" y="32"/>
                  </a:lnTo>
                  <a:lnTo>
                    <a:pt x="122" y="54"/>
                  </a:lnTo>
                  <a:lnTo>
                    <a:pt x="146" y="68"/>
                  </a:lnTo>
                  <a:lnTo>
                    <a:pt x="130" y="84"/>
                  </a:lnTo>
                  <a:lnTo>
                    <a:pt x="140" y="102"/>
                  </a:lnTo>
                  <a:lnTo>
                    <a:pt x="146" y="118"/>
                  </a:lnTo>
                  <a:lnTo>
                    <a:pt x="138" y="138"/>
                  </a:lnTo>
                  <a:lnTo>
                    <a:pt x="148" y="148"/>
                  </a:lnTo>
                  <a:lnTo>
                    <a:pt x="156" y="162"/>
                  </a:lnTo>
                  <a:lnTo>
                    <a:pt x="146" y="172"/>
                  </a:lnTo>
                  <a:lnTo>
                    <a:pt x="170" y="190"/>
                  </a:lnTo>
                  <a:lnTo>
                    <a:pt x="162" y="204"/>
                  </a:lnTo>
                  <a:lnTo>
                    <a:pt x="136" y="228"/>
                  </a:lnTo>
                  <a:lnTo>
                    <a:pt x="106" y="25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71">
              <a:extLst>
                <a:ext uri="{FF2B5EF4-FFF2-40B4-BE49-F238E27FC236}">
                  <a16:creationId xmlns:a16="http://schemas.microsoft.com/office/drawing/2014/main" id="{B7436DE8-8A27-470A-9867-0CDDADF8C9C5}"/>
                </a:ext>
              </a:extLst>
            </p:cNvPr>
            <p:cNvSpPr>
              <a:spLocks/>
            </p:cNvSpPr>
            <p:nvPr/>
          </p:nvSpPr>
          <p:spPr bwMode="auto">
            <a:xfrm>
              <a:off x="6114556" y="2450791"/>
              <a:ext cx="202161" cy="96258"/>
            </a:xfrm>
            <a:custGeom>
              <a:avLst/>
              <a:gdLst/>
              <a:ahLst/>
              <a:cxnLst>
                <a:cxn ang="0">
                  <a:pos x="48" y="0"/>
                </a:cxn>
                <a:cxn ang="0">
                  <a:pos x="56" y="4"/>
                </a:cxn>
                <a:cxn ang="0">
                  <a:pos x="68" y="8"/>
                </a:cxn>
                <a:cxn ang="0">
                  <a:pos x="70" y="16"/>
                </a:cxn>
                <a:cxn ang="0">
                  <a:pos x="78" y="18"/>
                </a:cxn>
                <a:cxn ang="0">
                  <a:pos x="80" y="14"/>
                </a:cxn>
                <a:cxn ang="0">
                  <a:pos x="88" y="16"/>
                </a:cxn>
                <a:cxn ang="0">
                  <a:pos x="94" y="20"/>
                </a:cxn>
                <a:cxn ang="0">
                  <a:pos x="102" y="24"/>
                </a:cxn>
                <a:cxn ang="0">
                  <a:pos x="110" y="30"/>
                </a:cxn>
                <a:cxn ang="0">
                  <a:pos x="100" y="36"/>
                </a:cxn>
                <a:cxn ang="0">
                  <a:pos x="92" y="44"/>
                </a:cxn>
                <a:cxn ang="0">
                  <a:pos x="82" y="46"/>
                </a:cxn>
                <a:cxn ang="0">
                  <a:pos x="76" y="50"/>
                </a:cxn>
                <a:cxn ang="0">
                  <a:pos x="66" y="50"/>
                </a:cxn>
                <a:cxn ang="0">
                  <a:pos x="46" y="42"/>
                </a:cxn>
                <a:cxn ang="0">
                  <a:pos x="44" y="48"/>
                </a:cxn>
                <a:cxn ang="0">
                  <a:pos x="28" y="46"/>
                </a:cxn>
                <a:cxn ang="0">
                  <a:pos x="20" y="40"/>
                </a:cxn>
                <a:cxn ang="0">
                  <a:pos x="14" y="34"/>
                </a:cxn>
                <a:cxn ang="0">
                  <a:pos x="0" y="18"/>
                </a:cxn>
                <a:cxn ang="0">
                  <a:pos x="12" y="12"/>
                </a:cxn>
                <a:cxn ang="0">
                  <a:pos x="24" y="8"/>
                </a:cxn>
                <a:cxn ang="0">
                  <a:pos x="34" y="4"/>
                </a:cxn>
                <a:cxn ang="0">
                  <a:pos x="42" y="2"/>
                </a:cxn>
                <a:cxn ang="0">
                  <a:pos x="48" y="0"/>
                </a:cxn>
              </a:cxnLst>
              <a:rect l="0" t="0" r="r" b="b"/>
              <a:pathLst>
                <a:path w="110" h="50">
                  <a:moveTo>
                    <a:pt x="48" y="0"/>
                  </a:moveTo>
                  <a:lnTo>
                    <a:pt x="56" y="4"/>
                  </a:lnTo>
                  <a:lnTo>
                    <a:pt x="68" y="8"/>
                  </a:lnTo>
                  <a:lnTo>
                    <a:pt x="70" y="16"/>
                  </a:lnTo>
                  <a:lnTo>
                    <a:pt x="78" y="18"/>
                  </a:lnTo>
                  <a:lnTo>
                    <a:pt x="80" y="14"/>
                  </a:lnTo>
                  <a:lnTo>
                    <a:pt x="88" y="16"/>
                  </a:lnTo>
                  <a:lnTo>
                    <a:pt x="94" y="20"/>
                  </a:lnTo>
                  <a:lnTo>
                    <a:pt x="102" y="24"/>
                  </a:lnTo>
                  <a:lnTo>
                    <a:pt x="110" y="30"/>
                  </a:lnTo>
                  <a:lnTo>
                    <a:pt x="100" y="36"/>
                  </a:lnTo>
                  <a:lnTo>
                    <a:pt x="92" y="44"/>
                  </a:lnTo>
                  <a:lnTo>
                    <a:pt x="82" y="46"/>
                  </a:lnTo>
                  <a:lnTo>
                    <a:pt x="76" y="50"/>
                  </a:lnTo>
                  <a:lnTo>
                    <a:pt x="66" y="50"/>
                  </a:lnTo>
                  <a:lnTo>
                    <a:pt x="46" y="42"/>
                  </a:lnTo>
                  <a:lnTo>
                    <a:pt x="44" y="48"/>
                  </a:lnTo>
                  <a:lnTo>
                    <a:pt x="28" y="46"/>
                  </a:lnTo>
                  <a:lnTo>
                    <a:pt x="20" y="40"/>
                  </a:lnTo>
                  <a:lnTo>
                    <a:pt x="14" y="34"/>
                  </a:lnTo>
                  <a:lnTo>
                    <a:pt x="0" y="18"/>
                  </a:lnTo>
                  <a:lnTo>
                    <a:pt x="12" y="12"/>
                  </a:lnTo>
                  <a:lnTo>
                    <a:pt x="24" y="8"/>
                  </a:lnTo>
                  <a:lnTo>
                    <a:pt x="34" y="4"/>
                  </a:lnTo>
                  <a:lnTo>
                    <a:pt x="42" y="2"/>
                  </a:lnTo>
                  <a:lnTo>
                    <a:pt x="4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74">
              <a:extLst>
                <a:ext uri="{FF2B5EF4-FFF2-40B4-BE49-F238E27FC236}">
                  <a16:creationId xmlns:a16="http://schemas.microsoft.com/office/drawing/2014/main" id="{C2AFE876-EC8B-4951-B154-EE94D7B72666}"/>
                </a:ext>
              </a:extLst>
            </p:cNvPr>
            <p:cNvSpPr>
              <a:spLocks/>
            </p:cNvSpPr>
            <p:nvPr/>
          </p:nvSpPr>
          <p:spPr bwMode="auto">
            <a:xfrm>
              <a:off x="6180716" y="2300662"/>
              <a:ext cx="283026" cy="231021"/>
            </a:xfrm>
            <a:custGeom>
              <a:avLst/>
              <a:gdLst/>
              <a:ahLst/>
              <a:cxnLst>
                <a:cxn ang="0">
                  <a:pos x="0" y="20"/>
                </a:cxn>
                <a:cxn ang="0">
                  <a:pos x="16" y="16"/>
                </a:cxn>
                <a:cxn ang="0">
                  <a:pos x="32" y="10"/>
                </a:cxn>
                <a:cxn ang="0">
                  <a:pos x="48" y="0"/>
                </a:cxn>
                <a:cxn ang="0">
                  <a:pos x="66" y="0"/>
                </a:cxn>
                <a:cxn ang="0">
                  <a:pos x="70" y="8"/>
                </a:cxn>
                <a:cxn ang="0">
                  <a:pos x="88" y="8"/>
                </a:cxn>
                <a:cxn ang="0">
                  <a:pos x="108" y="8"/>
                </a:cxn>
                <a:cxn ang="0">
                  <a:pos x="134" y="6"/>
                </a:cxn>
                <a:cxn ang="0">
                  <a:pos x="140" y="12"/>
                </a:cxn>
                <a:cxn ang="0">
                  <a:pos x="144" y="16"/>
                </a:cxn>
                <a:cxn ang="0">
                  <a:pos x="148" y="28"/>
                </a:cxn>
                <a:cxn ang="0">
                  <a:pos x="152" y="32"/>
                </a:cxn>
                <a:cxn ang="0">
                  <a:pos x="152" y="46"/>
                </a:cxn>
                <a:cxn ang="0">
                  <a:pos x="144" y="46"/>
                </a:cxn>
                <a:cxn ang="0">
                  <a:pos x="142" y="52"/>
                </a:cxn>
                <a:cxn ang="0">
                  <a:pos x="148" y="56"/>
                </a:cxn>
                <a:cxn ang="0">
                  <a:pos x="148" y="70"/>
                </a:cxn>
                <a:cxn ang="0">
                  <a:pos x="150" y="76"/>
                </a:cxn>
                <a:cxn ang="0">
                  <a:pos x="152" y="84"/>
                </a:cxn>
                <a:cxn ang="0">
                  <a:pos x="154" y="88"/>
                </a:cxn>
                <a:cxn ang="0">
                  <a:pos x="144" y="94"/>
                </a:cxn>
                <a:cxn ang="0">
                  <a:pos x="136" y="102"/>
                </a:cxn>
                <a:cxn ang="0">
                  <a:pos x="132" y="110"/>
                </a:cxn>
                <a:cxn ang="0">
                  <a:pos x="130" y="120"/>
                </a:cxn>
                <a:cxn ang="0">
                  <a:pos x="126" y="116"/>
                </a:cxn>
                <a:cxn ang="0">
                  <a:pos x="116" y="112"/>
                </a:cxn>
                <a:cxn ang="0">
                  <a:pos x="108" y="112"/>
                </a:cxn>
                <a:cxn ang="0">
                  <a:pos x="98" y="116"/>
                </a:cxn>
                <a:cxn ang="0">
                  <a:pos x="88" y="118"/>
                </a:cxn>
                <a:cxn ang="0">
                  <a:pos x="84" y="110"/>
                </a:cxn>
                <a:cxn ang="0">
                  <a:pos x="74" y="108"/>
                </a:cxn>
                <a:cxn ang="0">
                  <a:pos x="66" y="102"/>
                </a:cxn>
                <a:cxn ang="0">
                  <a:pos x="58" y="98"/>
                </a:cxn>
                <a:cxn ang="0">
                  <a:pos x="52" y="94"/>
                </a:cxn>
                <a:cxn ang="0">
                  <a:pos x="44" y="92"/>
                </a:cxn>
                <a:cxn ang="0">
                  <a:pos x="42" y="96"/>
                </a:cxn>
                <a:cxn ang="0">
                  <a:pos x="34" y="94"/>
                </a:cxn>
                <a:cxn ang="0">
                  <a:pos x="32" y="86"/>
                </a:cxn>
                <a:cxn ang="0">
                  <a:pos x="24" y="84"/>
                </a:cxn>
                <a:cxn ang="0">
                  <a:pos x="12" y="78"/>
                </a:cxn>
                <a:cxn ang="0">
                  <a:pos x="8" y="70"/>
                </a:cxn>
                <a:cxn ang="0">
                  <a:pos x="8" y="46"/>
                </a:cxn>
                <a:cxn ang="0">
                  <a:pos x="0" y="42"/>
                </a:cxn>
                <a:cxn ang="0">
                  <a:pos x="4" y="30"/>
                </a:cxn>
                <a:cxn ang="0">
                  <a:pos x="0" y="20"/>
                </a:cxn>
              </a:cxnLst>
              <a:rect l="0" t="0" r="r" b="b"/>
              <a:pathLst>
                <a:path w="154" h="120">
                  <a:moveTo>
                    <a:pt x="0" y="20"/>
                  </a:moveTo>
                  <a:lnTo>
                    <a:pt x="16" y="16"/>
                  </a:lnTo>
                  <a:lnTo>
                    <a:pt x="32" y="10"/>
                  </a:lnTo>
                  <a:lnTo>
                    <a:pt x="48" y="0"/>
                  </a:lnTo>
                  <a:lnTo>
                    <a:pt x="66" y="0"/>
                  </a:lnTo>
                  <a:lnTo>
                    <a:pt x="70" y="8"/>
                  </a:lnTo>
                  <a:lnTo>
                    <a:pt x="88" y="8"/>
                  </a:lnTo>
                  <a:lnTo>
                    <a:pt x="108" y="8"/>
                  </a:lnTo>
                  <a:lnTo>
                    <a:pt x="134" y="6"/>
                  </a:lnTo>
                  <a:lnTo>
                    <a:pt x="140" y="12"/>
                  </a:lnTo>
                  <a:lnTo>
                    <a:pt x="144" y="16"/>
                  </a:lnTo>
                  <a:lnTo>
                    <a:pt x="148" y="28"/>
                  </a:lnTo>
                  <a:lnTo>
                    <a:pt x="152" y="32"/>
                  </a:lnTo>
                  <a:lnTo>
                    <a:pt x="152" y="46"/>
                  </a:lnTo>
                  <a:lnTo>
                    <a:pt x="144" y="46"/>
                  </a:lnTo>
                  <a:lnTo>
                    <a:pt x="142" y="52"/>
                  </a:lnTo>
                  <a:lnTo>
                    <a:pt x="148" y="56"/>
                  </a:lnTo>
                  <a:lnTo>
                    <a:pt x="148" y="70"/>
                  </a:lnTo>
                  <a:lnTo>
                    <a:pt x="150" y="76"/>
                  </a:lnTo>
                  <a:lnTo>
                    <a:pt x="152" y="84"/>
                  </a:lnTo>
                  <a:lnTo>
                    <a:pt x="154" y="88"/>
                  </a:lnTo>
                  <a:lnTo>
                    <a:pt x="144" y="94"/>
                  </a:lnTo>
                  <a:lnTo>
                    <a:pt x="136" y="102"/>
                  </a:lnTo>
                  <a:lnTo>
                    <a:pt x="132" y="110"/>
                  </a:lnTo>
                  <a:lnTo>
                    <a:pt x="130" y="120"/>
                  </a:lnTo>
                  <a:lnTo>
                    <a:pt x="126" y="116"/>
                  </a:lnTo>
                  <a:lnTo>
                    <a:pt x="116" y="112"/>
                  </a:lnTo>
                  <a:lnTo>
                    <a:pt x="108" y="112"/>
                  </a:lnTo>
                  <a:lnTo>
                    <a:pt x="98" y="116"/>
                  </a:lnTo>
                  <a:lnTo>
                    <a:pt x="88" y="118"/>
                  </a:lnTo>
                  <a:lnTo>
                    <a:pt x="84" y="110"/>
                  </a:lnTo>
                  <a:lnTo>
                    <a:pt x="74" y="108"/>
                  </a:lnTo>
                  <a:lnTo>
                    <a:pt x="66" y="102"/>
                  </a:lnTo>
                  <a:lnTo>
                    <a:pt x="58" y="98"/>
                  </a:lnTo>
                  <a:lnTo>
                    <a:pt x="52" y="94"/>
                  </a:lnTo>
                  <a:lnTo>
                    <a:pt x="44" y="92"/>
                  </a:lnTo>
                  <a:lnTo>
                    <a:pt x="42" y="96"/>
                  </a:lnTo>
                  <a:lnTo>
                    <a:pt x="34" y="94"/>
                  </a:lnTo>
                  <a:lnTo>
                    <a:pt x="32" y="86"/>
                  </a:lnTo>
                  <a:lnTo>
                    <a:pt x="24" y="84"/>
                  </a:lnTo>
                  <a:lnTo>
                    <a:pt x="12" y="78"/>
                  </a:lnTo>
                  <a:lnTo>
                    <a:pt x="8" y="70"/>
                  </a:lnTo>
                  <a:lnTo>
                    <a:pt x="8" y="46"/>
                  </a:lnTo>
                  <a:lnTo>
                    <a:pt x="0" y="42"/>
                  </a:lnTo>
                  <a:lnTo>
                    <a:pt x="4" y="30"/>
                  </a:lnTo>
                  <a:lnTo>
                    <a:pt x="0"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175">
              <a:extLst>
                <a:ext uri="{FF2B5EF4-FFF2-40B4-BE49-F238E27FC236}">
                  <a16:creationId xmlns:a16="http://schemas.microsoft.com/office/drawing/2014/main" id="{56A6AFB2-1037-4595-9007-4114BA909FF8}"/>
                </a:ext>
              </a:extLst>
            </p:cNvPr>
            <p:cNvSpPr>
              <a:spLocks/>
            </p:cNvSpPr>
            <p:nvPr/>
          </p:nvSpPr>
          <p:spPr bwMode="auto">
            <a:xfrm>
              <a:off x="6239548" y="2550925"/>
              <a:ext cx="183784" cy="107810"/>
            </a:xfrm>
            <a:custGeom>
              <a:avLst/>
              <a:gdLst/>
              <a:ahLst/>
              <a:cxnLst>
                <a:cxn ang="0">
                  <a:pos x="0" y="30"/>
                </a:cxn>
                <a:cxn ang="0">
                  <a:pos x="2" y="24"/>
                </a:cxn>
                <a:cxn ang="0">
                  <a:pos x="8" y="18"/>
                </a:cxn>
                <a:cxn ang="0">
                  <a:pos x="18" y="14"/>
                </a:cxn>
                <a:cxn ang="0">
                  <a:pos x="34" y="16"/>
                </a:cxn>
                <a:cxn ang="0">
                  <a:pos x="38" y="10"/>
                </a:cxn>
                <a:cxn ang="0">
                  <a:pos x="46" y="10"/>
                </a:cxn>
                <a:cxn ang="0">
                  <a:pos x="52" y="6"/>
                </a:cxn>
                <a:cxn ang="0">
                  <a:pos x="62" y="6"/>
                </a:cxn>
                <a:cxn ang="0">
                  <a:pos x="64" y="4"/>
                </a:cxn>
                <a:cxn ang="0">
                  <a:pos x="70" y="0"/>
                </a:cxn>
                <a:cxn ang="0">
                  <a:pos x="90" y="4"/>
                </a:cxn>
                <a:cxn ang="0">
                  <a:pos x="96" y="8"/>
                </a:cxn>
                <a:cxn ang="0">
                  <a:pos x="100" y="14"/>
                </a:cxn>
                <a:cxn ang="0">
                  <a:pos x="92" y="22"/>
                </a:cxn>
                <a:cxn ang="0">
                  <a:pos x="82" y="36"/>
                </a:cxn>
                <a:cxn ang="0">
                  <a:pos x="68" y="50"/>
                </a:cxn>
                <a:cxn ang="0">
                  <a:pos x="48" y="50"/>
                </a:cxn>
                <a:cxn ang="0">
                  <a:pos x="40" y="54"/>
                </a:cxn>
                <a:cxn ang="0">
                  <a:pos x="22" y="56"/>
                </a:cxn>
                <a:cxn ang="0">
                  <a:pos x="10" y="46"/>
                </a:cxn>
                <a:cxn ang="0">
                  <a:pos x="2" y="38"/>
                </a:cxn>
                <a:cxn ang="0">
                  <a:pos x="0" y="30"/>
                </a:cxn>
              </a:cxnLst>
              <a:rect l="0" t="0" r="r" b="b"/>
              <a:pathLst>
                <a:path w="100" h="56">
                  <a:moveTo>
                    <a:pt x="0" y="30"/>
                  </a:moveTo>
                  <a:lnTo>
                    <a:pt x="2" y="24"/>
                  </a:lnTo>
                  <a:lnTo>
                    <a:pt x="8" y="18"/>
                  </a:lnTo>
                  <a:lnTo>
                    <a:pt x="18" y="14"/>
                  </a:lnTo>
                  <a:lnTo>
                    <a:pt x="34" y="16"/>
                  </a:lnTo>
                  <a:lnTo>
                    <a:pt x="38" y="10"/>
                  </a:lnTo>
                  <a:lnTo>
                    <a:pt x="46" y="10"/>
                  </a:lnTo>
                  <a:lnTo>
                    <a:pt x="52" y="6"/>
                  </a:lnTo>
                  <a:lnTo>
                    <a:pt x="62" y="6"/>
                  </a:lnTo>
                  <a:lnTo>
                    <a:pt x="64" y="4"/>
                  </a:lnTo>
                  <a:lnTo>
                    <a:pt x="70" y="0"/>
                  </a:lnTo>
                  <a:lnTo>
                    <a:pt x="90" y="4"/>
                  </a:lnTo>
                  <a:lnTo>
                    <a:pt x="96" y="8"/>
                  </a:lnTo>
                  <a:lnTo>
                    <a:pt x="100" y="14"/>
                  </a:lnTo>
                  <a:lnTo>
                    <a:pt x="92" y="22"/>
                  </a:lnTo>
                  <a:lnTo>
                    <a:pt x="82" y="36"/>
                  </a:lnTo>
                  <a:lnTo>
                    <a:pt x="68" y="50"/>
                  </a:lnTo>
                  <a:lnTo>
                    <a:pt x="48" y="50"/>
                  </a:lnTo>
                  <a:lnTo>
                    <a:pt x="40" y="54"/>
                  </a:lnTo>
                  <a:lnTo>
                    <a:pt x="22" y="56"/>
                  </a:lnTo>
                  <a:lnTo>
                    <a:pt x="10" y="46"/>
                  </a:lnTo>
                  <a:lnTo>
                    <a:pt x="2" y="38"/>
                  </a:lnTo>
                  <a:lnTo>
                    <a:pt x="0" y="3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149">
              <a:extLst>
                <a:ext uri="{FF2B5EF4-FFF2-40B4-BE49-F238E27FC236}">
                  <a16:creationId xmlns:a16="http://schemas.microsoft.com/office/drawing/2014/main" id="{EBAA4448-10EC-4FCA-BC26-1000B57966FE}"/>
                </a:ext>
              </a:extLst>
            </p:cNvPr>
            <p:cNvSpPr>
              <a:spLocks/>
            </p:cNvSpPr>
            <p:nvPr/>
          </p:nvSpPr>
          <p:spPr bwMode="auto">
            <a:xfrm>
              <a:off x="6082997" y="1628295"/>
              <a:ext cx="384107" cy="650707"/>
            </a:xfrm>
            <a:custGeom>
              <a:avLst/>
              <a:gdLst/>
              <a:ahLst/>
              <a:cxnLst>
                <a:cxn ang="0">
                  <a:pos x="167" y="10"/>
                </a:cxn>
                <a:cxn ang="0">
                  <a:pos x="189" y="18"/>
                </a:cxn>
                <a:cxn ang="0">
                  <a:pos x="199" y="40"/>
                </a:cxn>
                <a:cxn ang="0">
                  <a:pos x="205" y="56"/>
                </a:cxn>
                <a:cxn ang="0">
                  <a:pos x="209" y="86"/>
                </a:cxn>
                <a:cxn ang="0">
                  <a:pos x="181" y="90"/>
                </a:cxn>
                <a:cxn ang="0">
                  <a:pos x="161" y="114"/>
                </a:cxn>
                <a:cxn ang="0">
                  <a:pos x="153" y="138"/>
                </a:cxn>
                <a:cxn ang="0">
                  <a:pos x="121" y="152"/>
                </a:cxn>
                <a:cxn ang="0">
                  <a:pos x="103" y="178"/>
                </a:cxn>
                <a:cxn ang="0">
                  <a:pos x="101" y="216"/>
                </a:cxn>
                <a:cxn ang="0">
                  <a:pos x="125" y="236"/>
                </a:cxn>
                <a:cxn ang="0">
                  <a:pos x="111" y="256"/>
                </a:cxn>
                <a:cxn ang="0">
                  <a:pos x="91" y="278"/>
                </a:cxn>
                <a:cxn ang="0">
                  <a:pos x="87" y="304"/>
                </a:cxn>
                <a:cxn ang="0">
                  <a:pos x="69" y="322"/>
                </a:cxn>
                <a:cxn ang="0">
                  <a:pos x="51" y="336"/>
                </a:cxn>
                <a:cxn ang="0">
                  <a:pos x="33" y="324"/>
                </a:cxn>
                <a:cxn ang="0">
                  <a:pos x="29" y="308"/>
                </a:cxn>
                <a:cxn ang="0">
                  <a:pos x="11" y="274"/>
                </a:cxn>
                <a:cxn ang="0">
                  <a:pos x="17" y="252"/>
                </a:cxn>
                <a:cxn ang="0">
                  <a:pos x="25" y="228"/>
                </a:cxn>
                <a:cxn ang="0">
                  <a:pos x="17" y="208"/>
                </a:cxn>
                <a:cxn ang="0">
                  <a:pos x="29" y="194"/>
                </a:cxn>
                <a:cxn ang="0">
                  <a:pos x="17" y="168"/>
                </a:cxn>
                <a:cxn ang="0">
                  <a:pos x="33" y="134"/>
                </a:cxn>
                <a:cxn ang="0">
                  <a:pos x="53" y="124"/>
                </a:cxn>
                <a:cxn ang="0">
                  <a:pos x="57" y="94"/>
                </a:cxn>
                <a:cxn ang="0">
                  <a:pos x="73" y="76"/>
                </a:cxn>
                <a:cxn ang="0">
                  <a:pos x="87" y="54"/>
                </a:cxn>
                <a:cxn ang="0">
                  <a:pos x="99" y="26"/>
                </a:cxn>
                <a:cxn ang="0">
                  <a:pos x="117" y="12"/>
                </a:cxn>
                <a:cxn ang="0">
                  <a:pos x="131" y="18"/>
                </a:cxn>
                <a:cxn ang="0">
                  <a:pos x="145" y="2"/>
                </a:cxn>
              </a:cxnLst>
              <a:rect l="0" t="0" r="r" b="b"/>
              <a:pathLst>
                <a:path w="209" h="338">
                  <a:moveTo>
                    <a:pt x="155" y="0"/>
                  </a:moveTo>
                  <a:lnTo>
                    <a:pt x="167" y="10"/>
                  </a:lnTo>
                  <a:lnTo>
                    <a:pt x="175" y="18"/>
                  </a:lnTo>
                  <a:lnTo>
                    <a:pt x="189" y="18"/>
                  </a:lnTo>
                  <a:lnTo>
                    <a:pt x="199" y="32"/>
                  </a:lnTo>
                  <a:lnTo>
                    <a:pt x="199" y="40"/>
                  </a:lnTo>
                  <a:lnTo>
                    <a:pt x="197" y="52"/>
                  </a:lnTo>
                  <a:lnTo>
                    <a:pt x="205" y="56"/>
                  </a:lnTo>
                  <a:lnTo>
                    <a:pt x="199" y="72"/>
                  </a:lnTo>
                  <a:lnTo>
                    <a:pt x="209" y="86"/>
                  </a:lnTo>
                  <a:lnTo>
                    <a:pt x="191" y="88"/>
                  </a:lnTo>
                  <a:lnTo>
                    <a:pt x="181" y="90"/>
                  </a:lnTo>
                  <a:lnTo>
                    <a:pt x="167" y="100"/>
                  </a:lnTo>
                  <a:lnTo>
                    <a:pt x="161" y="114"/>
                  </a:lnTo>
                  <a:lnTo>
                    <a:pt x="165" y="124"/>
                  </a:lnTo>
                  <a:lnTo>
                    <a:pt x="153" y="138"/>
                  </a:lnTo>
                  <a:lnTo>
                    <a:pt x="137" y="150"/>
                  </a:lnTo>
                  <a:lnTo>
                    <a:pt x="121" y="152"/>
                  </a:lnTo>
                  <a:lnTo>
                    <a:pt x="111" y="166"/>
                  </a:lnTo>
                  <a:lnTo>
                    <a:pt x="103" y="178"/>
                  </a:lnTo>
                  <a:lnTo>
                    <a:pt x="99" y="194"/>
                  </a:lnTo>
                  <a:lnTo>
                    <a:pt x="101" y="216"/>
                  </a:lnTo>
                  <a:lnTo>
                    <a:pt x="115" y="222"/>
                  </a:lnTo>
                  <a:lnTo>
                    <a:pt x="125" y="236"/>
                  </a:lnTo>
                  <a:lnTo>
                    <a:pt x="123" y="248"/>
                  </a:lnTo>
                  <a:lnTo>
                    <a:pt x="111" y="256"/>
                  </a:lnTo>
                  <a:lnTo>
                    <a:pt x="93" y="266"/>
                  </a:lnTo>
                  <a:lnTo>
                    <a:pt x="91" y="278"/>
                  </a:lnTo>
                  <a:lnTo>
                    <a:pt x="91" y="292"/>
                  </a:lnTo>
                  <a:lnTo>
                    <a:pt x="87" y="304"/>
                  </a:lnTo>
                  <a:lnTo>
                    <a:pt x="81" y="316"/>
                  </a:lnTo>
                  <a:lnTo>
                    <a:pt x="69" y="322"/>
                  </a:lnTo>
                  <a:lnTo>
                    <a:pt x="55" y="324"/>
                  </a:lnTo>
                  <a:lnTo>
                    <a:pt x="51" y="336"/>
                  </a:lnTo>
                  <a:lnTo>
                    <a:pt x="37" y="338"/>
                  </a:lnTo>
                  <a:lnTo>
                    <a:pt x="33" y="324"/>
                  </a:lnTo>
                  <a:lnTo>
                    <a:pt x="29" y="316"/>
                  </a:lnTo>
                  <a:lnTo>
                    <a:pt x="29" y="308"/>
                  </a:lnTo>
                  <a:lnTo>
                    <a:pt x="17" y="290"/>
                  </a:lnTo>
                  <a:lnTo>
                    <a:pt x="11" y="274"/>
                  </a:lnTo>
                  <a:lnTo>
                    <a:pt x="0" y="254"/>
                  </a:lnTo>
                  <a:lnTo>
                    <a:pt x="17" y="252"/>
                  </a:lnTo>
                  <a:lnTo>
                    <a:pt x="17" y="236"/>
                  </a:lnTo>
                  <a:lnTo>
                    <a:pt x="25" y="228"/>
                  </a:lnTo>
                  <a:lnTo>
                    <a:pt x="29" y="216"/>
                  </a:lnTo>
                  <a:lnTo>
                    <a:pt x="17" y="208"/>
                  </a:lnTo>
                  <a:lnTo>
                    <a:pt x="31" y="206"/>
                  </a:lnTo>
                  <a:lnTo>
                    <a:pt x="29" y="194"/>
                  </a:lnTo>
                  <a:lnTo>
                    <a:pt x="17" y="188"/>
                  </a:lnTo>
                  <a:lnTo>
                    <a:pt x="17" y="168"/>
                  </a:lnTo>
                  <a:lnTo>
                    <a:pt x="17" y="138"/>
                  </a:lnTo>
                  <a:lnTo>
                    <a:pt x="33" y="134"/>
                  </a:lnTo>
                  <a:lnTo>
                    <a:pt x="49" y="128"/>
                  </a:lnTo>
                  <a:lnTo>
                    <a:pt x="53" y="124"/>
                  </a:lnTo>
                  <a:lnTo>
                    <a:pt x="47" y="110"/>
                  </a:lnTo>
                  <a:lnTo>
                    <a:pt x="57" y="94"/>
                  </a:lnTo>
                  <a:lnTo>
                    <a:pt x="59" y="80"/>
                  </a:lnTo>
                  <a:lnTo>
                    <a:pt x="73" y="76"/>
                  </a:lnTo>
                  <a:lnTo>
                    <a:pt x="75" y="64"/>
                  </a:lnTo>
                  <a:lnTo>
                    <a:pt x="87" y="54"/>
                  </a:lnTo>
                  <a:lnTo>
                    <a:pt x="87" y="42"/>
                  </a:lnTo>
                  <a:lnTo>
                    <a:pt x="99" y="26"/>
                  </a:lnTo>
                  <a:lnTo>
                    <a:pt x="117" y="24"/>
                  </a:lnTo>
                  <a:lnTo>
                    <a:pt x="117" y="12"/>
                  </a:lnTo>
                  <a:lnTo>
                    <a:pt x="131" y="10"/>
                  </a:lnTo>
                  <a:lnTo>
                    <a:pt x="131" y="18"/>
                  </a:lnTo>
                  <a:lnTo>
                    <a:pt x="145" y="18"/>
                  </a:lnTo>
                  <a:lnTo>
                    <a:pt x="145" y="2"/>
                  </a:lnTo>
                  <a:lnTo>
                    <a:pt x="155"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150">
              <a:extLst>
                <a:ext uri="{FF2B5EF4-FFF2-40B4-BE49-F238E27FC236}">
                  <a16:creationId xmlns:a16="http://schemas.microsoft.com/office/drawing/2014/main" id="{B041E111-B558-400E-8E27-C90FA89DA02C}"/>
                </a:ext>
              </a:extLst>
            </p:cNvPr>
            <p:cNvSpPr>
              <a:spLocks/>
            </p:cNvSpPr>
            <p:nvPr/>
          </p:nvSpPr>
          <p:spPr bwMode="auto">
            <a:xfrm>
              <a:off x="5906567" y="1512784"/>
              <a:ext cx="755348" cy="650707"/>
            </a:xfrm>
            <a:custGeom>
              <a:avLst/>
              <a:gdLst/>
              <a:ahLst/>
              <a:cxnLst>
                <a:cxn ang="0">
                  <a:pos x="92" y="310"/>
                </a:cxn>
                <a:cxn ang="0">
                  <a:pos x="82" y="312"/>
                </a:cxn>
                <a:cxn ang="0">
                  <a:pos x="62" y="328"/>
                </a:cxn>
                <a:cxn ang="0">
                  <a:pos x="24" y="334"/>
                </a:cxn>
                <a:cxn ang="0">
                  <a:pos x="10" y="316"/>
                </a:cxn>
                <a:cxn ang="0">
                  <a:pos x="16" y="302"/>
                </a:cxn>
                <a:cxn ang="0">
                  <a:pos x="4" y="296"/>
                </a:cxn>
                <a:cxn ang="0">
                  <a:pos x="8" y="280"/>
                </a:cxn>
                <a:cxn ang="0">
                  <a:pos x="0" y="250"/>
                </a:cxn>
                <a:cxn ang="0">
                  <a:pos x="26" y="230"/>
                </a:cxn>
                <a:cxn ang="0">
                  <a:pos x="56" y="220"/>
                </a:cxn>
                <a:cxn ang="0">
                  <a:pos x="70" y="208"/>
                </a:cxn>
                <a:cxn ang="0">
                  <a:pos x="98" y="202"/>
                </a:cxn>
                <a:cxn ang="0">
                  <a:pos x="84" y="204"/>
                </a:cxn>
                <a:cxn ang="0">
                  <a:pos x="92" y="184"/>
                </a:cxn>
                <a:cxn ang="0">
                  <a:pos x="113" y="164"/>
                </a:cxn>
                <a:cxn ang="0">
                  <a:pos x="137" y="134"/>
                </a:cxn>
                <a:cxn ang="0">
                  <a:pos x="157" y="106"/>
                </a:cxn>
                <a:cxn ang="0">
                  <a:pos x="175" y="86"/>
                </a:cxn>
                <a:cxn ang="0">
                  <a:pos x="185" y="72"/>
                </a:cxn>
                <a:cxn ang="0">
                  <a:pos x="163" y="78"/>
                </a:cxn>
                <a:cxn ang="0">
                  <a:pos x="165" y="62"/>
                </a:cxn>
                <a:cxn ang="0">
                  <a:pos x="183" y="64"/>
                </a:cxn>
                <a:cxn ang="0">
                  <a:pos x="203" y="60"/>
                </a:cxn>
                <a:cxn ang="0">
                  <a:pos x="199" y="44"/>
                </a:cxn>
                <a:cxn ang="0">
                  <a:pos x="225" y="30"/>
                </a:cxn>
                <a:cxn ang="0">
                  <a:pos x="243" y="40"/>
                </a:cxn>
                <a:cxn ang="0">
                  <a:pos x="267" y="38"/>
                </a:cxn>
                <a:cxn ang="0">
                  <a:pos x="285" y="24"/>
                </a:cxn>
                <a:cxn ang="0">
                  <a:pos x="291" y="36"/>
                </a:cxn>
                <a:cxn ang="0">
                  <a:pos x="309" y="16"/>
                </a:cxn>
                <a:cxn ang="0">
                  <a:pos x="337" y="4"/>
                </a:cxn>
                <a:cxn ang="0">
                  <a:pos x="319" y="32"/>
                </a:cxn>
                <a:cxn ang="0">
                  <a:pos x="343" y="22"/>
                </a:cxn>
                <a:cxn ang="0">
                  <a:pos x="373" y="6"/>
                </a:cxn>
                <a:cxn ang="0">
                  <a:pos x="387" y="10"/>
                </a:cxn>
                <a:cxn ang="0">
                  <a:pos x="401" y="32"/>
                </a:cxn>
                <a:cxn ang="0">
                  <a:pos x="397" y="44"/>
                </a:cxn>
                <a:cxn ang="0">
                  <a:pos x="387" y="52"/>
                </a:cxn>
                <a:cxn ang="0">
                  <a:pos x="355" y="30"/>
                </a:cxn>
                <a:cxn ang="0">
                  <a:pos x="333" y="44"/>
                </a:cxn>
                <a:cxn ang="0">
                  <a:pos x="317" y="72"/>
                </a:cxn>
                <a:cxn ang="0">
                  <a:pos x="275" y="68"/>
                </a:cxn>
                <a:cxn ang="0">
                  <a:pos x="261" y="52"/>
                </a:cxn>
                <a:cxn ang="0">
                  <a:pos x="241" y="62"/>
                </a:cxn>
                <a:cxn ang="0">
                  <a:pos x="227" y="78"/>
                </a:cxn>
                <a:cxn ang="0">
                  <a:pos x="213" y="72"/>
                </a:cxn>
                <a:cxn ang="0">
                  <a:pos x="195" y="86"/>
                </a:cxn>
                <a:cxn ang="0">
                  <a:pos x="183" y="114"/>
                </a:cxn>
                <a:cxn ang="0">
                  <a:pos x="169" y="136"/>
                </a:cxn>
                <a:cxn ang="0">
                  <a:pos x="153" y="154"/>
                </a:cxn>
                <a:cxn ang="0">
                  <a:pos x="149" y="184"/>
                </a:cxn>
                <a:cxn ang="0">
                  <a:pos x="113" y="198"/>
                </a:cxn>
                <a:cxn ang="0">
                  <a:pos x="125" y="254"/>
                </a:cxn>
                <a:cxn ang="0">
                  <a:pos x="113" y="268"/>
                </a:cxn>
                <a:cxn ang="0">
                  <a:pos x="121" y="288"/>
                </a:cxn>
                <a:cxn ang="0">
                  <a:pos x="113" y="312"/>
                </a:cxn>
              </a:cxnLst>
              <a:rect l="0" t="0" r="r" b="b"/>
              <a:pathLst>
                <a:path w="411" h="338">
                  <a:moveTo>
                    <a:pt x="96" y="314"/>
                  </a:moveTo>
                  <a:lnTo>
                    <a:pt x="92" y="310"/>
                  </a:lnTo>
                  <a:lnTo>
                    <a:pt x="88" y="300"/>
                  </a:lnTo>
                  <a:lnTo>
                    <a:pt x="82" y="312"/>
                  </a:lnTo>
                  <a:lnTo>
                    <a:pt x="74" y="316"/>
                  </a:lnTo>
                  <a:lnTo>
                    <a:pt x="62" y="328"/>
                  </a:lnTo>
                  <a:lnTo>
                    <a:pt x="42" y="338"/>
                  </a:lnTo>
                  <a:lnTo>
                    <a:pt x="24" y="334"/>
                  </a:lnTo>
                  <a:lnTo>
                    <a:pt x="12" y="324"/>
                  </a:lnTo>
                  <a:lnTo>
                    <a:pt x="10" y="316"/>
                  </a:lnTo>
                  <a:lnTo>
                    <a:pt x="18" y="306"/>
                  </a:lnTo>
                  <a:lnTo>
                    <a:pt x="16" y="302"/>
                  </a:lnTo>
                  <a:lnTo>
                    <a:pt x="6" y="304"/>
                  </a:lnTo>
                  <a:lnTo>
                    <a:pt x="4" y="296"/>
                  </a:lnTo>
                  <a:lnTo>
                    <a:pt x="18" y="286"/>
                  </a:lnTo>
                  <a:lnTo>
                    <a:pt x="8" y="280"/>
                  </a:lnTo>
                  <a:lnTo>
                    <a:pt x="4" y="272"/>
                  </a:lnTo>
                  <a:lnTo>
                    <a:pt x="0" y="250"/>
                  </a:lnTo>
                  <a:lnTo>
                    <a:pt x="4" y="240"/>
                  </a:lnTo>
                  <a:lnTo>
                    <a:pt x="26" y="230"/>
                  </a:lnTo>
                  <a:lnTo>
                    <a:pt x="42" y="226"/>
                  </a:lnTo>
                  <a:lnTo>
                    <a:pt x="56" y="220"/>
                  </a:lnTo>
                  <a:lnTo>
                    <a:pt x="62" y="208"/>
                  </a:lnTo>
                  <a:lnTo>
                    <a:pt x="70" y="208"/>
                  </a:lnTo>
                  <a:lnTo>
                    <a:pt x="84" y="210"/>
                  </a:lnTo>
                  <a:lnTo>
                    <a:pt x="98" y="202"/>
                  </a:lnTo>
                  <a:lnTo>
                    <a:pt x="94" y="194"/>
                  </a:lnTo>
                  <a:lnTo>
                    <a:pt x="84" y="204"/>
                  </a:lnTo>
                  <a:lnTo>
                    <a:pt x="74" y="202"/>
                  </a:lnTo>
                  <a:lnTo>
                    <a:pt x="92" y="184"/>
                  </a:lnTo>
                  <a:lnTo>
                    <a:pt x="103" y="178"/>
                  </a:lnTo>
                  <a:lnTo>
                    <a:pt x="113" y="164"/>
                  </a:lnTo>
                  <a:lnTo>
                    <a:pt x="127" y="140"/>
                  </a:lnTo>
                  <a:lnTo>
                    <a:pt x="137" y="134"/>
                  </a:lnTo>
                  <a:lnTo>
                    <a:pt x="137" y="122"/>
                  </a:lnTo>
                  <a:lnTo>
                    <a:pt x="157" y="106"/>
                  </a:lnTo>
                  <a:lnTo>
                    <a:pt x="167" y="100"/>
                  </a:lnTo>
                  <a:lnTo>
                    <a:pt x="175" y="86"/>
                  </a:lnTo>
                  <a:lnTo>
                    <a:pt x="183" y="86"/>
                  </a:lnTo>
                  <a:lnTo>
                    <a:pt x="185" y="72"/>
                  </a:lnTo>
                  <a:lnTo>
                    <a:pt x="175" y="78"/>
                  </a:lnTo>
                  <a:lnTo>
                    <a:pt x="163" y="78"/>
                  </a:lnTo>
                  <a:lnTo>
                    <a:pt x="161" y="72"/>
                  </a:lnTo>
                  <a:lnTo>
                    <a:pt x="165" y="62"/>
                  </a:lnTo>
                  <a:lnTo>
                    <a:pt x="175" y="56"/>
                  </a:lnTo>
                  <a:lnTo>
                    <a:pt x="183" y="64"/>
                  </a:lnTo>
                  <a:lnTo>
                    <a:pt x="201" y="68"/>
                  </a:lnTo>
                  <a:lnTo>
                    <a:pt x="203" y="60"/>
                  </a:lnTo>
                  <a:lnTo>
                    <a:pt x="193" y="54"/>
                  </a:lnTo>
                  <a:lnTo>
                    <a:pt x="199" y="44"/>
                  </a:lnTo>
                  <a:lnTo>
                    <a:pt x="217" y="48"/>
                  </a:lnTo>
                  <a:lnTo>
                    <a:pt x="225" y="30"/>
                  </a:lnTo>
                  <a:lnTo>
                    <a:pt x="237" y="30"/>
                  </a:lnTo>
                  <a:lnTo>
                    <a:pt x="243" y="40"/>
                  </a:lnTo>
                  <a:lnTo>
                    <a:pt x="257" y="32"/>
                  </a:lnTo>
                  <a:lnTo>
                    <a:pt x="267" y="38"/>
                  </a:lnTo>
                  <a:lnTo>
                    <a:pt x="273" y="26"/>
                  </a:lnTo>
                  <a:lnTo>
                    <a:pt x="285" y="24"/>
                  </a:lnTo>
                  <a:lnTo>
                    <a:pt x="285" y="34"/>
                  </a:lnTo>
                  <a:lnTo>
                    <a:pt x="291" y="36"/>
                  </a:lnTo>
                  <a:lnTo>
                    <a:pt x="295" y="16"/>
                  </a:lnTo>
                  <a:lnTo>
                    <a:pt x="309" y="16"/>
                  </a:lnTo>
                  <a:lnTo>
                    <a:pt x="329" y="0"/>
                  </a:lnTo>
                  <a:lnTo>
                    <a:pt x="337" y="4"/>
                  </a:lnTo>
                  <a:lnTo>
                    <a:pt x="319" y="22"/>
                  </a:lnTo>
                  <a:lnTo>
                    <a:pt x="319" y="32"/>
                  </a:lnTo>
                  <a:lnTo>
                    <a:pt x="343" y="10"/>
                  </a:lnTo>
                  <a:lnTo>
                    <a:pt x="343" y="22"/>
                  </a:lnTo>
                  <a:lnTo>
                    <a:pt x="359" y="4"/>
                  </a:lnTo>
                  <a:lnTo>
                    <a:pt x="373" y="6"/>
                  </a:lnTo>
                  <a:lnTo>
                    <a:pt x="369" y="20"/>
                  </a:lnTo>
                  <a:lnTo>
                    <a:pt x="387" y="10"/>
                  </a:lnTo>
                  <a:lnTo>
                    <a:pt x="411" y="20"/>
                  </a:lnTo>
                  <a:lnTo>
                    <a:pt x="401" y="32"/>
                  </a:lnTo>
                  <a:lnTo>
                    <a:pt x="381" y="30"/>
                  </a:lnTo>
                  <a:lnTo>
                    <a:pt x="397" y="44"/>
                  </a:lnTo>
                  <a:lnTo>
                    <a:pt x="397" y="50"/>
                  </a:lnTo>
                  <a:lnTo>
                    <a:pt x="387" y="52"/>
                  </a:lnTo>
                  <a:lnTo>
                    <a:pt x="377" y="38"/>
                  </a:lnTo>
                  <a:lnTo>
                    <a:pt x="355" y="30"/>
                  </a:lnTo>
                  <a:lnTo>
                    <a:pt x="335" y="42"/>
                  </a:lnTo>
                  <a:lnTo>
                    <a:pt x="333" y="44"/>
                  </a:lnTo>
                  <a:lnTo>
                    <a:pt x="329" y="60"/>
                  </a:lnTo>
                  <a:lnTo>
                    <a:pt x="317" y="72"/>
                  </a:lnTo>
                  <a:lnTo>
                    <a:pt x="303" y="70"/>
                  </a:lnTo>
                  <a:lnTo>
                    <a:pt x="275" y="68"/>
                  </a:lnTo>
                  <a:lnTo>
                    <a:pt x="267" y="58"/>
                  </a:lnTo>
                  <a:lnTo>
                    <a:pt x="261" y="52"/>
                  </a:lnTo>
                  <a:lnTo>
                    <a:pt x="251" y="60"/>
                  </a:lnTo>
                  <a:lnTo>
                    <a:pt x="241" y="62"/>
                  </a:lnTo>
                  <a:lnTo>
                    <a:pt x="241" y="78"/>
                  </a:lnTo>
                  <a:lnTo>
                    <a:pt x="227" y="78"/>
                  </a:lnTo>
                  <a:lnTo>
                    <a:pt x="227" y="70"/>
                  </a:lnTo>
                  <a:lnTo>
                    <a:pt x="213" y="72"/>
                  </a:lnTo>
                  <a:lnTo>
                    <a:pt x="213" y="84"/>
                  </a:lnTo>
                  <a:lnTo>
                    <a:pt x="195" y="86"/>
                  </a:lnTo>
                  <a:lnTo>
                    <a:pt x="183" y="102"/>
                  </a:lnTo>
                  <a:lnTo>
                    <a:pt x="183" y="114"/>
                  </a:lnTo>
                  <a:lnTo>
                    <a:pt x="171" y="124"/>
                  </a:lnTo>
                  <a:lnTo>
                    <a:pt x="169" y="136"/>
                  </a:lnTo>
                  <a:lnTo>
                    <a:pt x="155" y="140"/>
                  </a:lnTo>
                  <a:lnTo>
                    <a:pt x="153" y="154"/>
                  </a:lnTo>
                  <a:lnTo>
                    <a:pt x="143" y="170"/>
                  </a:lnTo>
                  <a:lnTo>
                    <a:pt x="149" y="184"/>
                  </a:lnTo>
                  <a:lnTo>
                    <a:pt x="145" y="188"/>
                  </a:lnTo>
                  <a:lnTo>
                    <a:pt x="113" y="198"/>
                  </a:lnTo>
                  <a:lnTo>
                    <a:pt x="113" y="248"/>
                  </a:lnTo>
                  <a:lnTo>
                    <a:pt x="125" y="254"/>
                  </a:lnTo>
                  <a:lnTo>
                    <a:pt x="127" y="266"/>
                  </a:lnTo>
                  <a:lnTo>
                    <a:pt x="113" y="268"/>
                  </a:lnTo>
                  <a:lnTo>
                    <a:pt x="125" y="276"/>
                  </a:lnTo>
                  <a:lnTo>
                    <a:pt x="121" y="288"/>
                  </a:lnTo>
                  <a:lnTo>
                    <a:pt x="113" y="296"/>
                  </a:lnTo>
                  <a:lnTo>
                    <a:pt x="113" y="312"/>
                  </a:lnTo>
                  <a:lnTo>
                    <a:pt x="96" y="3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61">
              <a:extLst>
                <a:ext uri="{FF2B5EF4-FFF2-40B4-BE49-F238E27FC236}">
                  <a16:creationId xmlns:a16="http://schemas.microsoft.com/office/drawing/2014/main" id="{E6211AB4-94E0-458A-A5E4-188D0D0743C3}"/>
                </a:ext>
              </a:extLst>
            </p:cNvPr>
            <p:cNvSpPr>
              <a:spLocks/>
            </p:cNvSpPr>
            <p:nvPr/>
          </p:nvSpPr>
          <p:spPr bwMode="auto">
            <a:xfrm>
              <a:off x="5483848" y="2794913"/>
              <a:ext cx="99242" cy="184816"/>
            </a:xfrm>
            <a:custGeom>
              <a:avLst/>
              <a:gdLst/>
              <a:ahLst/>
              <a:cxnLst>
                <a:cxn ang="0">
                  <a:pos x="36" y="96"/>
                </a:cxn>
                <a:cxn ang="0">
                  <a:pos x="24" y="96"/>
                </a:cxn>
                <a:cxn ang="0">
                  <a:pos x="12" y="96"/>
                </a:cxn>
                <a:cxn ang="0">
                  <a:pos x="12" y="88"/>
                </a:cxn>
                <a:cxn ang="0">
                  <a:pos x="12" y="72"/>
                </a:cxn>
                <a:cxn ang="0">
                  <a:pos x="8" y="70"/>
                </a:cxn>
                <a:cxn ang="0">
                  <a:pos x="0" y="60"/>
                </a:cxn>
                <a:cxn ang="0">
                  <a:pos x="8" y="50"/>
                </a:cxn>
                <a:cxn ang="0">
                  <a:pos x="10" y="40"/>
                </a:cxn>
                <a:cxn ang="0">
                  <a:pos x="14" y="26"/>
                </a:cxn>
                <a:cxn ang="0">
                  <a:pos x="12" y="14"/>
                </a:cxn>
                <a:cxn ang="0">
                  <a:pos x="14" y="0"/>
                </a:cxn>
                <a:cxn ang="0">
                  <a:pos x="20" y="2"/>
                </a:cxn>
                <a:cxn ang="0">
                  <a:pos x="26" y="8"/>
                </a:cxn>
                <a:cxn ang="0">
                  <a:pos x="38" y="6"/>
                </a:cxn>
                <a:cxn ang="0">
                  <a:pos x="48" y="6"/>
                </a:cxn>
                <a:cxn ang="0">
                  <a:pos x="54" y="14"/>
                </a:cxn>
                <a:cxn ang="0">
                  <a:pos x="52" y="20"/>
                </a:cxn>
                <a:cxn ang="0">
                  <a:pos x="42" y="22"/>
                </a:cxn>
                <a:cxn ang="0">
                  <a:pos x="42" y="36"/>
                </a:cxn>
                <a:cxn ang="0">
                  <a:pos x="42" y="46"/>
                </a:cxn>
                <a:cxn ang="0">
                  <a:pos x="40" y="50"/>
                </a:cxn>
                <a:cxn ang="0">
                  <a:pos x="34" y="54"/>
                </a:cxn>
                <a:cxn ang="0">
                  <a:pos x="34" y="58"/>
                </a:cxn>
                <a:cxn ang="0">
                  <a:pos x="40" y="66"/>
                </a:cxn>
                <a:cxn ang="0">
                  <a:pos x="34" y="70"/>
                </a:cxn>
                <a:cxn ang="0">
                  <a:pos x="36" y="76"/>
                </a:cxn>
                <a:cxn ang="0">
                  <a:pos x="38" y="82"/>
                </a:cxn>
                <a:cxn ang="0">
                  <a:pos x="32" y="86"/>
                </a:cxn>
                <a:cxn ang="0">
                  <a:pos x="36" y="96"/>
                </a:cxn>
              </a:cxnLst>
              <a:rect l="0" t="0" r="r" b="b"/>
              <a:pathLst>
                <a:path w="54" h="96">
                  <a:moveTo>
                    <a:pt x="36" y="96"/>
                  </a:moveTo>
                  <a:lnTo>
                    <a:pt x="24" y="96"/>
                  </a:lnTo>
                  <a:lnTo>
                    <a:pt x="12" y="96"/>
                  </a:lnTo>
                  <a:lnTo>
                    <a:pt x="12" y="88"/>
                  </a:lnTo>
                  <a:lnTo>
                    <a:pt x="12" y="72"/>
                  </a:lnTo>
                  <a:lnTo>
                    <a:pt x="8" y="70"/>
                  </a:lnTo>
                  <a:lnTo>
                    <a:pt x="0" y="60"/>
                  </a:lnTo>
                  <a:lnTo>
                    <a:pt x="8" y="50"/>
                  </a:lnTo>
                  <a:lnTo>
                    <a:pt x="10" y="40"/>
                  </a:lnTo>
                  <a:lnTo>
                    <a:pt x="14" y="26"/>
                  </a:lnTo>
                  <a:lnTo>
                    <a:pt x="12" y="14"/>
                  </a:lnTo>
                  <a:lnTo>
                    <a:pt x="14" y="0"/>
                  </a:lnTo>
                  <a:lnTo>
                    <a:pt x="20" y="2"/>
                  </a:lnTo>
                  <a:lnTo>
                    <a:pt x="26" y="8"/>
                  </a:lnTo>
                  <a:lnTo>
                    <a:pt x="38" y="6"/>
                  </a:lnTo>
                  <a:lnTo>
                    <a:pt x="48" y="6"/>
                  </a:lnTo>
                  <a:lnTo>
                    <a:pt x="54" y="14"/>
                  </a:lnTo>
                  <a:lnTo>
                    <a:pt x="52" y="20"/>
                  </a:lnTo>
                  <a:lnTo>
                    <a:pt x="42" y="22"/>
                  </a:lnTo>
                  <a:lnTo>
                    <a:pt x="42" y="36"/>
                  </a:lnTo>
                  <a:lnTo>
                    <a:pt x="42" y="46"/>
                  </a:lnTo>
                  <a:lnTo>
                    <a:pt x="40" y="50"/>
                  </a:lnTo>
                  <a:lnTo>
                    <a:pt x="34" y="54"/>
                  </a:lnTo>
                  <a:lnTo>
                    <a:pt x="34" y="58"/>
                  </a:lnTo>
                  <a:lnTo>
                    <a:pt x="40" y="66"/>
                  </a:lnTo>
                  <a:lnTo>
                    <a:pt x="34" y="70"/>
                  </a:lnTo>
                  <a:lnTo>
                    <a:pt x="36" y="76"/>
                  </a:lnTo>
                  <a:lnTo>
                    <a:pt x="38" y="82"/>
                  </a:lnTo>
                  <a:lnTo>
                    <a:pt x="32" y="86"/>
                  </a:lnTo>
                  <a:lnTo>
                    <a:pt x="36" y="9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65">
              <a:extLst>
                <a:ext uri="{FF2B5EF4-FFF2-40B4-BE49-F238E27FC236}">
                  <a16:creationId xmlns:a16="http://schemas.microsoft.com/office/drawing/2014/main" id="{C269B73E-3C79-4800-BE29-4DC93E67A1D2}"/>
                </a:ext>
              </a:extLst>
            </p:cNvPr>
            <p:cNvSpPr>
              <a:spLocks/>
            </p:cNvSpPr>
            <p:nvPr/>
          </p:nvSpPr>
          <p:spPr bwMode="auto">
            <a:xfrm>
              <a:off x="5836705" y="2444550"/>
              <a:ext cx="110270" cy="73156"/>
            </a:xfrm>
            <a:custGeom>
              <a:avLst/>
              <a:gdLst/>
              <a:ahLst/>
              <a:cxnLst>
                <a:cxn ang="0">
                  <a:pos x="0" y="6"/>
                </a:cxn>
                <a:cxn ang="0">
                  <a:pos x="12" y="2"/>
                </a:cxn>
                <a:cxn ang="0">
                  <a:pos x="26" y="2"/>
                </a:cxn>
                <a:cxn ang="0">
                  <a:pos x="38" y="0"/>
                </a:cxn>
                <a:cxn ang="0">
                  <a:pos x="46" y="2"/>
                </a:cxn>
                <a:cxn ang="0">
                  <a:pos x="50" y="4"/>
                </a:cxn>
                <a:cxn ang="0">
                  <a:pos x="56" y="12"/>
                </a:cxn>
                <a:cxn ang="0">
                  <a:pos x="60" y="20"/>
                </a:cxn>
                <a:cxn ang="0">
                  <a:pos x="58" y="26"/>
                </a:cxn>
                <a:cxn ang="0">
                  <a:pos x="52" y="26"/>
                </a:cxn>
                <a:cxn ang="0">
                  <a:pos x="52" y="38"/>
                </a:cxn>
                <a:cxn ang="0">
                  <a:pos x="46" y="38"/>
                </a:cxn>
                <a:cxn ang="0">
                  <a:pos x="38" y="34"/>
                </a:cxn>
                <a:cxn ang="0">
                  <a:pos x="36" y="30"/>
                </a:cxn>
                <a:cxn ang="0">
                  <a:pos x="24" y="26"/>
                </a:cxn>
                <a:cxn ang="0">
                  <a:pos x="10" y="14"/>
                </a:cxn>
                <a:cxn ang="0">
                  <a:pos x="0" y="6"/>
                </a:cxn>
              </a:cxnLst>
              <a:rect l="0" t="0" r="r" b="b"/>
              <a:pathLst>
                <a:path w="60" h="38">
                  <a:moveTo>
                    <a:pt x="0" y="6"/>
                  </a:moveTo>
                  <a:lnTo>
                    <a:pt x="12" y="2"/>
                  </a:lnTo>
                  <a:lnTo>
                    <a:pt x="26" y="2"/>
                  </a:lnTo>
                  <a:lnTo>
                    <a:pt x="38" y="0"/>
                  </a:lnTo>
                  <a:lnTo>
                    <a:pt x="46" y="2"/>
                  </a:lnTo>
                  <a:lnTo>
                    <a:pt x="50" y="4"/>
                  </a:lnTo>
                  <a:lnTo>
                    <a:pt x="56" y="12"/>
                  </a:lnTo>
                  <a:lnTo>
                    <a:pt x="60" y="20"/>
                  </a:lnTo>
                  <a:lnTo>
                    <a:pt x="58" y="26"/>
                  </a:lnTo>
                  <a:lnTo>
                    <a:pt x="52" y="26"/>
                  </a:lnTo>
                  <a:lnTo>
                    <a:pt x="52" y="38"/>
                  </a:lnTo>
                  <a:lnTo>
                    <a:pt x="46" y="38"/>
                  </a:lnTo>
                  <a:lnTo>
                    <a:pt x="38" y="34"/>
                  </a:lnTo>
                  <a:lnTo>
                    <a:pt x="36" y="30"/>
                  </a:lnTo>
                  <a:lnTo>
                    <a:pt x="24" y="26"/>
                  </a:lnTo>
                  <a:lnTo>
                    <a:pt x="10" y="14"/>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66">
              <a:extLst>
                <a:ext uri="{FF2B5EF4-FFF2-40B4-BE49-F238E27FC236}">
                  <a16:creationId xmlns:a16="http://schemas.microsoft.com/office/drawing/2014/main" id="{4EF07177-B719-445C-A261-9257464A7C8F}"/>
                </a:ext>
              </a:extLst>
            </p:cNvPr>
            <p:cNvSpPr>
              <a:spLocks/>
            </p:cNvSpPr>
            <p:nvPr/>
          </p:nvSpPr>
          <p:spPr bwMode="auto">
            <a:xfrm>
              <a:off x="5858759" y="2355998"/>
              <a:ext cx="110270" cy="107810"/>
            </a:xfrm>
            <a:custGeom>
              <a:avLst/>
              <a:gdLst/>
              <a:ahLst/>
              <a:cxnLst>
                <a:cxn ang="0">
                  <a:pos x="44" y="56"/>
                </a:cxn>
                <a:cxn ang="0">
                  <a:pos x="38" y="50"/>
                </a:cxn>
                <a:cxn ang="0">
                  <a:pos x="26" y="46"/>
                </a:cxn>
                <a:cxn ang="0">
                  <a:pos x="14" y="48"/>
                </a:cxn>
                <a:cxn ang="0">
                  <a:pos x="0" y="48"/>
                </a:cxn>
                <a:cxn ang="0">
                  <a:pos x="10" y="40"/>
                </a:cxn>
                <a:cxn ang="0">
                  <a:pos x="16" y="32"/>
                </a:cxn>
                <a:cxn ang="0">
                  <a:pos x="16" y="22"/>
                </a:cxn>
                <a:cxn ang="0">
                  <a:pos x="18" y="16"/>
                </a:cxn>
                <a:cxn ang="0">
                  <a:pos x="26" y="12"/>
                </a:cxn>
                <a:cxn ang="0">
                  <a:pos x="30" y="18"/>
                </a:cxn>
                <a:cxn ang="0">
                  <a:pos x="32" y="24"/>
                </a:cxn>
                <a:cxn ang="0">
                  <a:pos x="38" y="20"/>
                </a:cxn>
                <a:cxn ang="0">
                  <a:pos x="34" y="8"/>
                </a:cxn>
                <a:cxn ang="0">
                  <a:pos x="42" y="2"/>
                </a:cxn>
                <a:cxn ang="0">
                  <a:pos x="54" y="0"/>
                </a:cxn>
                <a:cxn ang="0">
                  <a:pos x="60" y="14"/>
                </a:cxn>
                <a:cxn ang="0">
                  <a:pos x="56" y="20"/>
                </a:cxn>
                <a:cxn ang="0">
                  <a:pos x="56" y="30"/>
                </a:cxn>
                <a:cxn ang="0">
                  <a:pos x="50" y="34"/>
                </a:cxn>
                <a:cxn ang="0">
                  <a:pos x="44" y="38"/>
                </a:cxn>
                <a:cxn ang="0">
                  <a:pos x="44" y="46"/>
                </a:cxn>
                <a:cxn ang="0">
                  <a:pos x="44" y="56"/>
                </a:cxn>
              </a:cxnLst>
              <a:rect l="0" t="0" r="r" b="b"/>
              <a:pathLst>
                <a:path w="60" h="56">
                  <a:moveTo>
                    <a:pt x="44" y="56"/>
                  </a:moveTo>
                  <a:lnTo>
                    <a:pt x="38" y="50"/>
                  </a:lnTo>
                  <a:lnTo>
                    <a:pt x="26" y="46"/>
                  </a:lnTo>
                  <a:lnTo>
                    <a:pt x="14" y="48"/>
                  </a:lnTo>
                  <a:lnTo>
                    <a:pt x="0" y="48"/>
                  </a:lnTo>
                  <a:lnTo>
                    <a:pt x="10" y="40"/>
                  </a:lnTo>
                  <a:lnTo>
                    <a:pt x="16" y="32"/>
                  </a:lnTo>
                  <a:lnTo>
                    <a:pt x="16" y="22"/>
                  </a:lnTo>
                  <a:lnTo>
                    <a:pt x="18" y="16"/>
                  </a:lnTo>
                  <a:lnTo>
                    <a:pt x="26" y="12"/>
                  </a:lnTo>
                  <a:lnTo>
                    <a:pt x="30" y="18"/>
                  </a:lnTo>
                  <a:lnTo>
                    <a:pt x="32" y="24"/>
                  </a:lnTo>
                  <a:lnTo>
                    <a:pt x="38" y="20"/>
                  </a:lnTo>
                  <a:lnTo>
                    <a:pt x="34" y="8"/>
                  </a:lnTo>
                  <a:lnTo>
                    <a:pt x="42" y="2"/>
                  </a:lnTo>
                  <a:lnTo>
                    <a:pt x="54" y="0"/>
                  </a:lnTo>
                  <a:lnTo>
                    <a:pt x="60" y="14"/>
                  </a:lnTo>
                  <a:lnTo>
                    <a:pt x="56" y="20"/>
                  </a:lnTo>
                  <a:lnTo>
                    <a:pt x="56" y="30"/>
                  </a:lnTo>
                  <a:lnTo>
                    <a:pt x="50" y="34"/>
                  </a:lnTo>
                  <a:lnTo>
                    <a:pt x="44" y="38"/>
                  </a:lnTo>
                  <a:lnTo>
                    <a:pt x="44" y="46"/>
                  </a:lnTo>
                  <a:lnTo>
                    <a:pt x="44" y="5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67">
              <a:extLst>
                <a:ext uri="{FF2B5EF4-FFF2-40B4-BE49-F238E27FC236}">
                  <a16:creationId xmlns:a16="http://schemas.microsoft.com/office/drawing/2014/main" id="{21C61DC4-92C0-4BA5-AC92-C8C0C0F21162}"/>
                </a:ext>
              </a:extLst>
            </p:cNvPr>
            <p:cNvSpPr>
              <a:spLocks/>
            </p:cNvSpPr>
            <p:nvPr/>
          </p:nvSpPr>
          <p:spPr bwMode="auto">
            <a:xfrm>
              <a:off x="5998456" y="2182711"/>
              <a:ext cx="77188" cy="119361"/>
            </a:xfrm>
            <a:custGeom>
              <a:avLst/>
              <a:gdLst/>
              <a:ahLst/>
              <a:cxnLst>
                <a:cxn ang="0">
                  <a:pos x="24" y="60"/>
                </a:cxn>
                <a:cxn ang="0">
                  <a:pos x="14" y="62"/>
                </a:cxn>
                <a:cxn ang="0">
                  <a:pos x="8" y="54"/>
                </a:cxn>
                <a:cxn ang="0">
                  <a:pos x="4" y="46"/>
                </a:cxn>
                <a:cxn ang="0">
                  <a:pos x="0" y="34"/>
                </a:cxn>
                <a:cxn ang="0">
                  <a:pos x="0" y="20"/>
                </a:cxn>
                <a:cxn ang="0">
                  <a:pos x="8" y="12"/>
                </a:cxn>
                <a:cxn ang="0">
                  <a:pos x="14" y="18"/>
                </a:cxn>
                <a:cxn ang="0">
                  <a:pos x="22" y="12"/>
                </a:cxn>
                <a:cxn ang="0">
                  <a:pos x="26" y="6"/>
                </a:cxn>
                <a:cxn ang="0">
                  <a:pos x="34" y="0"/>
                </a:cxn>
                <a:cxn ang="0">
                  <a:pos x="38" y="4"/>
                </a:cxn>
                <a:cxn ang="0">
                  <a:pos x="36" y="12"/>
                </a:cxn>
                <a:cxn ang="0">
                  <a:pos x="32" y="16"/>
                </a:cxn>
                <a:cxn ang="0">
                  <a:pos x="34" y="22"/>
                </a:cxn>
                <a:cxn ang="0">
                  <a:pos x="42" y="26"/>
                </a:cxn>
                <a:cxn ang="0">
                  <a:pos x="42" y="32"/>
                </a:cxn>
                <a:cxn ang="0">
                  <a:pos x="32" y="34"/>
                </a:cxn>
                <a:cxn ang="0">
                  <a:pos x="24" y="38"/>
                </a:cxn>
                <a:cxn ang="0">
                  <a:pos x="22" y="44"/>
                </a:cxn>
                <a:cxn ang="0">
                  <a:pos x="20" y="52"/>
                </a:cxn>
                <a:cxn ang="0">
                  <a:pos x="24" y="60"/>
                </a:cxn>
              </a:cxnLst>
              <a:rect l="0" t="0" r="r" b="b"/>
              <a:pathLst>
                <a:path w="42" h="62">
                  <a:moveTo>
                    <a:pt x="24" y="60"/>
                  </a:moveTo>
                  <a:lnTo>
                    <a:pt x="14" y="62"/>
                  </a:lnTo>
                  <a:lnTo>
                    <a:pt x="8" y="54"/>
                  </a:lnTo>
                  <a:lnTo>
                    <a:pt x="4" y="46"/>
                  </a:lnTo>
                  <a:lnTo>
                    <a:pt x="0" y="34"/>
                  </a:lnTo>
                  <a:lnTo>
                    <a:pt x="0" y="20"/>
                  </a:lnTo>
                  <a:lnTo>
                    <a:pt x="8" y="12"/>
                  </a:lnTo>
                  <a:lnTo>
                    <a:pt x="14" y="18"/>
                  </a:lnTo>
                  <a:lnTo>
                    <a:pt x="22" y="12"/>
                  </a:lnTo>
                  <a:lnTo>
                    <a:pt x="26" y="6"/>
                  </a:lnTo>
                  <a:lnTo>
                    <a:pt x="34" y="0"/>
                  </a:lnTo>
                  <a:lnTo>
                    <a:pt x="38" y="4"/>
                  </a:lnTo>
                  <a:lnTo>
                    <a:pt x="36" y="12"/>
                  </a:lnTo>
                  <a:lnTo>
                    <a:pt x="32" y="16"/>
                  </a:lnTo>
                  <a:lnTo>
                    <a:pt x="34" y="22"/>
                  </a:lnTo>
                  <a:lnTo>
                    <a:pt x="42" y="26"/>
                  </a:lnTo>
                  <a:lnTo>
                    <a:pt x="42" y="32"/>
                  </a:lnTo>
                  <a:lnTo>
                    <a:pt x="32" y="34"/>
                  </a:lnTo>
                  <a:lnTo>
                    <a:pt x="24" y="38"/>
                  </a:lnTo>
                  <a:lnTo>
                    <a:pt x="22" y="44"/>
                  </a:lnTo>
                  <a:lnTo>
                    <a:pt x="20" y="52"/>
                  </a:lnTo>
                  <a:lnTo>
                    <a:pt x="24" y="6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82">
              <a:extLst>
                <a:ext uri="{FF2B5EF4-FFF2-40B4-BE49-F238E27FC236}">
                  <a16:creationId xmlns:a16="http://schemas.microsoft.com/office/drawing/2014/main" id="{FDE90615-0A35-4D52-85BF-22CBD2FBAF3C}"/>
                </a:ext>
              </a:extLst>
            </p:cNvPr>
            <p:cNvSpPr>
              <a:spLocks/>
            </p:cNvSpPr>
            <p:nvPr/>
          </p:nvSpPr>
          <p:spPr bwMode="auto">
            <a:xfrm>
              <a:off x="5959895" y="2609262"/>
              <a:ext cx="343674" cy="338829"/>
            </a:xfrm>
            <a:custGeom>
              <a:avLst/>
              <a:gdLst/>
              <a:ahLst/>
              <a:cxnLst>
                <a:cxn ang="0">
                  <a:pos x="10" y="58"/>
                </a:cxn>
                <a:cxn ang="0">
                  <a:pos x="0" y="42"/>
                </a:cxn>
                <a:cxn ang="0">
                  <a:pos x="2" y="30"/>
                </a:cxn>
                <a:cxn ang="0">
                  <a:pos x="16" y="22"/>
                </a:cxn>
                <a:cxn ang="0">
                  <a:pos x="20" y="16"/>
                </a:cxn>
                <a:cxn ang="0">
                  <a:pos x="32" y="22"/>
                </a:cxn>
                <a:cxn ang="0">
                  <a:pos x="36" y="10"/>
                </a:cxn>
                <a:cxn ang="0">
                  <a:pos x="52" y="14"/>
                </a:cxn>
                <a:cxn ang="0">
                  <a:pos x="66" y="6"/>
                </a:cxn>
                <a:cxn ang="0">
                  <a:pos x="83" y="0"/>
                </a:cxn>
                <a:cxn ang="0">
                  <a:pos x="93" y="10"/>
                </a:cxn>
                <a:cxn ang="0">
                  <a:pos x="103" y="16"/>
                </a:cxn>
                <a:cxn ang="0">
                  <a:pos x="95" y="26"/>
                </a:cxn>
                <a:cxn ang="0">
                  <a:pos x="83" y="42"/>
                </a:cxn>
                <a:cxn ang="0">
                  <a:pos x="91" y="60"/>
                </a:cxn>
                <a:cxn ang="0">
                  <a:pos x="111" y="72"/>
                </a:cxn>
                <a:cxn ang="0">
                  <a:pos x="119" y="94"/>
                </a:cxn>
                <a:cxn ang="0">
                  <a:pos x="145" y="102"/>
                </a:cxn>
                <a:cxn ang="0">
                  <a:pos x="145" y="108"/>
                </a:cxn>
                <a:cxn ang="0">
                  <a:pos x="161" y="118"/>
                </a:cxn>
                <a:cxn ang="0">
                  <a:pos x="183" y="132"/>
                </a:cxn>
                <a:cxn ang="0">
                  <a:pos x="181" y="142"/>
                </a:cxn>
                <a:cxn ang="0">
                  <a:pos x="167" y="130"/>
                </a:cxn>
                <a:cxn ang="0">
                  <a:pos x="155" y="140"/>
                </a:cxn>
                <a:cxn ang="0">
                  <a:pos x="165" y="152"/>
                </a:cxn>
                <a:cxn ang="0">
                  <a:pos x="159" y="158"/>
                </a:cxn>
                <a:cxn ang="0">
                  <a:pos x="151" y="172"/>
                </a:cxn>
                <a:cxn ang="0">
                  <a:pos x="141" y="170"/>
                </a:cxn>
                <a:cxn ang="0">
                  <a:pos x="147" y="148"/>
                </a:cxn>
                <a:cxn ang="0">
                  <a:pos x="131" y="132"/>
                </a:cxn>
                <a:cxn ang="0">
                  <a:pos x="119" y="126"/>
                </a:cxn>
                <a:cxn ang="0">
                  <a:pos x="95" y="112"/>
                </a:cxn>
                <a:cxn ang="0">
                  <a:pos x="75" y="92"/>
                </a:cxn>
                <a:cxn ang="0">
                  <a:pos x="54" y="68"/>
                </a:cxn>
                <a:cxn ang="0">
                  <a:pos x="40" y="56"/>
                </a:cxn>
                <a:cxn ang="0">
                  <a:pos x="20" y="58"/>
                </a:cxn>
                <a:cxn ang="0">
                  <a:pos x="10" y="66"/>
                </a:cxn>
              </a:cxnLst>
              <a:rect l="0" t="0" r="r" b="b"/>
              <a:pathLst>
                <a:path w="187" h="176">
                  <a:moveTo>
                    <a:pt x="10" y="66"/>
                  </a:moveTo>
                  <a:lnTo>
                    <a:pt x="10" y="58"/>
                  </a:lnTo>
                  <a:lnTo>
                    <a:pt x="2" y="58"/>
                  </a:lnTo>
                  <a:lnTo>
                    <a:pt x="0" y="42"/>
                  </a:lnTo>
                  <a:lnTo>
                    <a:pt x="4" y="34"/>
                  </a:lnTo>
                  <a:lnTo>
                    <a:pt x="2" y="30"/>
                  </a:lnTo>
                  <a:lnTo>
                    <a:pt x="2" y="24"/>
                  </a:lnTo>
                  <a:lnTo>
                    <a:pt x="16" y="22"/>
                  </a:lnTo>
                  <a:lnTo>
                    <a:pt x="16" y="18"/>
                  </a:lnTo>
                  <a:lnTo>
                    <a:pt x="20" y="16"/>
                  </a:lnTo>
                  <a:lnTo>
                    <a:pt x="26" y="20"/>
                  </a:lnTo>
                  <a:lnTo>
                    <a:pt x="32" y="22"/>
                  </a:lnTo>
                  <a:lnTo>
                    <a:pt x="36" y="20"/>
                  </a:lnTo>
                  <a:lnTo>
                    <a:pt x="36" y="10"/>
                  </a:lnTo>
                  <a:lnTo>
                    <a:pt x="42" y="16"/>
                  </a:lnTo>
                  <a:lnTo>
                    <a:pt x="52" y="14"/>
                  </a:lnTo>
                  <a:lnTo>
                    <a:pt x="56" y="6"/>
                  </a:lnTo>
                  <a:lnTo>
                    <a:pt x="66" y="6"/>
                  </a:lnTo>
                  <a:lnTo>
                    <a:pt x="68" y="0"/>
                  </a:lnTo>
                  <a:lnTo>
                    <a:pt x="83" y="0"/>
                  </a:lnTo>
                  <a:lnTo>
                    <a:pt x="83" y="6"/>
                  </a:lnTo>
                  <a:lnTo>
                    <a:pt x="93" y="10"/>
                  </a:lnTo>
                  <a:lnTo>
                    <a:pt x="109" y="8"/>
                  </a:lnTo>
                  <a:lnTo>
                    <a:pt x="103" y="16"/>
                  </a:lnTo>
                  <a:lnTo>
                    <a:pt x="101" y="24"/>
                  </a:lnTo>
                  <a:lnTo>
                    <a:pt x="95" y="26"/>
                  </a:lnTo>
                  <a:lnTo>
                    <a:pt x="83" y="32"/>
                  </a:lnTo>
                  <a:lnTo>
                    <a:pt x="83" y="42"/>
                  </a:lnTo>
                  <a:lnTo>
                    <a:pt x="83" y="52"/>
                  </a:lnTo>
                  <a:lnTo>
                    <a:pt x="91" y="60"/>
                  </a:lnTo>
                  <a:lnTo>
                    <a:pt x="101" y="66"/>
                  </a:lnTo>
                  <a:lnTo>
                    <a:pt x="111" y="72"/>
                  </a:lnTo>
                  <a:lnTo>
                    <a:pt x="113" y="84"/>
                  </a:lnTo>
                  <a:lnTo>
                    <a:pt x="119" y="94"/>
                  </a:lnTo>
                  <a:lnTo>
                    <a:pt x="129" y="102"/>
                  </a:lnTo>
                  <a:lnTo>
                    <a:pt x="145" y="102"/>
                  </a:lnTo>
                  <a:lnTo>
                    <a:pt x="149" y="106"/>
                  </a:lnTo>
                  <a:lnTo>
                    <a:pt x="145" y="108"/>
                  </a:lnTo>
                  <a:lnTo>
                    <a:pt x="151" y="114"/>
                  </a:lnTo>
                  <a:lnTo>
                    <a:pt x="161" y="118"/>
                  </a:lnTo>
                  <a:lnTo>
                    <a:pt x="175" y="124"/>
                  </a:lnTo>
                  <a:lnTo>
                    <a:pt x="183" y="132"/>
                  </a:lnTo>
                  <a:lnTo>
                    <a:pt x="187" y="138"/>
                  </a:lnTo>
                  <a:lnTo>
                    <a:pt x="181" y="142"/>
                  </a:lnTo>
                  <a:lnTo>
                    <a:pt x="175" y="136"/>
                  </a:lnTo>
                  <a:lnTo>
                    <a:pt x="167" y="130"/>
                  </a:lnTo>
                  <a:lnTo>
                    <a:pt x="159" y="132"/>
                  </a:lnTo>
                  <a:lnTo>
                    <a:pt x="155" y="140"/>
                  </a:lnTo>
                  <a:lnTo>
                    <a:pt x="161" y="148"/>
                  </a:lnTo>
                  <a:lnTo>
                    <a:pt x="165" y="152"/>
                  </a:lnTo>
                  <a:lnTo>
                    <a:pt x="167" y="156"/>
                  </a:lnTo>
                  <a:lnTo>
                    <a:pt x="159" y="158"/>
                  </a:lnTo>
                  <a:lnTo>
                    <a:pt x="157" y="164"/>
                  </a:lnTo>
                  <a:lnTo>
                    <a:pt x="151" y="172"/>
                  </a:lnTo>
                  <a:lnTo>
                    <a:pt x="145" y="176"/>
                  </a:lnTo>
                  <a:lnTo>
                    <a:pt x="141" y="170"/>
                  </a:lnTo>
                  <a:lnTo>
                    <a:pt x="143" y="162"/>
                  </a:lnTo>
                  <a:lnTo>
                    <a:pt x="147" y="148"/>
                  </a:lnTo>
                  <a:lnTo>
                    <a:pt x="143" y="136"/>
                  </a:lnTo>
                  <a:lnTo>
                    <a:pt x="131" y="132"/>
                  </a:lnTo>
                  <a:lnTo>
                    <a:pt x="129" y="126"/>
                  </a:lnTo>
                  <a:lnTo>
                    <a:pt x="119" y="126"/>
                  </a:lnTo>
                  <a:lnTo>
                    <a:pt x="109" y="112"/>
                  </a:lnTo>
                  <a:lnTo>
                    <a:pt x="95" y="112"/>
                  </a:lnTo>
                  <a:lnTo>
                    <a:pt x="83" y="96"/>
                  </a:lnTo>
                  <a:lnTo>
                    <a:pt x="75" y="92"/>
                  </a:lnTo>
                  <a:lnTo>
                    <a:pt x="56" y="84"/>
                  </a:lnTo>
                  <a:lnTo>
                    <a:pt x="54" y="68"/>
                  </a:lnTo>
                  <a:lnTo>
                    <a:pt x="52" y="60"/>
                  </a:lnTo>
                  <a:lnTo>
                    <a:pt x="40" y="56"/>
                  </a:lnTo>
                  <a:lnTo>
                    <a:pt x="26" y="52"/>
                  </a:lnTo>
                  <a:lnTo>
                    <a:pt x="20" y="58"/>
                  </a:lnTo>
                  <a:lnTo>
                    <a:pt x="18" y="64"/>
                  </a:lnTo>
                  <a:lnTo>
                    <a:pt x="10" y="66"/>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285">
              <a:extLst>
                <a:ext uri="{FF2B5EF4-FFF2-40B4-BE49-F238E27FC236}">
                  <a16:creationId xmlns:a16="http://schemas.microsoft.com/office/drawing/2014/main" id="{AD80A79E-F48C-43A0-B883-CEDFC4D1BFB2}"/>
                </a:ext>
              </a:extLst>
            </p:cNvPr>
            <p:cNvSpPr>
              <a:spLocks/>
            </p:cNvSpPr>
            <p:nvPr/>
          </p:nvSpPr>
          <p:spPr bwMode="auto">
            <a:xfrm>
              <a:off x="9445055" y="2932526"/>
              <a:ext cx="91891" cy="138609"/>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279">
              <a:extLst>
                <a:ext uri="{FF2B5EF4-FFF2-40B4-BE49-F238E27FC236}">
                  <a16:creationId xmlns:a16="http://schemas.microsoft.com/office/drawing/2014/main" id="{8F2B7785-4C7A-4C14-8894-C9316FD43103}"/>
                </a:ext>
              </a:extLst>
            </p:cNvPr>
            <p:cNvSpPr>
              <a:spLocks/>
            </p:cNvSpPr>
            <p:nvPr/>
          </p:nvSpPr>
          <p:spPr bwMode="auto">
            <a:xfrm>
              <a:off x="9273636" y="3382981"/>
              <a:ext cx="55134"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268">
              <a:extLst>
                <a:ext uri="{FF2B5EF4-FFF2-40B4-BE49-F238E27FC236}">
                  <a16:creationId xmlns:a16="http://schemas.microsoft.com/office/drawing/2014/main" id="{80F7547F-7CCD-40E8-A572-D5FAE5285C92}"/>
                </a:ext>
              </a:extLst>
            </p:cNvPr>
            <p:cNvSpPr>
              <a:spLocks/>
            </p:cNvSpPr>
            <p:nvPr/>
          </p:nvSpPr>
          <p:spPr bwMode="auto">
            <a:xfrm>
              <a:off x="10806169" y="5255284"/>
              <a:ext cx="161727" cy="261816"/>
            </a:xfrm>
            <a:custGeom>
              <a:avLst/>
              <a:gdLst/>
              <a:ahLst/>
              <a:cxnLst>
                <a:cxn ang="0">
                  <a:pos x="20" y="98"/>
                </a:cxn>
                <a:cxn ang="0">
                  <a:pos x="14" y="90"/>
                </a:cxn>
                <a:cxn ang="0">
                  <a:pos x="22" y="84"/>
                </a:cxn>
                <a:cxn ang="0">
                  <a:pos x="28" y="80"/>
                </a:cxn>
                <a:cxn ang="0">
                  <a:pos x="28" y="62"/>
                </a:cxn>
                <a:cxn ang="0">
                  <a:pos x="30" y="46"/>
                </a:cxn>
                <a:cxn ang="0">
                  <a:pos x="20" y="34"/>
                </a:cxn>
                <a:cxn ang="0">
                  <a:pos x="8" y="26"/>
                </a:cxn>
                <a:cxn ang="0">
                  <a:pos x="2" y="10"/>
                </a:cxn>
                <a:cxn ang="0">
                  <a:pos x="0" y="0"/>
                </a:cxn>
                <a:cxn ang="0">
                  <a:pos x="10" y="10"/>
                </a:cxn>
                <a:cxn ang="0">
                  <a:pos x="22" y="18"/>
                </a:cxn>
                <a:cxn ang="0">
                  <a:pos x="30" y="26"/>
                </a:cxn>
                <a:cxn ang="0">
                  <a:pos x="28" y="34"/>
                </a:cxn>
                <a:cxn ang="0">
                  <a:pos x="34" y="44"/>
                </a:cxn>
                <a:cxn ang="0">
                  <a:pos x="38" y="52"/>
                </a:cxn>
                <a:cxn ang="0">
                  <a:pos x="44" y="46"/>
                </a:cxn>
                <a:cxn ang="0">
                  <a:pos x="46" y="52"/>
                </a:cxn>
                <a:cxn ang="0">
                  <a:pos x="52" y="60"/>
                </a:cxn>
                <a:cxn ang="0">
                  <a:pos x="64" y="68"/>
                </a:cxn>
                <a:cxn ang="0">
                  <a:pos x="76" y="66"/>
                </a:cxn>
                <a:cxn ang="0">
                  <a:pos x="82" y="60"/>
                </a:cxn>
                <a:cxn ang="0">
                  <a:pos x="88" y="62"/>
                </a:cxn>
                <a:cxn ang="0">
                  <a:pos x="88" y="74"/>
                </a:cxn>
                <a:cxn ang="0">
                  <a:pos x="80" y="80"/>
                </a:cxn>
                <a:cxn ang="0">
                  <a:pos x="80" y="88"/>
                </a:cxn>
                <a:cxn ang="0">
                  <a:pos x="64" y="90"/>
                </a:cxn>
                <a:cxn ang="0">
                  <a:pos x="64" y="98"/>
                </a:cxn>
                <a:cxn ang="0">
                  <a:pos x="64" y="106"/>
                </a:cxn>
                <a:cxn ang="0">
                  <a:pos x="58" y="114"/>
                </a:cxn>
                <a:cxn ang="0">
                  <a:pos x="50" y="126"/>
                </a:cxn>
                <a:cxn ang="0">
                  <a:pos x="40" y="136"/>
                </a:cxn>
                <a:cxn ang="0">
                  <a:pos x="32" y="134"/>
                </a:cxn>
                <a:cxn ang="0">
                  <a:pos x="30" y="122"/>
                </a:cxn>
                <a:cxn ang="0">
                  <a:pos x="36" y="116"/>
                </a:cxn>
                <a:cxn ang="0">
                  <a:pos x="36" y="108"/>
                </a:cxn>
                <a:cxn ang="0">
                  <a:pos x="30" y="100"/>
                </a:cxn>
                <a:cxn ang="0">
                  <a:pos x="20" y="98"/>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269">
              <a:extLst>
                <a:ext uri="{FF2B5EF4-FFF2-40B4-BE49-F238E27FC236}">
                  <a16:creationId xmlns:a16="http://schemas.microsoft.com/office/drawing/2014/main" id="{CE5A9BA3-A150-4B3D-A242-B8EAF501213C}"/>
                </a:ext>
              </a:extLst>
            </p:cNvPr>
            <p:cNvSpPr>
              <a:spLocks/>
            </p:cNvSpPr>
            <p:nvPr/>
          </p:nvSpPr>
          <p:spPr bwMode="auto">
            <a:xfrm>
              <a:off x="10622412" y="5482601"/>
              <a:ext cx="224215" cy="223317"/>
            </a:xfrm>
            <a:custGeom>
              <a:avLst/>
              <a:gdLst/>
              <a:ahLst/>
              <a:cxnLst>
                <a:cxn ang="0">
                  <a:pos x="92" y="0"/>
                </a:cxn>
                <a:cxn ang="0">
                  <a:pos x="100" y="2"/>
                </a:cxn>
                <a:cxn ang="0">
                  <a:pos x="106" y="10"/>
                </a:cxn>
                <a:cxn ang="0">
                  <a:pos x="116" y="10"/>
                </a:cxn>
                <a:cxn ang="0">
                  <a:pos x="122" y="10"/>
                </a:cxn>
                <a:cxn ang="0">
                  <a:pos x="122" y="20"/>
                </a:cxn>
                <a:cxn ang="0">
                  <a:pos x="116" y="30"/>
                </a:cxn>
                <a:cxn ang="0">
                  <a:pos x="110" y="38"/>
                </a:cxn>
                <a:cxn ang="0">
                  <a:pos x="100" y="46"/>
                </a:cxn>
                <a:cxn ang="0">
                  <a:pos x="100" y="60"/>
                </a:cxn>
                <a:cxn ang="0">
                  <a:pos x="90" y="62"/>
                </a:cxn>
                <a:cxn ang="0">
                  <a:pos x="80" y="66"/>
                </a:cxn>
                <a:cxn ang="0">
                  <a:pos x="74" y="74"/>
                </a:cxn>
                <a:cxn ang="0">
                  <a:pos x="70" y="90"/>
                </a:cxn>
                <a:cxn ang="0">
                  <a:pos x="58" y="104"/>
                </a:cxn>
                <a:cxn ang="0">
                  <a:pos x="48" y="114"/>
                </a:cxn>
                <a:cxn ang="0">
                  <a:pos x="30" y="116"/>
                </a:cxn>
                <a:cxn ang="0">
                  <a:pos x="22" y="110"/>
                </a:cxn>
                <a:cxn ang="0">
                  <a:pos x="16" y="108"/>
                </a:cxn>
                <a:cxn ang="0">
                  <a:pos x="0" y="106"/>
                </a:cxn>
                <a:cxn ang="0">
                  <a:pos x="4" y="92"/>
                </a:cxn>
                <a:cxn ang="0">
                  <a:pos x="14" y="80"/>
                </a:cxn>
                <a:cxn ang="0">
                  <a:pos x="30" y="64"/>
                </a:cxn>
                <a:cxn ang="0">
                  <a:pos x="38" y="64"/>
                </a:cxn>
                <a:cxn ang="0">
                  <a:pos x="48" y="52"/>
                </a:cxn>
                <a:cxn ang="0">
                  <a:pos x="60" y="52"/>
                </a:cxn>
                <a:cxn ang="0">
                  <a:pos x="72" y="36"/>
                </a:cxn>
                <a:cxn ang="0">
                  <a:pos x="78" y="26"/>
                </a:cxn>
                <a:cxn ang="0">
                  <a:pos x="88" y="20"/>
                </a:cxn>
                <a:cxn ang="0">
                  <a:pos x="88" y="10"/>
                </a:cxn>
                <a:cxn ang="0">
                  <a:pos x="92" y="0"/>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244">
              <a:extLst>
                <a:ext uri="{FF2B5EF4-FFF2-40B4-BE49-F238E27FC236}">
                  <a16:creationId xmlns:a16="http://schemas.microsoft.com/office/drawing/2014/main" id="{EE68599B-C0BB-4BD7-9A6D-31B26504D021}"/>
                </a:ext>
              </a:extLst>
            </p:cNvPr>
            <p:cNvSpPr>
              <a:spLocks/>
            </p:cNvSpPr>
            <p:nvPr/>
          </p:nvSpPr>
          <p:spPr bwMode="auto">
            <a:xfrm>
              <a:off x="8680499" y="3964383"/>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223">
              <a:extLst>
                <a:ext uri="{FF2B5EF4-FFF2-40B4-BE49-F238E27FC236}">
                  <a16:creationId xmlns:a16="http://schemas.microsoft.com/office/drawing/2014/main" id="{39B85A51-EDCA-4959-B212-50436EC32BE4}"/>
                </a:ext>
              </a:extLst>
            </p:cNvPr>
            <p:cNvSpPr>
              <a:spLocks/>
            </p:cNvSpPr>
            <p:nvPr/>
          </p:nvSpPr>
          <p:spPr bwMode="auto">
            <a:xfrm>
              <a:off x="7253380" y="3359137"/>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230">
              <a:extLst>
                <a:ext uri="{FF2B5EF4-FFF2-40B4-BE49-F238E27FC236}">
                  <a16:creationId xmlns:a16="http://schemas.microsoft.com/office/drawing/2014/main" id="{28F514F2-0E6C-4E0D-BFA0-B58B4A47F87D}"/>
                </a:ext>
              </a:extLst>
            </p:cNvPr>
            <p:cNvSpPr>
              <a:spLocks/>
            </p:cNvSpPr>
            <p:nvPr/>
          </p:nvSpPr>
          <p:spPr bwMode="auto">
            <a:xfrm>
              <a:off x="6775546" y="3151197"/>
              <a:ext cx="606481" cy="515942"/>
            </a:xfrm>
            <a:custGeom>
              <a:avLst/>
              <a:gdLst/>
              <a:ahLst/>
              <a:cxnLst>
                <a:cxn ang="0">
                  <a:pos x="0" y="68"/>
                </a:cxn>
                <a:cxn ang="0">
                  <a:pos x="4" y="46"/>
                </a:cxn>
                <a:cxn ang="0">
                  <a:pos x="22" y="52"/>
                </a:cxn>
                <a:cxn ang="0">
                  <a:pos x="26" y="48"/>
                </a:cxn>
                <a:cxn ang="0">
                  <a:pos x="32" y="40"/>
                </a:cxn>
                <a:cxn ang="0">
                  <a:pos x="44" y="38"/>
                </a:cxn>
                <a:cxn ang="0">
                  <a:pos x="46" y="32"/>
                </a:cxn>
                <a:cxn ang="0">
                  <a:pos x="52" y="26"/>
                </a:cxn>
                <a:cxn ang="0">
                  <a:pos x="40" y="10"/>
                </a:cxn>
                <a:cxn ang="0">
                  <a:pos x="68" y="6"/>
                </a:cxn>
                <a:cxn ang="0">
                  <a:pos x="70" y="0"/>
                </a:cxn>
                <a:cxn ang="0">
                  <a:pos x="90" y="4"/>
                </a:cxn>
                <a:cxn ang="0">
                  <a:pos x="126" y="24"/>
                </a:cxn>
                <a:cxn ang="0">
                  <a:pos x="134" y="36"/>
                </a:cxn>
                <a:cxn ang="0">
                  <a:pos x="136" y="40"/>
                </a:cxn>
                <a:cxn ang="0">
                  <a:pos x="144" y="42"/>
                </a:cxn>
                <a:cxn ang="0">
                  <a:pos x="158" y="52"/>
                </a:cxn>
                <a:cxn ang="0">
                  <a:pos x="174" y="52"/>
                </a:cxn>
                <a:cxn ang="0">
                  <a:pos x="190" y="52"/>
                </a:cxn>
                <a:cxn ang="0">
                  <a:pos x="200" y="54"/>
                </a:cxn>
                <a:cxn ang="0">
                  <a:pos x="208" y="62"/>
                </a:cxn>
                <a:cxn ang="0">
                  <a:pos x="216" y="62"/>
                </a:cxn>
                <a:cxn ang="0">
                  <a:pos x="226" y="82"/>
                </a:cxn>
                <a:cxn ang="0">
                  <a:pos x="234" y="88"/>
                </a:cxn>
                <a:cxn ang="0">
                  <a:pos x="242" y="96"/>
                </a:cxn>
                <a:cxn ang="0">
                  <a:pos x="244" y="110"/>
                </a:cxn>
                <a:cxn ang="0">
                  <a:pos x="248" y="118"/>
                </a:cxn>
                <a:cxn ang="0">
                  <a:pos x="256" y="128"/>
                </a:cxn>
                <a:cxn ang="0">
                  <a:pos x="260" y="132"/>
                </a:cxn>
                <a:cxn ang="0">
                  <a:pos x="282" y="158"/>
                </a:cxn>
                <a:cxn ang="0">
                  <a:pos x="290" y="160"/>
                </a:cxn>
                <a:cxn ang="0">
                  <a:pos x="302" y="164"/>
                </a:cxn>
                <a:cxn ang="0">
                  <a:pos x="308" y="166"/>
                </a:cxn>
                <a:cxn ang="0">
                  <a:pos x="326" y="164"/>
                </a:cxn>
                <a:cxn ang="0">
                  <a:pos x="330" y="172"/>
                </a:cxn>
                <a:cxn ang="0">
                  <a:pos x="330" y="186"/>
                </a:cxn>
                <a:cxn ang="0">
                  <a:pos x="322" y="204"/>
                </a:cxn>
                <a:cxn ang="0">
                  <a:pos x="306" y="208"/>
                </a:cxn>
                <a:cxn ang="0">
                  <a:pos x="290" y="216"/>
                </a:cxn>
                <a:cxn ang="0">
                  <a:pos x="274" y="226"/>
                </a:cxn>
                <a:cxn ang="0">
                  <a:pos x="258" y="224"/>
                </a:cxn>
                <a:cxn ang="0">
                  <a:pos x="226" y="230"/>
                </a:cxn>
                <a:cxn ang="0">
                  <a:pos x="200" y="254"/>
                </a:cxn>
                <a:cxn ang="0">
                  <a:pos x="170" y="248"/>
                </a:cxn>
                <a:cxn ang="0">
                  <a:pos x="136" y="250"/>
                </a:cxn>
                <a:cxn ang="0">
                  <a:pos x="128" y="268"/>
                </a:cxn>
                <a:cxn ang="0">
                  <a:pos x="120" y="250"/>
                </a:cxn>
                <a:cxn ang="0">
                  <a:pos x="106" y="232"/>
                </a:cxn>
                <a:cxn ang="0">
                  <a:pos x="96" y="212"/>
                </a:cxn>
                <a:cxn ang="0">
                  <a:pos x="88" y="202"/>
                </a:cxn>
                <a:cxn ang="0">
                  <a:pos x="76" y="200"/>
                </a:cxn>
                <a:cxn ang="0">
                  <a:pos x="68" y="184"/>
                </a:cxn>
                <a:cxn ang="0">
                  <a:pos x="68" y="160"/>
                </a:cxn>
                <a:cxn ang="0">
                  <a:pos x="56" y="142"/>
                </a:cxn>
                <a:cxn ang="0">
                  <a:pos x="42" y="136"/>
                </a:cxn>
                <a:cxn ang="0">
                  <a:pos x="38" y="126"/>
                </a:cxn>
                <a:cxn ang="0">
                  <a:pos x="38" y="114"/>
                </a:cxn>
                <a:cxn ang="0">
                  <a:pos x="18" y="90"/>
                </a:cxn>
                <a:cxn ang="0">
                  <a:pos x="8" y="70"/>
                </a:cxn>
                <a:cxn ang="0">
                  <a:pos x="0" y="68"/>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241">
              <a:extLst>
                <a:ext uri="{FF2B5EF4-FFF2-40B4-BE49-F238E27FC236}">
                  <a16:creationId xmlns:a16="http://schemas.microsoft.com/office/drawing/2014/main" id="{2B0F3060-5C76-4C5A-BE39-1D729341635C}"/>
                </a:ext>
              </a:extLst>
            </p:cNvPr>
            <p:cNvSpPr>
              <a:spLocks/>
            </p:cNvSpPr>
            <p:nvPr/>
          </p:nvSpPr>
          <p:spPr bwMode="auto">
            <a:xfrm>
              <a:off x="7757659" y="3027974"/>
              <a:ext cx="845394" cy="893261"/>
            </a:xfrm>
            <a:custGeom>
              <a:avLst/>
              <a:gdLst/>
              <a:ahLst/>
              <a:cxnLst>
                <a:cxn ang="0">
                  <a:pos x="14" y="196"/>
                </a:cxn>
                <a:cxn ang="0">
                  <a:pos x="40" y="196"/>
                </a:cxn>
                <a:cxn ang="0">
                  <a:pos x="24" y="158"/>
                </a:cxn>
                <a:cxn ang="0">
                  <a:pos x="26" y="136"/>
                </a:cxn>
                <a:cxn ang="0">
                  <a:pos x="54" y="138"/>
                </a:cxn>
                <a:cxn ang="0">
                  <a:pos x="106" y="62"/>
                </a:cxn>
                <a:cxn ang="0">
                  <a:pos x="118" y="22"/>
                </a:cxn>
                <a:cxn ang="0">
                  <a:pos x="152" y="2"/>
                </a:cxn>
                <a:cxn ang="0">
                  <a:pos x="166" y="30"/>
                </a:cxn>
                <a:cxn ang="0">
                  <a:pos x="176" y="56"/>
                </a:cxn>
                <a:cxn ang="0">
                  <a:pos x="162" y="76"/>
                </a:cxn>
                <a:cxn ang="0">
                  <a:pos x="188" y="106"/>
                </a:cxn>
                <a:cxn ang="0">
                  <a:pos x="232" y="144"/>
                </a:cxn>
                <a:cxn ang="0">
                  <a:pos x="286" y="164"/>
                </a:cxn>
                <a:cxn ang="0">
                  <a:pos x="328" y="138"/>
                </a:cxn>
                <a:cxn ang="0">
                  <a:pos x="336" y="156"/>
                </a:cxn>
                <a:cxn ang="0">
                  <a:pos x="378" y="148"/>
                </a:cxn>
                <a:cxn ang="0">
                  <a:pos x="394" y="122"/>
                </a:cxn>
                <a:cxn ang="0">
                  <a:pos x="434" y="114"/>
                </a:cxn>
                <a:cxn ang="0">
                  <a:pos x="460" y="128"/>
                </a:cxn>
                <a:cxn ang="0">
                  <a:pos x="440" y="148"/>
                </a:cxn>
                <a:cxn ang="0">
                  <a:pos x="414" y="182"/>
                </a:cxn>
                <a:cxn ang="0">
                  <a:pos x="390" y="232"/>
                </a:cxn>
                <a:cxn ang="0">
                  <a:pos x="382" y="222"/>
                </a:cxn>
                <a:cxn ang="0">
                  <a:pos x="370" y="220"/>
                </a:cxn>
                <a:cxn ang="0">
                  <a:pos x="366" y="202"/>
                </a:cxn>
                <a:cxn ang="0">
                  <a:pos x="378" y="184"/>
                </a:cxn>
                <a:cxn ang="0">
                  <a:pos x="328" y="168"/>
                </a:cxn>
                <a:cxn ang="0">
                  <a:pos x="318" y="174"/>
                </a:cxn>
                <a:cxn ang="0">
                  <a:pos x="316" y="196"/>
                </a:cxn>
                <a:cxn ang="0">
                  <a:pos x="328" y="236"/>
                </a:cxn>
                <a:cxn ang="0">
                  <a:pos x="290" y="262"/>
                </a:cxn>
                <a:cxn ang="0">
                  <a:pos x="258" y="290"/>
                </a:cxn>
                <a:cxn ang="0">
                  <a:pos x="218" y="320"/>
                </a:cxn>
                <a:cxn ang="0">
                  <a:pos x="202" y="340"/>
                </a:cxn>
                <a:cxn ang="0">
                  <a:pos x="188" y="368"/>
                </a:cxn>
                <a:cxn ang="0">
                  <a:pos x="180" y="404"/>
                </a:cxn>
                <a:cxn ang="0">
                  <a:pos x="170" y="446"/>
                </a:cxn>
                <a:cxn ang="0">
                  <a:pos x="148" y="464"/>
                </a:cxn>
                <a:cxn ang="0">
                  <a:pos x="126" y="428"/>
                </a:cxn>
                <a:cxn ang="0">
                  <a:pos x="80" y="330"/>
                </a:cxn>
                <a:cxn ang="0">
                  <a:pos x="74" y="254"/>
                </a:cxn>
                <a:cxn ang="0">
                  <a:pos x="60" y="234"/>
                </a:cxn>
                <a:cxn ang="0">
                  <a:pos x="38" y="260"/>
                </a:cxn>
                <a:cxn ang="0">
                  <a:pos x="10" y="232"/>
                </a:cxn>
                <a:cxn ang="0">
                  <a:pos x="24" y="222"/>
                </a:cxn>
                <a:cxn ang="0">
                  <a:pos x="0" y="208"/>
                </a:cxn>
              </a:cxnLst>
              <a:rect l="0" t="0" r="r" b="b"/>
              <a:pathLst>
                <a:path w="460" h="464">
                  <a:moveTo>
                    <a:pt x="0" y="208"/>
                  </a:moveTo>
                  <a:lnTo>
                    <a:pt x="6" y="196"/>
                  </a:lnTo>
                  <a:lnTo>
                    <a:pt x="14" y="196"/>
                  </a:lnTo>
                  <a:lnTo>
                    <a:pt x="22" y="202"/>
                  </a:lnTo>
                  <a:lnTo>
                    <a:pt x="26" y="196"/>
                  </a:lnTo>
                  <a:lnTo>
                    <a:pt x="40" y="196"/>
                  </a:lnTo>
                  <a:lnTo>
                    <a:pt x="40" y="186"/>
                  </a:lnTo>
                  <a:lnTo>
                    <a:pt x="28" y="172"/>
                  </a:lnTo>
                  <a:lnTo>
                    <a:pt x="24" y="158"/>
                  </a:lnTo>
                  <a:lnTo>
                    <a:pt x="16" y="158"/>
                  </a:lnTo>
                  <a:lnTo>
                    <a:pt x="16" y="148"/>
                  </a:lnTo>
                  <a:lnTo>
                    <a:pt x="26" y="136"/>
                  </a:lnTo>
                  <a:lnTo>
                    <a:pt x="34" y="136"/>
                  </a:lnTo>
                  <a:lnTo>
                    <a:pt x="42" y="140"/>
                  </a:lnTo>
                  <a:lnTo>
                    <a:pt x="54" y="138"/>
                  </a:lnTo>
                  <a:lnTo>
                    <a:pt x="98" y="82"/>
                  </a:lnTo>
                  <a:lnTo>
                    <a:pt x="100" y="68"/>
                  </a:lnTo>
                  <a:lnTo>
                    <a:pt x="106" y="62"/>
                  </a:lnTo>
                  <a:lnTo>
                    <a:pt x="90" y="48"/>
                  </a:lnTo>
                  <a:lnTo>
                    <a:pt x="88" y="18"/>
                  </a:lnTo>
                  <a:lnTo>
                    <a:pt x="118" y="22"/>
                  </a:lnTo>
                  <a:lnTo>
                    <a:pt x="134" y="18"/>
                  </a:lnTo>
                  <a:lnTo>
                    <a:pt x="140" y="0"/>
                  </a:lnTo>
                  <a:lnTo>
                    <a:pt x="152" y="2"/>
                  </a:lnTo>
                  <a:lnTo>
                    <a:pt x="154" y="16"/>
                  </a:lnTo>
                  <a:lnTo>
                    <a:pt x="164" y="22"/>
                  </a:lnTo>
                  <a:lnTo>
                    <a:pt x="166" y="30"/>
                  </a:lnTo>
                  <a:lnTo>
                    <a:pt x="166" y="40"/>
                  </a:lnTo>
                  <a:lnTo>
                    <a:pt x="178" y="48"/>
                  </a:lnTo>
                  <a:lnTo>
                    <a:pt x="176" y="56"/>
                  </a:lnTo>
                  <a:lnTo>
                    <a:pt x="166" y="58"/>
                  </a:lnTo>
                  <a:lnTo>
                    <a:pt x="162" y="68"/>
                  </a:lnTo>
                  <a:lnTo>
                    <a:pt x="162" y="76"/>
                  </a:lnTo>
                  <a:lnTo>
                    <a:pt x="188" y="88"/>
                  </a:lnTo>
                  <a:lnTo>
                    <a:pt x="200" y="98"/>
                  </a:lnTo>
                  <a:lnTo>
                    <a:pt x="188" y="106"/>
                  </a:lnTo>
                  <a:lnTo>
                    <a:pt x="184" y="122"/>
                  </a:lnTo>
                  <a:lnTo>
                    <a:pt x="204" y="128"/>
                  </a:lnTo>
                  <a:lnTo>
                    <a:pt x="232" y="144"/>
                  </a:lnTo>
                  <a:lnTo>
                    <a:pt x="256" y="146"/>
                  </a:lnTo>
                  <a:lnTo>
                    <a:pt x="272" y="158"/>
                  </a:lnTo>
                  <a:lnTo>
                    <a:pt x="286" y="164"/>
                  </a:lnTo>
                  <a:lnTo>
                    <a:pt x="314" y="162"/>
                  </a:lnTo>
                  <a:lnTo>
                    <a:pt x="312" y="138"/>
                  </a:lnTo>
                  <a:lnTo>
                    <a:pt x="328" y="138"/>
                  </a:lnTo>
                  <a:lnTo>
                    <a:pt x="328" y="146"/>
                  </a:lnTo>
                  <a:lnTo>
                    <a:pt x="330" y="152"/>
                  </a:lnTo>
                  <a:lnTo>
                    <a:pt x="336" y="156"/>
                  </a:lnTo>
                  <a:lnTo>
                    <a:pt x="344" y="158"/>
                  </a:lnTo>
                  <a:lnTo>
                    <a:pt x="374" y="154"/>
                  </a:lnTo>
                  <a:lnTo>
                    <a:pt x="378" y="148"/>
                  </a:lnTo>
                  <a:lnTo>
                    <a:pt x="374" y="138"/>
                  </a:lnTo>
                  <a:lnTo>
                    <a:pt x="384" y="136"/>
                  </a:lnTo>
                  <a:lnTo>
                    <a:pt x="394" y="122"/>
                  </a:lnTo>
                  <a:lnTo>
                    <a:pt x="406" y="122"/>
                  </a:lnTo>
                  <a:lnTo>
                    <a:pt x="412" y="114"/>
                  </a:lnTo>
                  <a:lnTo>
                    <a:pt x="434" y="114"/>
                  </a:lnTo>
                  <a:lnTo>
                    <a:pt x="444" y="112"/>
                  </a:lnTo>
                  <a:lnTo>
                    <a:pt x="444" y="126"/>
                  </a:lnTo>
                  <a:lnTo>
                    <a:pt x="460" y="128"/>
                  </a:lnTo>
                  <a:lnTo>
                    <a:pt x="454" y="138"/>
                  </a:lnTo>
                  <a:lnTo>
                    <a:pt x="454" y="148"/>
                  </a:lnTo>
                  <a:lnTo>
                    <a:pt x="440" y="148"/>
                  </a:lnTo>
                  <a:lnTo>
                    <a:pt x="424" y="162"/>
                  </a:lnTo>
                  <a:lnTo>
                    <a:pt x="422" y="174"/>
                  </a:lnTo>
                  <a:lnTo>
                    <a:pt x="414" y="182"/>
                  </a:lnTo>
                  <a:lnTo>
                    <a:pt x="410" y="202"/>
                  </a:lnTo>
                  <a:lnTo>
                    <a:pt x="396" y="204"/>
                  </a:lnTo>
                  <a:lnTo>
                    <a:pt x="390" y="232"/>
                  </a:lnTo>
                  <a:lnTo>
                    <a:pt x="384" y="238"/>
                  </a:lnTo>
                  <a:lnTo>
                    <a:pt x="382" y="232"/>
                  </a:lnTo>
                  <a:lnTo>
                    <a:pt x="382" y="222"/>
                  </a:lnTo>
                  <a:lnTo>
                    <a:pt x="384" y="210"/>
                  </a:lnTo>
                  <a:lnTo>
                    <a:pt x="374" y="208"/>
                  </a:lnTo>
                  <a:lnTo>
                    <a:pt x="370" y="220"/>
                  </a:lnTo>
                  <a:lnTo>
                    <a:pt x="362" y="216"/>
                  </a:lnTo>
                  <a:lnTo>
                    <a:pt x="362" y="208"/>
                  </a:lnTo>
                  <a:lnTo>
                    <a:pt x="366" y="202"/>
                  </a:lnTo>
                  <a:lnTo>
                    <a:pt x="370" y="200"/>
                  </a:lnTo>
                  <a:lnTo>
                    <a:pt x="378" y="196"/>
                  </a:lnTo>
                  <a:lnTo>
                    <a:pt x="378" y="184"/>
                  </a:lnTo>
                  <a:lnTo>
                    <a:pt x="344" y="184"/>
                  </a:lnTo>
                  <a:lnTo>
                    <a:pt x="338" y="172"/>
                  </a:lnTo>
                  <a:lnTo>
                    <a:pt x="328" y="168"/>
                  </a:lnTo>
                  <a:lnTo>
                    <a:pt x="324" y="162"/>
                  </a:lnTo>
                  <a:lnTo>
                    <a:pt x="318" y="168"/>
                  </a:lnTo>
                  <a:lnTo>
                    <a:pt x="318" y="174"/>
                  </a:lnTo>
                  <a:lnTo>
                    <a:pt x="326" y="182"/>
                  </a:lnTo>
                  <a:lnTo>
                    <a:pt x="314" y="188"/>
                  </a:lnTo>
                  <a:lnTo>
                    <a:pt x="316" y="196"/>
                  </a:lnTo>
                  <a:lnTo>
                    <a:pt x="322" y="200"/>
                  </a:lnTo>
                  <a:lnTo>
                    <a:pt x="324" y="214"/>
                  </a:lnTo>
                  <a:lnTo>
                    <a:pt x="328" y="236"/>
                  </a:lnTo>
                  <a:lnTo>
                    <a:pt x="318" y="242"/>
                  </a:lnTo>
                  <a:lnTo>
                    <a:pt x="296" y="246"/>
                  </a:lnTo>
                  <a:lnTo>
                    <a:pt x="290" y="262"/>
                  </a:lnTo>
                  <a:lnTo>
                    <a:pt x="276" y="274"/>
                  </a:lnTo>
                  <a:lnTo>
                    <a:pt x="262" y="278"/>
                  </a:lnTo>
                  <a:lnTo>
                    <a:pt x="258" y="290"/>
                  </a:lnTo>
                  <a:lnTo>
                    <a:pt x="234" y="312"/>
                  </a:lnTo>
                  <a:lnTo>
                    <a:pt x="222" y="314"/>
                  </a:lnTo>
                  <a:lnTo>
                    <a:pt x="218" y="320"/>
                  </a:lnTo>
                  <a:lnTo>
                    <a:pt x="216" y="328"/>
                  </a:lnTo>
                  <a:lnTo>
                    <a:pt x="204" y="332"/>
                  </a:lnTo>
                  <a:lnTo>
                    <a:pt x="202" y="340"/>
                  </a:lnTo>
                  <a:lnTo>
                    <a:pt x="190" y="342"/>
                  </a:lnTo>
                  <a:lnTo>
                    <a:pt x="182" y="350"/>
                  </a:lnTo>
                  <a:lnTo>
                    <a:pt x="188" y="368"/>
                  </a:lnTo>
                  <a:lnTo>
                    <a:pt x="186" y="376"/>
                  </a:lnTo>
                  <a:lnTo>
                    <a:pt x="188" y="388"/>
                  </a:lnTo>
                  <a:lnTo>
                    <a:pt x="180" y="404"/>
                  </a:lnTo>
                  <a:lnTo>
                    <a:pt x="180" y="424"/>
                  </a:lnTo>
                  <a:lnTo>
                    <a:pt x="166" y="436"/>
                  </a:lnTo>
                  <a:lnTo>
                    <a:pt x="170" y="446"/>
                  </a:lnTo>
                  <a:lnTo>
                    <a:pt x="160" y="446"/>
                  </a:lnTo>
                  <a:lnTo>
                    <a:pt x="156" y="452"/>
                  </a:lnTo>
                  <a:lnTo>
                    <a:pt x="148" y="464"/>
                  </a:lnTo>
                  <a:lnTo>
                    <a:pt x="136" y="460"/>
                  </a:lnTo>
                  <a:lnTo>
                    <a:pt x="124" y="440"/>
                  </a:lnTo>
                  <a:lnTo>
                    <a:pt x="126" y="428"/>
                  </a:lnTo>
                  <a:lnTo>
                    <a:pt x="104" y="390"/>
                  </a:lnTo>
                  <a:lnTo>
                    <a:pt x="102" y="374"/>
                  </a:lnTo>
                  <a:lnTo>
                    <a:pt x="80" y="330"/>
                  </a:lnTo>
                  <a:lnTo>
                    <a:pt x="74" y="278"/>
                  </a:lnTo>
                  <a:lnTo>
                    <a:pt x="68" y="262"/>
                  </a:lnTo>
                  <a:lnTo>
                    <a:pt x="74" y="254"/>
                  </a:lnTo>
                  <a:lnTo>
                    <a:pt x="72" y="246"/>
                  </a:lnTo>
                  <a:lnTo>
                    <a:pt x="68" y="234"/>
                  </a:lnTo>
                  <a:lnTo>
                    <a:pt x="60" y="234"/>
                  </a:lnTo>
                  <a:lnTo>
                    <a:pt x="58" y="246"/>
                  </a:lnTo>
                  <a:lnTo>
                    <a:pt x="46" y="258"/>
                  </a:lnTo>
                  <a:lnTo>
                    <a:pt x="38" y="260"/>
                  </a:lnTo>
                  <a:lnTo>
                    <a:pt x="24" y="252"/>
                  </a:lnTo>
                  <a:lnTo>
                    <a:pt x="20" y="244"/>
                  </a:lnTo>
                  <a:lnTo>
                    <a:pt x="10" y="232"/>
                  </a:lnTo>
                  <a:lnTo>
                    <a:pt x="26" y="232"/>
                  </a:lnTo>
                  <a:lnTo>
                    <a:pt x="32" y="224"/>
                  </a:lnTo>
                  <a:lnTo>
                    <a:pt x="24" y="222"/>
                  </a:lnTo>
                  <a:lnTo>
                    <a:pt x="10" y="222"/>
                  </a:lnTo>
                  <a:lnTo>
                    <a:pt x="4" y="216"/>
                  </a:lnTo>
                  <a:lnTo>
                    <a:pt x="0" y="20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25">
              <a:extLst>
                <a:ext uri="{FF2B5EF4-FFF2-40B4-BE49-F238E27FC236}">
                  <a16:creationId xmlns:a16="http://schemas.microsoft.com/office/drawing/2014/main" id="{9E9D7F2B-3A6D-4B49-A317-D1873C7E76B3}"/>
                </a:ext>
              </a:extLst>
            </p:cNvPr>
            <p:cNvSpPr>
              <a:spLocks/>
            </p:cNvSpPr>
            <p:nvPr/>
          </p:nvSpPr>
          <p:spPr bwMode="auto">
            <a:xfrm>
              <a:off x="6244424" y="4851250"/>
              <a:ext cx="477831" cy="419679"/>
            </a:xfrm>
            <a:custGeom>
              <a:avLst/>
              <a:gdLst/>
              <a:ahLst/>
              <a:cxnLst>
                <a:cxn ang="0">
                  <a:pos x="0" y="108"/>
                </a:cxn>
                <a:cxn ang="0">
                  <a:pos x="2" y="104"/>
                </a:cxn>
                <a:cxn ang="0">
                  <a:pos x="6" y="102"/>
                </a:cxn>
                <a:cxn ang="0">
                  <a:pos x="8" y="102"/>
                </a:cxn>
                <a:cxn ang="0">
                  <a:pos x="14" y="110"/>
                </a:cxn>
                <a:cxn ang="0">
                  <a:pos x="22" y="114"/>
                </a:cxn>
                <a:cxn ang="0">
                  <a:pos x="38" y="114"/>
                </a:cxn>
                <a:cxn ang="0">
                  <a:pos x="54" y="104"/>
                </a:cxn>
                <a:cxn ang="0">
                  <a:pos x="54" y="46"/>
                </a:cxn>
                <a:cxn ang="0">
                  <a:pos x="66" y="58"/>
                </a:cxn>
                <a:cxn ang="0">
                  <a:pos x="66" y="78"/>
                </a:cxn>
                <a:cxn ang="0">
                  <a:pos x="82" y="78"/>
                </a:cxn>
                <a:cxn ang="0">
                  <a:pos x="96" y="66"/>
                </a:cxn>
                <a:cxn ang="0">
                  <a:pos x="100" y="54"/>
                </a:cxn>
                <a:cxn ang="0">
                  <a:pos x="110" y="54"/>
                </a:cxn>
                <a:cxn ang="0">
                  <a:pos x="120" y="62"/>
                </a:cxn>
                <a:cxn ang="0">
                  <a:pos x="140" y="60"/>
                </a:cxn>
                <a:cxn ang="0">
                  <a:pos x="148" y="46"/>
                </a:cxn>
                <a:cxn ang="0">
                  <a:pos x="186" y="6"/>
                </a:cxn>
                <a:cxn ang="0">
                  <a:pos x="196" y="6"/>
                </a:cxn>
                <a:cxn ang="0">
                  <a:pos x="198" y="0"/>
                </a:cxn>
                <a:cxn ang="0">
                  <a:pos x="228" y="2"/>
                </a:cxn>
                <a:cxn ang="0">
                  <a:pos x="236" y="8"/>
                </a:cxn>
                <a:cxn ang="0">
                  <a:pos x="244" y="32"/>
                </a:cxn>
                <a:cxn ang="0">
                  <a:pos x="244" y="68"/>
                </a:cxn>
                <a:cxn ang="0">
                  <a:pos x="244" y="78"/>
                </a:cxn>
                <a:cxn ang="0">
                  <a:pos x="260" y="80"/>
                </a:cxn>
                <a:cxn ang="0">
                  <a:pos x="254" y="90"/>
                </a:cxn>
                <a:cxn ang="0">
                  <a:pos x="254" y="104"/>
                </a:cxn>
                <a:cxn ang="0">
                  <a:pos x="246" y="110"/>
                </a:cxn>
                <a:cxn ang="0">
                  <a:pos x="230" y="130"/>
                </a:cxn>
                <a:cxn ang="0">
                  <a:pos x="224" y="142"/>
                </a:cxn>
                <a:cxn ang="0">
                  <a:pos x="210" y="160"/>
                </a:cxn>
                <a:cxn ang="0">
                  <a:pos x="188" y="176"/>
                </a:cxn>
                <a:cxn ang="0">
                  <a:pos x="164" y="198"/>
                </a:cxn>
                <a:cxn ang="0">
                  <a:pos x="142" y="202"/>
                </a:cxn>
                <a:cxn ang="0">
                  <a:pos x="128" y="208"/>
                </a:cxn>
                <a:cxn ang="0">
                  <a:pos x="110" y="206"/>
                </a:cxn>
                <a:cxn ang="0">
                  <a:pos x="88" y="206"/>
                </a:cxn>
                <a:cxn ang="0">
                  <a:pos x="70" y="212"/>
                </a:cxn>
                <a:cxn ang="0">
                  <a:pos x="50" y="218"/>
                </a:cxn>
                <a:cxn ang="0">
                  <a:pos x="34" y="210"/>
                </a:cxn>
                <a:cxn ang="0">
                  <a:pos x="28" y="198"/>
                </a:cxn>
                <a:cxn ang="0">
                  <a:pos x="20" y="184"/>
                </a:cxn>
                <a:cxn ang="0">
                  <a:pos x="30" y="172"/>
                </a:cxn>
                <a:cxn ang="0">
                  <a:pos x="22" y="158"/>
                </a:cxn>
                <a:cxn ang="0">
                  <a:pos x="12" y="144"/>
                </a:cxn>
                <a:cxn ang="0">
                  <a:pos x="6" y="122"/>
                </a:cxn>
                <a:cxn ang="0">
                  <a:pos x="0" y="108"/>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4" y="32"/>
                  </a:lnTo>
                  <a:lnTo>
                    <a:pt x="244" y="68"/>
                  </a:lnTo>
                  <a:lnTo>
                    <a:pt x="244" y="78"/>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204">
              <a:extLst>
                <a:ext uri="{FF2B5EF4-FFF2-40B4-BE49-F238E27FC236}">
                  <a16:creationId xmlns:a16="http://schemas.microsoft.com/office/drawing/2014/main" id="{76E41CDA-42F2-4091-B644-508D7F6056EE}"/>
                </a:ext>
              </a:extLst>
            </p:cNvPr>
            <p:cNvSpPr>
              <a:spLocks/>
            </p:cNvSpPr>
            <p:nvPr/>
          </p:nvSpPr>
          <p:spPr bwMode="auto">
            <a:xfrm>
              <a:off x="6562538" y="1120280"/>
              <a:ext cx="4741555" cy="1713366"/>
            </a:xfrm>
            <a:custGeom>
              <a:avLst/>
              <a:gdLst/>
              <a:ahLst/>
              <a:cxnLst>
                <a:cxn ang="0">
                  <a:pos x="336" y="878"/>
                </a:cxn>
                <a:cxn ang="0">
                  <a:pos x="254" y="858"/>
                </a:cxn>
                <a:cxn ang="0">
                  <a:pos x="174" y="796"/>
                </a:cxn>
                <a:cxn ang="0">
                  <a:pos x="164" y="716"/>
                </a:cxn>
                <a:cxn ang="0">
                  <a:pos x="72" y="674"/>
                </a:cxn>
                <a:cxn ang="0">
                  <a:pos x="14" y="584"/>
                </a:cxn>
                <a:cxn ang="0">
                  <a:pos x="22" y="486"/>
                </a:cxn>
                <a:cxn ang="0">
                  <a:pos x="34" y="336"/>
                </a:cxn>
                <a:cxn ang="0">
                  <a:pos x="80" y="244"/>
                </a:cxn>
                <a:cxn ang="0">
                  <a:pos x="172" y="348"/>
                </a:cxn>
                <a:cxn ang="0">
                  <a:pos x="122" y="386"/>
                </a:cxn>
                <a:cxn ang="0">
                  <a:pos x="180" y="380"/>
                </a:cxn>
                <a:cxn ang="0">
                  <a:pos x="262" y="310"/>
                </a:cxn>
                <a:cxn ang="0">
                  <a:pos x="318" y="326"/>
                </a:cxn>
                <a:cxn ang="0">
                  <a:pos x="476" y="278"/>
                </a:cxn>
                <a:cxn ang="0">
                  <a:pos x="498" y="226"/>
                </a:cxn>
                <a:cxn ang="0">
                  <a:pos x="626" y="246"/>
                </a:cxn>
                <a:cxn ang="0">
                  <a:pos x="716" y="182"/>
                </a:cxn>
                <a:cxn ang="0">
                  <a:pos x="666" y="324"/>
                </a:cxn>
                <a:cxn ang="0">
                  <a:pos x="778" y="270"/>
                </a:cxn>
                <a:cxn ang="0">
                  <a:pos x="734" y="204"/>
                </a:cxn>
                <a:cxn ang="0">
                  <a:pos x="780" y="204"/>
                </a:cxn>
                <a:cxn ang="0">
                  <a:pos x="798" y="162"/>
                </a:cxn>
                <a:cxn ang="0">
                  <a:pos x="946" y="120"/>
                </a:cxn>
                <a:cxn ang="0">
                  <a:pos x="1230" y="2"/>
                </a:cxn>
                <a:cxn ang="0">
                  <a:pos x="1326" y="102"/>
                </a:cxn>
                <a:cxn ang="0">
                  <a:pos x="1336" y="122"/>
                </a:cxn>
                <a:cxn ang="0">
                  <a:pos x="1564" y="138"/>
                </a:cxn>
                <a:cxn ang="0">
                  <a:pos x="1720" y="190"/>
                </a:cxn>
                <a:cxn ang="0">
                  <a:pos x="1926" y="172"/>
                </a:cxn>
                <a:cxn ang="0">
                  <a:pos x="2108" y="246"/>
                </a:cxn>
                <a:cxn ang="0">
                  <a:pos x="2274" y="272"/>
                </a:cxn>
                <a:cxn ang="0">
                  <a:pos x="2442" y="276"/>
                </a:cxn>
                <a:cxn ang="0">
                  <a:pos x="2568" y="332"/>
                </a:cxn>
                <a:cxn ang="0">
                  <a:pos x="2446" y="360"/>
                </a:cxn>
                <a:cxn ang="0">
                  <a:pos x="2368" y="380"/>
                </a:cxn>
                <a:cxn ang="0">
                  <a:pos x="2306" y="464"/>
                </a:cxn>
                <a:cxn ang="0">
                  <a:pos x="2136" y="534"/>
                </a:cxn>
                <a:cxn ang="0">
                  <a:pos x="2104" y="634"/>
                </a:cxn>
                <a:cxn ang="0">
                  <a:pos x="2034" y="582"/>
                </a:cxn>
                <a:cxn ang="0">
                  <a:pos x="2166" y="430"/>
                </a:cxn>
                <a:cxn ang="0">
                  <a:pos x="2058" y="456"/>
                </a:cxn>
                <a:cxn ang="0">
                  <a:pos x="1966" y="504"/>
                </a:cxn>
                <a:cxn ang="0">
                  <a:pos x="1734" y="620"/>
                </a:cxn>
                <a:cxn ang="0">
                  <a:pos x="1794" y="728"/>
                </a:cxn>
                <a:cxn ang="0">
                  <a:pos x="1660" y="810"/>
                </a:cxn>
                <a:cxn ang="0">
                  <a:pos x="1666" y="764"/>
                </a:cxn>
                <a:cxn ang="0">
                  <a:pos x="1472" y="652"/>
                </a:cxn>
                <a:cxn ang="0">
                  <a:pos x="1418" y="718"/>
                </a:cxn>
                <a:cxn ang="0">
                  <a:pos x="1276" y="718"/>
                </a:cxn>
                <a:cxn ang="0">
                  <a:pos x="1132" y="674"/>
                </a:cxn>
                <a:cxn ang="0">
                  <a:pos x="1024" y="700"/>
                </a:cxn>
                <a:cxn ang="0">
                  <a:pos x="894" y="696"/>
                </a:cxn>
                <a:cxn ang="0">
                  <a:pos x="760" y="632"/>
                </a:cxn>
                <a:cxn ang="0">
                  <a:pos x="536" y="634"/>
                </a:cxn>
                <a:cxn ang="0">
                  <a:pos x="530" y="702"/>
                </a:cxn>
                <a:cxn ang="0">
                  <a:pos x="340" y="706"/>
                </a:cxn>
                <a:cxn ang="0">
                  <a:pos x="344" y="792"/>
                </a:cxn>
              </a:cxnLst>
              <a:rect l="0" t="0" r="r" b="b"/>
              <a:pathLst>
                <a:path w="2580" h="890">
                  <a:moveTo>
                    <a:pt x="344" y="792"/>
                  </a:moveTo>
                  <a:lnTo>
                    <a:pt x="328" y="804"/>
                  </a:lnTo>
                  <a:lnTo>
                    <a:pt x="318" y="810"/>
                  </a:lnTo>
                  <a:lnTo>
                    <a:pt x="314" y="818"/>
                  </a:lnTo>
                  <a:lnTo>
                    <a:pt x="306" y="828"/>
                  </a:lnTo>
                  <a:lnTo>
                    <a:pt x="314" y="834"/>
                  </a:lnTo>
                  <a:lnTo>
                    <a:pt x="320" y="844"/>
                  </a:lnTo>
                  <a:lnTo>
                    <a:pt x="322" y="862"/>
                  </a:lnTo>
                  <a:lnTo>
                    <a:pt x="336" y="878"/>
                  </a:lnTo>
                  <a:lnTo>
                    <a:pt x="326" y="888"/>
                  </a:lnTo>
                  <a:lnTo>
                    <a:pt x="322" y="890"/>
                  </a:lnTo>
                  <a:lnTo>
                    <a:pt x="306" y="878"/>
                  </a:lnTo>
                  <a:lnTo>
                    <a:pt x="300" y="876"/>
                  </a:lnTo>
                  <a:lnTo>
                    <a:pt x="290" y="866"/>
                  </a:lnTo>
                  <a:lnTo>
                    <a:pt x="280" y="860"/>
                  </a:lnTo>
                  <a:lnTo>
                    <a:pt x="270" y="862"/>
                  </a:lnTo>
                  <a:lnTo>
                    <a:pt x="264" y="862"/>
                  </a:lnTo>
                  <a:lnTo>
                    <a:pt x="254" y="858"/>
                  </a:lnTo>
                  <a:lnTo>
                    <a:pt x="240" y="850"/>
                  </a:lnTo>
                  <a:lnTo>
                    <a:pt x="232" y="850"/>
                  </a:lnTo>
                  <a:lnTo>
                    <a:pt x="222" y="852"/>
                  </a:lnTo>
                  <a:lnTo>
                    <a:pt x="210" y="844"/>
                  </a:lnTo>
                  <a:lnTo>
                    <a:pt x="198" y="846"/>
                  </a:lnTo>
                  <a:lnTo>
                    <a:pt x="172" y="828"/>
                  </a:lnTo>
                  <a:lnTo>
                    <a:pt x="158" y="822"/>
                  </a:lnTo>
                  <a:lnTo>
                    <a:pt x="162" y="808"/>
                  </a:lnTo>
                  <a:lnTo>
                    <a:pt x="174" y="796"/>
                  </a:lnTo>
                  <a:lnTo>
                    <a:pt x="172" y="786"/>
                  </a:lnTo>
                  <a:lnTo>
                    <a:pt x="188" y="776"/>
                  </a:lnTo>
                  <a:lnTo>
                    <a:pt x="170" y="774"/>
                  </a:lnTo>
                  <a:lnTo>
                    <a:pt x="172" y="766"/>
                  </a:lnTo>
                  <a:lnTo>
                    <a:pt x="182" y="762"/>
                  </a:lnTo>
                  <a:lnTo>
                    <a:pt x="198" y="758"/>
                  </a:lnTo>
                  <a:lnTo>
                    <a:pt x="200" y="726"/>
                  </a:lnTo>
                  <a:lnTo>
                    <a:pt x="184" y="716"/>
                  </a:lnTo>
                  <a:lnTo>
                    <a:pt x="164" y="716"/>
                  </a:lnTo>
                  <a:lnTo>
                    <a:pt x="162" y="710"/>
                  </a:lnTo>
                  <a:lnTo>
                    <a:pt x="130" y="708"/>
                  </a:lnTo>
                  <a:lnTo>
                    <a:pt x="126" y="694"/>
                  </a:lnTo>
                  <a:lnTo>
                    <a:pt x="108" y="690"/>
                  </a:lnTo>
                  <a:lnTo>
                    <a:pt x="110" y="678"/>
                  </a:lnTo>
                  <a:lnTo>
                    <a:pt x="106" y="668"/>
                  </a:lnTo>
                  <a:lnTo>
                    <a:pt x="82" y="668"/>
                  </a:lnTo>
                  <a:lnTo>
                    <a:pt x="78" y="672"/>
                  </a:lnTo>
                  <a:lnTo>
                    <a:pt x="72" y="674"/>
                  </a:lnTo>
                  <a:lnTo>
                    <a:pt x="64" y="670"/>
                  </a:lnTo>
                  <a:lnTo>
                    <a:pt x="64" y="650"/>
                  </a:lnTo>
                  <a:lnTo>
                    <a:pt x="82" y="650"/>
                  </a:lnTo>
                  <a:lnTo>
                    <a:pt x="84" y="648"/>
                  </a:lnTo>
                  <a:lnTo>
                    <a:pt x="56" y="618"/>
                  </a:lnTo>
                  <a:lnTo>
                    <a:pt x="52" y="596"/>
                  </a:lnTo>
                  <a:lnTo>
                    <a:pt x="32" y="594"/>
                  </a:lnTo>
                  <a:lnTo>
                    <a:pt x="32" y="588"/>
                  </a:lnTo>
                  <a:lnTo>
                    <a:pt x="14" y="584"/>
                  </a:lnTo>
                  <a:lnTo>
                    <a:pt x="10" y="578"/>
                  </a:lnTo>
                  <a:lnTo>
                    <a:pt x="6" y="562"/>
                  </a:lnTo>
                  <a:lnTo>
                    <a:pt x="0" y="550"/>
                  </a:lnTo>
                  <a:lnTo>
                    <a:pt x="2" y="538"/>
                  </a:lnTo>
                  <a:lnTo>
                    <a:pt x="2" y="522"/>
                  </a:lnTo>
                  <a:lnTo>
                    <a:pt x="8" y="510"/>
                  </a:lnTo>
                  <a:lnTo>
                    <a:pt x="26" y="496"/>
                  </a:lnTo>
                  <a:lnTo>
                    <a:pt x="40" y="494"/>
                  </a:lnTo>
                  <a:lnTo>
                    <a:pt x="22" y="486"/>
                  </a:lnTo>
                  <a:lnTo>
                    <a:pt x="12" y="474"/>
                  </a:lnTo>
                  <a:lnTo>
                    <a:pt x="56" y="438"/>
                  </a:lnTo>
                  <a:lnTo>
                    <a:pt x="64" y="424"/>
                  </a:lnTo>
                  <a:lnTo>
                    <a:pt x="40" y="406"/>
                  </a:lnTo>
                  <a:lnTo>
                    <a:pt x="50" y="396"/>
                  </a:lnTo>
                  <a:lnTo>
                    <a:pt x="42" y="382"/>
                  </a:lnTo>
                  <a:lnTo>
                    <a:pt x="32" y="372"/>
                  </a:lnTo>
                  <a:lnTo>
                    <a:pt x="40" y="352"/>
                  </a:lnTo>
                  <a:lnTo>
                    <a:pt x="34" y="336"/>
                  </a:lnTo>
                  <a:lnTo>
                    <a:pt x="24" y="318"/>
                  </a:lnTo>
                  <a:lnTo>
                    <a:pt x="40" y="302"/>
                  </a:lnTo>
                  <a:lnTo>
                    <a:pt x="16" y="288"/>
                  </a:lnTo>
                  <a:lnTo>
                    <a:pt x="20" y="266"/>
                  </a:lnTo>
                  <a:lnTo>
                    <a:pt x="30" y="256"/>
                  </a:lnTo>
                  <a:lnTo>
                    <a:pt x="40" y="254"/>
                  </a:lnTo>
                  <a:lnTo>
                    <a:pt x="40" y="248"/>
                  </a:lnTo>
                  <a:lnTo>
                    <a:pt x="62" y="244"/>
                  </a:lnTo>
                  <a:lnTo>
                    <a:pt x="80" y="244"/>
                  </a:lnTo>
                  <a:lnTo>
                    <a:pt x="86" y="254"/>
                  </a:lnTo>
                  <a:lnTo>
                    <a:pt x="96" y="258"/>
                  </a:lnTo>
                  <a:lnTo>
                    <a:pt x="134" y="260"/>
                  </a:lnTo>
                  <a:lnTo>
                    <a:pt x="162" y="274"/>
                  </a:lnTo>
                  <a:lnTo>
                    <a:pt x="188" y="290"/>
                  </a:lnTo>
                  <a:lnTo>
                    <a:pt x="218" y="306"/>
                  </a:lnTo>
                  <a:lnTo>
                    <a:pt x="220" y="324"/>
                  </a:lnTo>
                  <a:lnTo>
                    <a:pt x="202" y="340"/>
                  </a:lnTo>
                  <a:lnTo>
                    <a:pt x="172" y="348"/>
                  </a:lnTo>
                  <a:lnTo>
                    <a:pt x="146" y="338"/>
                  </a:lnTo>
                  <a:lnTo>
                    <a:pt x="116" y="332"/>
                  </a:lnTo>
                  <a:lnTo>
                    <a:pt x="94" y="324"/>
                  </a:lnTo>
                  <a:lnTo>
                    <a:pt x="76" y="316"/>
                  </a:lnTo>
                  <a:lnTo>
                    <a:pt x="90" y="334"/>
                  </a:lnTo>
                  <a:lnTo>
                    <a:pt x="106" y="342"/>
                  </a:lnTo>
                  <a:lnTo>
                    <a:pt x="114" y="348"/>
                  </a:lnTo>
                  <a:lnTo>
                    <a:pt x="116" y="360"/>
                  </a:lnTo>
                  <a:lnTo>
                    <a:pt x="122" y="386"/>
                  </a:lnTo>
                  <a:lnTo>
                    <a:pt x="132" y="388"/>
                  </a:lnTo>
                  <a:lnTo>
                    <a:pt x="148" y="402"/>
                  </a:lnTo>
                  <a:lnTo>
                    <a:pt x="168" y="402"/>
                  </a:lnTo>
                  <a:lnTo>
                    <a:pt x="170" y="392"/>
                  </a:lnTo>
                  <a:lnTo>
                    <a:pt x="158" y="388"/>
                  </a:lnTo>
                  <a:lnTo>
                    <a:pt x="148" y="376"/>
                  </a:lnTo>
                  <a:lnTo>
                    <a:pt x="156" y="366"/>
                  </a:lnTo>
                  <a:lnTo>
                    <a:pt x="168" y="376"/>
                  </a:lnTo>
                  <a:lnTo>
                    <a:pt x="180" y="380"/>
                  </a:lnTo>
                  <a:lnTo>
                    <a:pt x="206" y="386"/>
                  </a:lnTo>
                  <a:lnTo>
                    <a:pt x="206" y="376"/>
                  </a:lnTo>
                  <a:lnTo>
                    <a:pt x="196" y="364"/>
                  </a:lnTo>
                  <a:lnTo>
                    <a:pt x="208" y="352"/>
                  </a:lnTo>
                  <a:lnTo>
                    <a:pt x="226" y="342"/>
                  </a:lnTo>
                  <a:lnTo>
                    <a:pt x="236" y="334"/>
                  </a:lnTo>
                  <a:lnTo>
                    <a:pt x="264" y="342"/>
                  </a:lnTo>
                  <a:lnTo>
                    <a:pt x="270" y="318"/>
                  </a:lnTo>
                  <a:lnTo>
                    <a:pt x="262" y="310"/>
                  </a:lnTo>
                  <a:lnTo>
                    <a:pt x="266" y="288"/>
                  </a:lnTo>
                  <a:lnTo>
                    <a:pt x="258" y="280"/>
                  </a:lnTo>
                  <a:lnTo>
                    <a:pt x="292" y="278"/>
                  </a:lnTo>
                  <a:lnTo>
                    <a:pt x="304" y="292"/>
                  </a:lnTo>
                  <a:lnTo>
                    <a:pt x="304" y="300"/>
                  </a:lnTo>
                  <a:lnTo>
                    <a:pt x="288" y="300"/>
                  </a:lnTo>
                  <a:lnTo>
                    <a:pt x="278" y="310"/>
                  </a:lnTo>
                  <a:lnTo>
                    <a:pt x="294" y="324"/>
                  </a:lnTo>
                  <a:lnTo>
                    <a:pt x="318" y="326"/>
                  </a:lnTo>
                  <a:lnTo>
                    <a:pt x="328" y="302"/>
                  </a:lnTo>
                  <a:lnTo>
                    <a:pt x="386" y="280"/>
                  </a:lnTo>
                  <a:lnTo>
                    <a:pt x="396" y="282"/>
                  </a:lnTo>
                  <a:lnTo>
                    <a:pt x="408" y="270"/>
                  </a:lnTo>
                  <a:lnTo>
                    <a:pt x="420" y="266"/>
                  </a:lnTo>
                  <a:lnTo>
                    <a:pt x="416" y="284"/>
                  </a:lnTo>
                  <a:lnTo>
                    <a:pt x="436" y="284"/>
                  </a:lnTo>
                  <a:lnTo>
                    <a:pt x="440" y="276"/>
                  </a:lnTo>
                  <a:lnTo>
                    <a:pt x="476" y="278"/>
                  </a:lnTo>
                  <a:lnTo>
                    <a:pt x="500" y="264"/>
                  </a:lnTo>
                  <a:lnTo>
                    <a:pt x="504" y="274"/>
                  </a:lnTo>
                  <a:lnTo>
                    <a:pt x="502" y="282"/>
                  </a:lnTo>
                  <a:lnTo>
                    <a:pt x="512" y="282"/>
                  </a:lnTo>
                  <a:lnTo>
                    <a:pt x="516" y="274"/>
                  </a:lnTo>
                  <a:lnTo>
                    <a:pt x="532" y="264"/>
                  </a:lnTo>
                  <a:lnTo>
                    <a:pt x="520" y="248"/>
                  </a:lnTo>
                  <a:lnTo>
                    <a:pt x="498" y="240"/>
                  </a:lnTo>
                  <a:lnTo>
                    <a:pt x="498" y="226"/>
                  </a:lnTo>
                  <a:lnTo>
                    <a:pt x="506" y="224"/>
                  </a:lnTo>
                  <a:lnTo>
                    <a:pt x="526" y="242"/>
                  </a:lnTo>
                  <a:lnTo>
                    <a:pt x="558" y="244"/>
                  </a:lnTo>
                  <a:lnTo>
                    <a:pt x="592" y="256"/>
                  </a:lnTo>
                  <a:lnTo>
                    <a:pt x="620" y="268"/>
                  </a:lnTo>
                  <a:lnTo>
                    <a:pt x="650" y="284"/>
                  </a:lnTo>
                  <a:lnTo>
                    <a:pt x="658" y="270"/>
                  </a:lnTo>
                  <a:lnTo>
                    <a:pt x="644" y="256"/>
                  </a:lnTo>
                  <a:lnTo>
                    <a:pt x="626" y="246"/>
                  </a:lnTo>
                  <a:lnTo>
                    <a:pt x="626" y="236"/>
                  </a:lnTo>
                  <a:lnTo>
                    <a:pt x="634" y="216"/>
                  </a:lnTo>
                  <a:lnTo>
                    <a:pt x="624" y="210"/>
                  </a:lnTo>
                  <a:lnTo>
                    <a:pt x="626" y="204"/>
                  </a:lnTo>
                  <a:lnTo>
                    <a:pt x="650" y="186"/>
                  </a:lnTo>
                  <a:lnTo>
                    <a:pt x="666" y="154"/>
                  </a:lnTo>
                  <a:lnTo>
                    <a:pt x="716" y="158"/>
                  </a:lnTo>
                  <a:lnTo>
                    <a:pt x="720" y="164"/>
                  </a:lnTo>
                  <a:lnTo>
                    <a:pt x="716" y="182"/>
                  </a:lnTo>
                  <a:lnTo>
                    <a:pt x="706" y="198"/>
                  </a:lnTo>
                  <a:lnTo>
                    <a:pt x="716" y="206"/>
                  </a:lnTo>
                  <a:lnTo>
                    <a:pt x="720" y="224"/>
                  </a:lnTo>
                  <a:lnTo>
                    <a:pt x="716" y="268"/>
                  </a:lnTo>
                  <a:lnTo>
                    <a:pt x="732" y="280"/>
                  </a:lnTo>
                  <a:lnTo>
                    <a:pt x="724" y="298"/>
                  </a:lnTo>
                  <a:lnTo>
                    <a:pt x="696" y="322"/>
                  </a:lnTo>
                  <a:lnTo>
                    <a:pt x="682" y="328"/>
                  </a:lnTo>
                  <a:lnTo>
                    <a:pt x="666" y="324"/>
                  </a:lnTo>
                  <a:lnTo>
                    <a:pt x="658" y="328"/>
                  </a:lnTo>
                  <a:lnTo>
                    <a:pt x="670" y="336"/>
                  </a:lnTo>
                  <a:lnTo>
                    <a:pt x="688" y="340"/>
                  </a:lnTo>
                  <a:lnTo>
                    <a:pt x="706" y="342"/>
                  </a:lnTo>
                  <a:lnTo>
                    <a:pt x="726" y="326"/>
                  </a:lnTo>
                  <a:lnTo>
                    <a:pt x="754" y="298"/>
                  </a:lnTo>
                  <a:lnTo>
                    <a:pt x="746" y="282"/>
                  </a:lnTo>
                  <a:lnTo>
                    <a:pt x="756" y="266"/>
                  </a:lnTo>
                  <a:lnTo>
                    <a:pt x="778" y="270"/>
                  </a:lnTo>
                  <a:lnTo>
                    <a:pt x="788" y="280"/>
                  </a:lnTo>
                  <a:lnTo>
                    <a:pt x="792" y="296"/>
                  </a:lnTo>
                  <a:lnTo>
                    <a:pt x="806" y="284"/>
                  </a:lnTo>
                  <a:lnTo>
                    <a:pt x="798" y="268"/>
                  </a:lnTo>
                  <a:lnTo>
                    <a:pt x="778" y="262"/>
                  </a:lnTo>
                  <a:lnTo>
                    <a:pt x="736" y="260"/>
                  </a:lnTo>
                  <a:lnTo>
                    <a:pt x="736" y="240"/>
                  </a:lnTo>
                  <a:lnTo>
                    <a:pt x="744" y="220"/>
                  </a:lnTo>
                  <a:lnTo>
                    <a:pt x="734" y="204"/>
                  </a:lnTo>
                  <a:lnTo>
                    <a:pt x="728" y="192"/>
                  </a:lnTo>
                  <a:lnTo>
                    <a:pt x="740" y="180"/>
                  </a:lnTo>
                  <a:lnTo>
                    <a:pt x="754" y="174"/>
                  </a:lnTo>
                  <a:lnTo>
                    <a:pt x="756" y="158"/>
                  </a:lnTo>
                  <a:lnTo>
                    <a:pt x="764" y="158"/>
                  </a:lnTo>
                  <a:lnTo>
                    <a:pt x="766" y="176"/>
                  </a:lnTo>
                  <a:lnTo>
                    <a:pt x="760" y="190"/>
                  </a:lnTo>
                  <a:lnTo>
                    <a:pt x="764" y="200"/>
                  </a:lnTo>
                  <a:lnTo>
                    <a:pt x="780" y="204"/>
                  </a:lnTo>
                  <a:lnTo>
                    <a:pt x="804" y="210"/>
                  </a:lnTo>
                  <a:lnTo>
                    <a:pt x="816" y="210"/>
                  </a:lnTo>
                  <a:lnTo>
                    <a:pt x="802" y="200"/>
                  </a:lnTo>
                  <a:lnTo>
                    <a:pt x="782" y="194"/>
                  </a:lnTo>
                  <a:lnTo>
                    <a:pt x="774" y="182"/>
                  </a:lnTo>
                  <a:lnTo>
                    <a:pt x="786" y="178"/>
                  </a:lnTo>
                  <a:lnTo>
                    <a:pt x="806" y="182"/>
                  </a:lnTo>
                  <a:lnTo>
                    <a:pt x="792" y="166"/>
                  </a:lnTo>
                  <a:lnTo>
                    <a:pt x="798" y="162"/>
                  </a:lnTo>
                  <a:lnTo>
                    <a:pt x="832" y="172"/>
                  </a:lnTo>
                  <a:lnTo>
                    <a:pt x="852" y="188"/>
                  </a:lnTo>
                  <a:lnTo>
                    <a:pt x="880" y="188"/>
                  </a:lnTo>
                  <a:lnTo>
                    <a:pt x="866" y="174"/>
                  </a:lnTo>
                  <a:lnTo>
                    <a:pt x="848" y="160"/>
                  </a:lnTo>
                  <a:lnTo>
                    <a:pt x="842" y="138"/>
                  </a:lnTo>
                  <a:lnTo>
                    <a:pt x="854" y="130"/>
                  </a:lnTo>
                  <a:lnTo>
                    <a:pt x="900" y="128"/>
                  </a:lnTo>
                  <a:lnTo>
                    <a:pt x="946" y="120"/>
                  </a:lnTo>
                  <a:lnTo>
                    <a:pt x="934" y="98"/>
                  </a:lnTo>
                  <a:lnTo>
                    <a:pt x="972" y="80"/>
                  </a:lnTo>
                  <a:lnTo>
                    <a:pt x="1056" y="52"/>
                  </a:lnTo>
                  <a:lnTo>
                    <a:pt x="1092" y="48"/>
                  </a:lnTo>
                  <a:lnTo>
                    <a:pt x="1126" y="52"/>
                  </a:lnTo>
                  <a:lnTo>
                    <a:pt x="1176" y="36"/>
                  </a:lnTo>
                  <a:lnTo>
                    <a:pt x="1172" y="20"/>
                  </a:lnTo>
                  <a:lnTo>
                    <a:pt x="1196" y="0"/>
                  </a:lnTo>
                  <a:lnTo>
                    <a:pt x="1230" y="2"/>
                  </a:lnTo>
                  <a:lnTo>
                    <a:pt x="1248" y="8"/>
                  </a:lnTo>
                  <a:lnTo>
                    <a:pt x="1226" y="20"/>
                  </a:lnTo>
                  <a:lnTo>
                    <a:pt x="1268" y="22"/>
                  </a:lnTo>
                  <a:lnTo>
                    <a:pt x="1260" y="36"/>
                  </a:lnTo>
                  <a:lnTo>
                    <a:pt x="1336" y="34"/>
                  </a:lnTo>
                  <a:lnTo>
                    <a:pt x="1364" y="52"/>
                  </a:lnTo>
                  <a:lnTo>
                    <a:pt x="1368" y="64"/>
                  </a:lnTo>
                  <a:lnTo>
                    <a:pt x="1360" y="84"/>
                  </a:lnTo>
                  <a:lnTo>
                    <a:pt x="1326" y="102"/>
                  </a:lnTo>
                  <a:lnTo>
                    <a:pt x="1290" y="122"/>
                  </a:lnTo>
                  <a:lnTo>
                    <a:pt x="1240" y="150"/>
                  </a:lnTo>
                  <a:lnTo>
                    <a:pt x="1244" y="154"/>
                  </a:lnTo>
                  <a:lnTo>
                    <a:pt x="1266" y="146"/>
                  </a:lnTo>
                  <a:lnTo>
                    <a:pt x="1308" y="134"/>
                  </a:lnTo>
                  <a:lnTo>
                    <a:pt x="1306" y="126"/>
                  </a:lnTo>
                  <a:lnTo>
                    <a:pt x="1316" y="116"/>
                  </a:lnTo>
                  <a:lnTo>
                    <a:pt x="1332" y="112"/>
                  </a:lnTo>
                  <a:lnTo>
                    <a:pt x="1336" y="122"/>
                  </a:lnTo>
                  <a:lnTo>
                    <a:pt x="1348" y="126"/>
                  </a:lnTo>
                  <a:lnTo>
                    <a:pt x="1366" y="138"/>
                  </a:lnTo>
                  <a:lnTo>
                    <a:pt x="1376" y="132"/>
                  </a:lnTo>
                  <a:lnTo>
                    <a:pt x="1450" y="134"/>
                  </a:lnTo>
                  <a:lnTo>
                    <a:pt x="1450" y="144"/>
                  </a:lnTo>
                  <a:lnTo>
                    <a:pt x="1522" y="152"/>
                  </a:lnTo>
                  <a:lnTo>
                    <a:pt x="1530" y="126"/>
                  </a:lnTo>
                  <a:lnTo>
                    <a:pt x="1544" y="128"/>
                  </a:lnTo>
                  <a:lnTo>
                    <a:pt x="1564" y="138"/>
                  </a:lnTo>
                  <a:lnTo>
                    <a:pt x="1596" y="136"/>
                  </a:lnTo>
                  <a:lnTo>
                    <a:pt x="1614" y="156"/>
                  </a:lnTo>
                  <a:lnTo>
                    <a:pt x="1618" y="174"/>
                  </a:lnTo>
                  <a:lnTo>
                    <a:pt x="1606" y="182"/>
                  </a:lnTo>
                  <a:lnTo>
                    <a:pt x="1628" y="208"/>
                  </a:lnTo>
                  <a:lnTo>
                    <a:pt x="1650" y="214"/>
                  </a:lnTo>
                  <a:lnTo>
                    <a:pt x="1670" y="184"/>
                  </a:lnTo>
                  <a:lnTo>
                    <a:pt x="1696" y="198"/>
                  </a:lnTo>
                  <a:lnTo>
                    <a:pt x="1720" y="190"/>
                  </a:lnTo>
                  <a:lnTo>
                    <a:pt x="1746" y="200"/>
                  </a:lnTo>
                  <a:lnTo>
                    <a:pt x="1768" y="192"/>
                  </a:lnTo>
                  <a:lnTo>
                    <a:pt x="1784" y="184"/>
                  </a:lnTo>
                  <a:lnTo>
                    <a:pt x="1782" y="166"/>
                  </a:lnTo>
                  <a:lnTo>
                    <a:pt x="1804" y="158"/>
                  </a:lnTo>
                  <a:lnTo>
                    <a:pt x="1872" y="162"/>
                  </a:lnTo>
                  <a:lnTo>
                    <a:pt x="1884" y="172"/>
                  </a:lnTo>
                  <a:lnTo>
                    <a:pt x="1890" y="176"/>
                  </a:lnTo>
                  <a:lnTo>
                    <a:pt x="1926" y="172"/>
                  </a:lnTo>
                  <a:lnTo>
                    <a:pt x="1942" y="180"/>
                  </a:lnTo>
                  <a:lnTo>
                    <a:pt x="1934" y="190"/>
                  </a:lnTo>
                  <a:lnTo>
                    <a:pt x="1948" y="196"/>
                  </a:lnTo>
                  <a:lnTo>
                    <a:pt x="1978" y="208"/>
                  </a:lnTo>
                  <a:lnTo>
                    <a:pt x="2030" y="210"/>
                  </a:lnTo>
                  <a:lnTo>
                    <a:pt x="2084" y="212"/>
                  </a:lnTo>
                  <a:lnTo>
                    <a:pt x="2106" y="224"/>
                  </a:lnTo>
                  <a:lnTo>
                    <a:pt x="2104" y="238"/>
                  </a:lnTo>
                  <a:lnTo>
                    <a:pt x="2108" y="246"/>
                  </a:lnTo>
                  <a:lnTo>
                    <a:pt x="2126" y="252"/>
                  </a:lnTo>
                  <a:lnTo>
                    <a:pt x="2140" y="246"/>
                  </a:lnTo>
                  <a:lnTo>
                    <a:pt x="2206" y="250"/>
                  </a:lnTo>
                  <a:lnTo>
                    <a:pt x="2214" y="250"/>
                  </a:lnTo>
                  <a:lnTo>
                    <a:pt x="2230" y="242"/>
                  </a:lnTo>
                  <a:lnTo>
                    <a:pt x="2236" y="244"/>
                  </a:lnTo>
                  <a:lnTo>
                    <a:pt x="2236" y="256"/>
                  </a:lnTo>
                  <a:lnTo>
                    <a:pt x="2254" y="270"/>
                  </a:lnTo>
                  <a:lnTo>
                    <a:pt x="2274" y="272"/>
                  </a:lnTo>
                  <a:lnTo>
                    <a:pt x="2280" y="264"/>
                  </a:lnTo>
                  <a:lnTo>
                    <a:pt x="2274" y="252"/>
                  </a:lnTo>
                  <a:lnTo>
                    <a:pt x="2272" y="234"/>
                  </a:lnTo>
                  <a:lnTo>
                    <a:pt x="2284" y="232"/>
                  </a:lnTo>
                  <a:lnTo>
                    <a:pt x="2302" y="240"/>
                  </a:lnTo>
                  <a:lnTo>
                    <a:pt x="2334" y="240"/>
                  </a:lnTo>
                  <a:lnTo>
                    <a:pt x="2372" y="246"/>
                  </a:lnTo>
                  <a:lnTo>
                    <a:pt x="2416" y="262"/>
                  </a:lnTo>
                  <a:lnTo>
                    <a:pt x="2442" y="276"/>
                  </a:lnTo>
                  <a:lnTo>
                    <a:pt x="2488" y="296"/>
                  </a:lnTo>
                  <a:lnTo>
                    <a:pt x="2496" y="308"/>
                  </a:lnTo>
                  <a:lnTo>
                    <a:pt x="2502" y="320"/>
                  </a:lnTo>
                  <a:lnTo>
                    <a:pt x="2512" y="336"/>
                  </a:lnTo>
                  <a:lnTo>
                    <a:pt x="2520" y="332"/>
                  </a:lnTo>
                  <a:lnTo>
                    <a:pt x="2514" y="314"/>
                  </a:lnTo>
                  <a:lnTo>
                    <a:pt x="2530" y="316"/>
                  </a:lnTo>
                  <a:lnTo>
                    <a:pt x="2550" y="320"/>
                  </a:lnTo>
                  <a:lnTo>
                    <a:pt x="2568" y="332"/>
                  </a:lnTo>
                  <a:lnTo>
                    <a:pt x="2580" y="344"/>
                  </a:lnTo>
                  <a:lnTo>
                    <a:pt x="2568" y="356"/>
                  </a:lnTo>
                  <a:lnTo>
                    <a:pt x="2542" y="362"/>
                  </a:lnTo>
                  <a:lnTo>
                    <a:pt x="2538" y="376"/>
                  </a:lnTo>
                  <a:lnTo>
                    <a:pt x="2530" y="394"/>
                  </a:lnTo>
                  <a:lnTo>
                    <a:pt x="2502" y="380"/>
                  </a:lnTo>
                  <a:lnTo>
                    <a:pt x="2486" y="374"/>
                  </a:lnTo>
                  <a:lnTo>
                    <a:pt x="2488" y="358"/>
                  </a:lnTo>
                  <a:lnTo>
                    <a:pt x="2446" y="360"/>
                  </a:lnTo>
                  <a:lnTo>
                    <a:pt x="2440" y="340"/>
                  </a:lnTo>
                  <a:lnTo>
                    <a:pt x="2426" y="342"/>
                  </a:lnTo>
                  <a:lnTo>
                    <a:pt x="2424" y="356"/>
                  </a:lnTo>
                  <a:lnTo>
                    <a:pt x="2430" y="362"/>
                  </a:lnTo>
                  <a:lnTo>
                    <a:pt x="2412" y="378"/>
                  </a:lnTo>
                  <a:lnTo>
                    <a:pt x="2392" y="380"/>
                  </a:lnTo>
                  <a:lnTo>
                    <a:pt x="2378" y="378"/>
                  </a:lnTo>
                  <a:lnTo>
                    <a:pt x="2370" y="372"/>
                  </a:lnTo>
                  <a:lnTo>
                    <a:pt x="2368" y="380"/>
                  </a:lnTo>
                  <a:lnTo>
                    <a:pt x="2382" y="386"/>
                  </a:lnTo>
                  <a:lnTo>
                    <a:pt x="2396" y="394"/>
                  </a:lnTo>
                  <a:lnTo>
                    <a:pt x="2402" y="412"/>
                  </a:lnTo>
                  <a:lnTo>
                    <a:pt x="2414" y="430"/>
                  </a:lnTo>
                  <a:lnTo>
                    <a:pt x="2400" y="438"/>
                  </a:lnTo>
                  <a:lnTo>
                    <a:pt x="2374" y="428"/>
                  </a:lnTo>
                  <a:lnTo>
                    <a:pt x="2362" y="438"/>
                  </a:lnTo>
                  <a:lnTo>
                    <a:pt x="2326" y="454"/>
                  </a:lnTo>
                  <a:lnTo>
                    <a:pt x="2306" y="464"/>
                  </a:lnTo>
                  <a:lnTo>
                    <a:pt x="2266" y="496"/>
                  </a:lnTo>
                  <a:lnTo>
                    <a:pt x="2252" y="484"/>
                  </a:lnTo>
                  <a:lnTo>
                    <a:pt x="2222" y="484"/>
                  </a:lnTo>
                  <a:lnTo>
                    <a:pt x="2206" y="500"/>
                  </a:lnTo>
                  <a:lnTo>
                    <a:pt x="2202" y="484"/>
                  </a:lnTo>
                  <a:lnTo>
                    <a:pt x="2192" y="484"/>
                  </a:lnTo>
                  <a:lnTo>
                    <a:pt x="2188" y="496"/>
                  </a:lnTo>
                  <a:lnTo>
                    <a:pt x="2160" y="496"/>
                  </a:lnTo>
                  <a:lnTo>
                    <a:pt x="2136" y="534"/>
                  </a:lnTo>
                  <a:lnTo>
                    <a:pt x="2136" y="546"/>
                  </a:lnTo>
                  <a:lnTo>
                    <a:pt x="2152" y="546"/>
                  </a:lnTo>
                  <a:lnTo>
                    <a:pt x="2148" y="564"/>
                  </a:lnTo>
                  <a:lnTo>
                    <a:pt x="2154" y="580"/>
                  </a:lnTo>
                  <a:lnTo>
                    <a:pt x="2136" y="586"/>
                  </a:lnTo>
                  <a:lnTo>
                    <a:pt x="2130" y="600"/>
                  </a:lnTo>
                  <a:lnTo>
                    <a:pt x="2136" y="618"/>
                  </a:lnTo>
                  <a:lnTo>
                    <a:pt x="2112" y="626"/>
                  </a:lnTo>
                  <a:lnTo>
                    <a:pt x="2104" y="634"/>
                  </a:lnTo>
                  <a:lnTo>
                    <a:pt x="2104" y="640"/>
                  </a:lnTo>
                  <a:lnTo>
                    <a:pt x="2106" y="644"/>
                  </a:lnTo>
                  <a:lnTo>
                    <a:pt x="2104" y="648"/>
                  </a:lnTo>
                  <a:lnTo>
                    <a:pt x="2080" y="656"/>
                  </a:lnTo>
                  <a:lnTo>
                    <a:pt x="2080" y="670"/>
                  </a:lnTo>
                  <a:lnTo>
                    <a:pt x="2050" y="700"/>
                  </a:lnTo>
                  <a:lnTo>
                    <a:pt x="2046" y="668"/>
                  </a:lnTo>
                  <a:lnTo>
                    <a:pt x="2034" y="618"/>
                  </a:lnTo>
                  <a:lnTo>
                    <a:pt x="2034" y="582"/>
                  </a:lnTo>
                  <a:lnTo>
                    <a:pt x="2046" y="568"/>
                  </a:lnTo>
                  <a:lnTo>
                    <a:pt x="2058" y="546"/>
                  </a:lnTo>
                  <a:lnTo>
                    <a:pt x="2074" y="542"/>
                  </a:lnTo>
                  <a:lnTo>
                    <a:pt x="2116" y="502"/>
                  </a:lnTo>
                  <a:lnTo>
                    <a:pt x="2148" y="480"/>
                  </a:lnTo>
                  <a:lnTo>
                    <a:pt x="2158" y="476"/>
                  </a:lnTo>
                  <a:lnTo>
                    <a:pt x="2174" y="440"/>
                  </a:lnTo>
                  <a:lnTo>
                    <a:pt x="2182" y="436"/>
                  </a:lnTo>
                  <a:lnTo>
                    <a:pt x="2166" y="430"/>
                  </a:lnTo>
                  <a:lnTo>
                    <a:pt x="2160" y="432"/>
                  </a:lnTo>
                  <a:lnTo>
                    <a:pt x="2154" y="438"/>
                  </a:lnTo>
                  <a:lnTo>
                    <a:pt x="2154" y="456"/>
                  </a:lnTo>
                  <a:lnTo>
                    <a:pt x="2140" y="456"/>
                  </a:lnTo>
                  <a:lnTo>
                    <a:pt x="2108" y="476"/>
                  </a:lnTo>
                  <a:lnTo>
                    <a:pt x="2100" y="468"/>
                  </a:lnTo>
                  <a:lnTo>
                    <a:pt x="2108" y="452"/>
                  </a:lnTo>
                  <a:lnTo>
                    <a:pt x="2098" y="456"/>
                  </a:lnTo>
                  <a:lnTo>
                    <a:pt x="2058" y="456"/>
                  </a:lnTo>
                  <a:lnTo>
                    <a:pt x="2020" y="486"/>
                  </a:lnTo>
                  <a:lnTo>
                    <a:pt x="2012" y="502"/>
                  </a:lnTo>
                  <a:lnTo>
                    <a:pt x="2016" y="506"/>
                  </a:lnTo>
                  <a:lnTo>
                    <a:pt x="2026" y="516"/>
                  </a:lnTo>
                  <a:lnTo>
                    <a:pt x="2010" y="516"/>
                  </a:lnTo>
                  <a:lnTo>
                    <a:pt x="1994" y="518"/>
                  </a:lnTo>
                  <a:lnTo>
                    <a:pt x="1964" y="520"/>
                  </a:lnTo>
                  <a:lnTo>
                    <a:pt x="1972" y="512"/>
                  </a:lnTo>
                  <a:lnTo>
                    <a:pt x="1966" y="504"/>
                  </a:lnTo>
                  <a:lnTo>
                    <a:pt x="1944" y="502"/>
                  </a:lnTo>
                  <a:lnTo>
                    <a:pt x="1930" y="504"/>
                  </a:lnTo>
                  <a:lnTo>
                    <a:pt x="1924" y="512"/>
                  </a:lnTo>
                  <a:lnTo>
                    <a:pt x="1894" y="510"/>
                  </a:lnTo>
                  <a:lnTo>
                    <a:pt x="1880" y="512"/>
                  </a:lnTo>
                  <a:lnTo>
                    <a:pt x="1828" y="512"/>
                  </a:lnTo>
                  <a:lnTo>
                    <a:pt x="1712" y="612"/>
                  </a:lnTo>
                  <a:lnTo>
                    <a:pt x="1714" y="622"/>
                  </a:lnTo>
                  <a:lnTo>
                    <a:pt x="1734" y="620"/>
                  </a:lnTo>
                  <a:lnTo>
                    <a:pt x="1736" y="636"/>
                  </a:lnTo>
                  <a:lnTo>
                    <a:pt x="1746" y="624"/>
                  </a:lnTo>
                  <a:lnTo>
                    <a:pt x="1756" y="640"/>
                  </a:lnTo>
                  <a:lnTo>
                    <a:pt x="1770" y="628"/>
                  </a:lnTo>
                  <a:lnTo>
                    <a:pt x="1792" y="632"/>
                  </a:lnTo>
                  <a:lnTo>
                    <a:pt x="1808" y="652"/>
                  </a:lnTo>
                  <a:lnTo>
                    <a:pt x="1804" y="674"/>
                  </a:lnTo>
                  <a:lnTo>
                    <a:pt x="1796" y="696"/>
                  </a:lnTo>
                  <a:lnTo>
                    <a:pt x="1794" y="728"/>
                  </a:lnTo>
                  <a:lnTo>
                    <a:pt x="1788" y="746"/>
                  </a:lnTo>
                  <a:lnTo>
                    <a:pt x="1728" y="820"/>
                  </a:lnTo>
                  <a:lnTo>
                    <a:pt x="1710" y="842"/>
                  </a:lnTo>
                  <a:lnTo>
                    <a:pt x="1696" y="852"/>
                  </a:lnTo>
                  <a:lnTo>
                    <a:pt x="1678" y="860"/>
                  </a:lnTo>
                  <a:lnTo>
                    <a:pt x="1664" y="852"/>
                  </a:lnTo>
                  <a:lnTo>
                    <a:pt x="1646" y="856"/>
                  </a:lnTo>
                  <a:lnTo>
                    <a:pt x="1646" y="820"/>
                  </a:lnTo>
                  <a:lnTo>
                    <a:pt x="1660" y="810"/>
                  </a:lnTo>
                  <a:lnTo>
                    <a:pt x="1666" y="816"/>
                  </a:lnTo>
                  <a:lnTo>
                    <a:pt x="1678" y="814"/>
                  </a:lnTo>
                  <a:lnTo>
                    <a:pt x="1690" y="792"/>
                  </a:lnTo>
                  <a:lnTo>
                    <a:pt x="1696" y="770"/>
                  </a:lnTo>
                  <a:lnTo>
                    <a:pt x="1704" y="766"/>
                  </a:lnTo>
                  <a:lnTo>
                    <a:pt x="1702" y="752"/>
                  </a:lnTo>
                  <a:lnTo>
                    <a:pt x="1686" y="754"/>
                  </a:lnTo>
                  <a:lnTo>
                    <a:pt x="1672" y="756"/>
                  </a:lnTo>
                  <a:lnTo>
                    <a:pt x="1666" y="764"/>
                  </a:lnTo>
                  <a:lnTo>
                    <a:pt x="1644" y="762"/>
                  </a:lnTo>
                  <a:lnTo>
                    <a:pt x="1640" y="742"/>
                  </a:lnTo>
                  <a:lnTo>
                    <a:pt x="1610" y="726"/>
                  </a:lnTo>
                  <a:lnTo>
                    <a:pt x="1594" y="726"/>
                  </a:lnTo>
                  <a:lnTo>
                    <a:pt x="1572" y="674"/>
                  </a:lnTo>
                  <a:lnTo>
                    <a:pt x="1560" y="654"/>
                  </a:lnTo>
                  <a:lnTo>
                    <a:pt x="1530" y="642"/>
                  </a:lnTo>
                  <a:lnTo>
                    <a:pt x="1486" y="646"/>
                  </a:lnTo>
                  <a:lnTo>
                    <a:pt x="1472" y="652"/>
                  </a:lnTo>
                  <a:lnTo>
                    <a:pt x="1470" y="660"/>
                  </a:lnTo>
                  <a:lnTo>
                    <a:pt x="1482" y="662"/>
                  </a:lnTo>
                  <a:lnTo>
                    <a:pt x="1482" y="676"/>
                  </a:lnTo>
                  <a:lnTo>
                    <a:pt x="1472" y="682"/>
                  </a:lnTo>
                  <a:lnTo>
                    <a:pt x="1462" y="700"/>
                  </a:lnTo>
                  <a:lnTo>
                    <a:pt x="1458" y="716"/>
                  </a:lnTo>
                  <a:lnTo>
                    <a:pt x="1446" y="718"/>
                  </a:lnTo>
                  <a:lnTo>
                    <a:pt x="1436" y="728"/>
                  </a:lnTo>
                  <a:lnTo>
                    <a:pt x="1418" y="718"/>
                  </a:lnTo>
                  <a:lnTo>
                    <a:pt x="1394" y="716"/>
                  </a:lnTo>
                  <a:lnTo>
                    <a:pt x="1386" y="710"/>
                  </a:lnTo>
                  <a:lnTo>
                    <a:pt x="1376" y="712"/>
                  </a:lnTo>
                  <a:lnTo>
                    <a:pt x="1358" y="726"/>
                  </a:lnTo>
                  <a:lnTo>
                    <a:pt x="1328" y="732"/>
                  </a:lnTo>
                  <a:lnTo>
                    <a:pt x="1310" y="734"/>
                  </a:lnTo>
                  <a:lnTo>
                    <a:pt x="1288" y="732"/>
                  </a:lnTo>
                  <a:lnTo>
                    <a:pt x="1282" y="726"/>
                  </a:lnTo>
                  <a:lnTo>
                    <a:pt x="1276" y="718"/>
                  </a:lnTo>
                  <a:lnTo>
                    <a:pt x="1266" y="716"/>
                  </a:lnTo>
                  <a:lnTo>
                    <a:pt x="1260" y="710"/>
                  </a:lnTo>
                  <a:lnTo>
                    <a:pt x="1236" y="706"/>
                  </a:lnTo>
                  <a:lnTo>
                    <a:pt x="1222" y="714"/>
                  </a:lnTo>
                  <a:lnTo>
                    <a:pt x="1196" y="710"/>
                  </a:lnTo>
                  <a:lnTo>
                    <a:pt x="1186" y="698"/>
                  </a:lnTo>
                  <a:lnTo>
                    <a:pt x="1184" y="688"/>
                  </a:lnTo>
                  <a:lnTo>
                    <a:pt x="1160" y="680"/>
                  </a:lnTo>
                  <a:lnTo>
                    <a:pt x="1132" y="674"/>
                  </a:lnTo>
                  <a:lnTo>
                    <a:pt x="1114" y="692"/>
                  </a:lnTo>
                  <a:lnTo>
                    <a:pt x="1126" y="706"/>
                  </a:lnTo>
                  <a:lnTo>
                    <a:pt x="1124" y="714"/>
                  </a:lnTo>
                  <a:lnTo>
                    <a:pt x="1112" y="724"/>
                  </a:lnTo>
                  <a:lnTo>
                    <a:pt x="1104" y="718"/>
                  </a:lnTo>
                  <a:lnTo>
                    <a:pt x="1072" y="718"/>
                  </a:lnTo>
                  <a:lnTo>
                    <a:pt x="1062" y="706"/>
                  </a:lnTo>
                  <a:lnTo>
                    <a:pt x="1042" y="702"/>
                  </a:lnTo>
                  <a:lnTo>
                    <a:pt x="1024" y="700"/>
                  </a:lnTo>
                  <a:lnTo>
                    <a:pt x="990" y="718"/>
                  </a:lnTo>
                  <a:lnTo>
                    <a:pt x="982" y="726"/>
                  </a:lnTo>
                  <a:lnTo>
                    <a:pt x="968" y="728"/>
                  </a:lnTo>
                  <a:lnTo>
                    <a:pt x="960" y="736"/>
                  </a:lnTo>
                  <a:lnTo>
                    <a:pt x="944" y="736"/>
                  </a:lnTo>
                  <a:lnTo>
                    <a:pt x="940" y="722"/>
                  </a:lnTo>
                  <a:lnTo>
                    <a:pt x="918" y="720"/>
                  </a:lnTo>
                  <a:lnTo>
                    <a:pt x="904" y="710"/>
                  </a:lnTo>
                  <a:lnTo>
                    <a:pt x="894" y="696"/>
                  </a:lnTo>
                  <a:lnTo>
                    <a:pt x="866" y="700"/>
                  </a:lnTo>
                  <a:lnTo>
                    <a:pt x="844" y="688"/>
                  </a:lnTo>
                  <a:lnTo>
                    <a:pt x="840" y="696"/>
                  </a:lnTo>
                  <a:lnTo>
                    <a:pt x="832" y="696"/>
                  </a:lnTo>
                  <a:lnTo>
                    <a:pt x="818" y="672"/>
                  </a:lnTo>
                  <a:lnTo>
                    <a:pt x="802" y="648"/>
                  </a:lnTo>
                  <a:lnTo>
                    <a:pt x="784" y="636"/>
                  </a:lnTo>
                  <a:lnTo>
                    <a:pt x="782" y="626"/>
                  </a:lnTo>
                  <a:lnTo>
                    <a:pt x="760" y="632"/>
                  </a:lnTo>
                  <a:lnTo>
                    <a:pt x="742" y="642"/>
                  </a:lnTo>
                  <a:lnTo>
                    <a:pt x="722" y="632"/>
                  </a:lnTo>
                  <a:lnTo>
                    <a:pt x="702" y="626"/>
                  </a:lnTo>
                  <a:lnTo>
                    <a:pt x="692" y="620"/>
                  </a:lnTo>
                  <a:lnTo>
                    <a:pt x="688" y="606"/>
                  </a:lnTo>
                  <a:lnTo>
                    <a:pt x="668" y="604"/>
                  </a:lnTo>
                  <a:lnTo>
                    <a:pt x="646" y="608"/>
                  </a:lnTo>
                  <a:lnTo>
                    <a:pt x="558" y="632"/>
                  </a:lnTo>
                  <a:lnTo>
                    <a:pt x="536" y="634"/>
                  </a:lnTo>
                  <a:lnTo>
                    <a:pt x="540" y="644"/>
                  </a:lnTo>
                  <a:lnTo>
                    <a:pt x="544" y="652"/>
                  </a:lnTo>
                  <a:lnTo>
                    <a:pt x="532" y="656"/>
                  </a:lnTo>
                  <a:lnTo>
                    <a:pt x="530" y="666"/>
                  </a:lnTo>
                  <a:lnTo>
                    <a:pt x="524" y="672"/>
                  </a:lnTo>
                  <a:lnTo>
                    <a:pt x="518" y="680"/>
                  </a:lnTo>
                  <a:lnTo>
                    <a:pt x="532" y="684"/>
                  </a:lnTo>
                  <a:lnTo>
                    <a:pt x="540" y="692"/>
                  </a:lnTo>
                  <a:lnTo>
                    <a:pt x="530" y="702"/>
                  </a:lnTo>
                  <a:lnTo>
                    <a:pt x="504" y="704"/>
                  </a:lnTo>
                  <a:lnTo>
                    <a:pt x="494" y="694"/>
                  </a:lnTo>
                  <a:lnTo>
                    <a:pt x="476" y="694"/>
                  </a:lnTo>
                  <a:lnTo>
                    <a:pt x="454" y="704"/>
                  </a:lnTo>
                  <a:lnTo>
                    <a:pt x="438" y="702"/>
                  </a:lnTo>
                  <a:lnTo>
                    <a:pt x="416" y="688"/>
                  </a:lnTo>
                  <a:lnTo>
                    <a:pt x="380" y="682"/>
                  </a:lnTo>
                  <a:lnTo>
                    <a:pt x="364" y="688"/>
                  </a:lnTo>
                  <a:lnTo>
                    <a:pt x="340" y="706"/>
                  </a:lnTo>
                  <a:lnTo>
                    <a:pt x="338" y="718"/>
                  </a:lnTo>
                  <a:lnTo>
                    <a:pt x="330" y="722"/>
                  </a:lnTo>
                  <a:lnTo>
                    <a:pt x="322" y="706"/>
                  </a:lnTo>
                  <a:lnTo>
                    <a:pt x="310" y="720"/>
                  </a:lnTo>
                  <a:lnTo>
                    <a:pt x="304" y="744"/>
                  </a:lnTo>
                  <a:lnTo>
                    <a:pt x="314" y="758"/>
                  </a:lnTo>
                  <a:lnTo>
                    <a:pt x="328" y="762"/>
                  </a:lnTo>
                  <a:lnTo>
                    <a:pt x="340" y="778"/>
                  </a:lnTo>
                  <a:lnTo>
                    <a:pt x="344" y="79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212">
              <a:extLst>
                <a:ext uri="{FF2B5EF4-FFF2-40B4-BE49-F238E27FC236}">
                  <a16:creationId xmlns:a16="http://schemas.microsoft.com/office/drawing/2014/main" id="{308F57A8-CC87-41E8-A8BB-105BE8141ED2}"/>
                </a:ext>
              </a:extLst>
            </p:cNvPr>
            <p:cNvSpPr>
              <a:spLocks/>
            </p:cNvSpPr>
            <p:nvPr/>
          </p:nvSpPr>
          <p:spPr bwMode="auto">
            <a:xfrm>
              <a:off x="9896131" y="2319489"/>
              <a:ext cx="77187" cy="334971"/>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205">
              <a:extLst>
                <a:ext uri="{FF2B5EF4-FFF2-40B4-BE49-F238E27FC236}">
                  <a16:creationId xmlns:a16="http://schemas.microsoft.com/office/drawing/2014/main" id="{E1B0764D-BF14-44CB-8464-E849E4FF2FA8}"/>
                </a:ext>
              </a:extLst>
            </p:cNvPr>
            <p:cNvSpPr>
              <a:spLocks/>
            </p:cNvSpPr>
            <p:nvPr/>
          </p:nvSpPr>
          <p:spPr bwMode="auto">
            <a:xfrm>
              <a:off x="7264401" y="1160575"/>
              <a:ext cx="507238" cy="377326"/>
            </a:xfrm>
            <a:custGeom>
              <a:avLst/>
              <a:gdLst/>
              <a:ahLst/>
              <a:cxnLst>
                <a:cxn ang="0">
                  <a:pos x="88" y="196"/>
                </a:cxn>
                <a:cxn ang="0">
                  <a:pos x="36" y="194"/>
                </a:cxn>
                <a:cxn ang="0">
                  <a:pos x="36" y="182"/>
                </a:cxn>
                <a:cxn ang="0">
                  <a:pos x="30" y="176"/>
                </a:cxn>
                <a:cxn ang="0">
                  <a:pos x="20" y="182"/>
                </a:cxn>
                <a:cxn ang="0">
                  <a:pos x="10" y="176"/>
                </a:cxn>
                <a:cxn ang="0">
                  <a:pos x="0" y="166"/>
                </a:cxn>
                <a:cxn ang="0">
                  <a:pos x="0" y="154"/>
                </a:cxn>
                <a:cxn ang="0">
                  <a:pos x="12" y="150"/>
                </a:cxn>
                <a:cxn ang="0">
                  <a:pos x="20" y="142"/>
                </a:cxn>
                <a:cxn ang="0">
                  <a:pos x="20" y="132"/>
                </a:cxn>
                <a:cxn ang="0">
                  <a:pos x="34" y="118"/>
                </a:cxn>
                <a:cxn ang="0">
                  <a:pos x="44" y="116"/>
                </a:cxn>
                <a:cxn ang="0">
                  <a:pos x="48" y="108"/>
                </a:cxn>
                <a:cxn ang="0">
                  <a:pos x="38" y="106"/>
                </a:cxn>
                <a:cxn ang="0">
                  <a:pos x="64" y="84"/>
                </a:cxn>
                <a:cxn ang="0">
                  <a:pos x="76" y="66"/>
                </a:cxn>
                <a:cxn ang="0">
                  <a:pos x="110" y="40"/>
                </a:cxn>
                <a:cxn ang="0">
                  <a:pos x="132" y="36"/>
                </a:cxn>
                <a:cxn ang="0">
                  <a:pos x="140" y="28"/>
                </a:cxn>
                <a:cxn ang="0">
                  <a:pos x="176" y="24"/>
                </a:cxn>
                <a:cxn ang="0">
                  <a:pos x="210" y="20"/>
                </a:cxn>
                <a:cxn ang="0">
                  <a:pos x="230" y="8"/>
                </a:cxn>
                <a:cxn ang="0">
                  <a:pos x="250" y="0"/>
                </a:cxn>
                <a:cxn ang="0">
                  <a:pos x="266" y="0"/>
                </a:cxn>
                <a:cxn ang="0">
                  <a:pos x="276" y="6"/>
                </a:cxn>
                <a:cxn ang="0">
                  <a:pos x="272" y="18"/>
                </a:cxn>
                <a:cxn ang="0">
                  <a:pos x="254" y="30"/>
                </a:cxn>
                <a:cxn ang="0">
                  <a:pos x="222" y="40"/>
                </a:cxn>
                <a:cxn ang="0">
                  <a:pos x="166" y="50"/>
                </a:cxn>
                <a:cxn ang="0">
                  <a:pos x="136" y="74"/>
                </a:cxn>
                <a:cxn ang="0">
                  <a:pos x="122" y="80"/>
                </a:cxn>
                <a:cxn ang="0">
                  <a:pos x="110" y="82"/>
                </a:cxn>
                <a:cxn ang="0">
                  <a:pos x="110" y="94"/>
                </a:cxn>
                <a:cxn ang="0">
                  <a:pos x="96" y="102"/>
                </a:cxn>
                <a:cxn ang="0">
                  <a:pos x="86" y="116"/>
                </a:cxn>
                <a:cxn ang="0">
                  <a:pos x="64" y="140"/>
                </a:cxn>
                <a:cxn ang="0">
                  <a:pos x="62" y="166"/>
                </a:cxn>
                <a:cxn ang="0">
                  <a:pos x="72" y="174"/>
                </a:cxn>
                <a:cxn ang="0">
                  <a:pos x="74" y="184"/>
                </a:cxn>
                <a:cxn ang="0">
                  <a:pos x="88" y="196"/>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206">
              <a:extLst>
                <a:ext uri="{FF2B5EF4-FFF2-40B4-BE49-F238E27FC236}">
                  <a16:creationId xmlns:a16="http://schemas.microsoft.com/office/drawing/2014/main" id="{2230961A-63AA-40B5-9914-D666620C10C8}"/>
                </a:ext>
              </a:extLst>
            </p:cNvPr>
            <p:cNvSpPr>
              <a:spLocks/>
            </p:cNvSpPr>
            <p:nvPr/>
          </p:nvSpPr>
          <p:spPr bwMode="auto">
            <a:xfrm>
              <a:off x="8657463" y="1002701"/>
              <a:ext cx="176432" cy="100108"/>
            </a:xfrm>
            <a:custGeom>
              <a:avLst/>
              <a:gdLst/>
              <a:ahLst/>
              <a:cxnLst>
                <a:cxn ang="0">
                  <a:pos x="0" y="48"/>
                </a:cxn>
                <a:cxn ang="0">
                  <a:pos x="16" y="30"/>
                </a:cxn>
                <a:cxn ang="0">
                  <a:pos x="28" y="14"/>
                </a:cxn>
                <a:cxn ang="0">
                  <a:pos x="40" y="2"/>
                </a:cxn>
                <a:cxn ang="0">
                  <a:pos x="58" y="0"/>
                </a:cxn>
                <a:cxn ang="0">
                  <a:pos x="54" y="14"/>
                </a:cxn>
                <a:cxn ang="0">
                  <a:pos x="70" y="6"/>
                </a:cxn>
                <a:cxn ang="0">
                  <a:pos x="82" y="16"/>
                </a:cxn>
                <a:cxn ang="0">
                  <a:pos x="96" y="22"/>
                </a:cxn>
                <a:cxn ang="0">
                  <a:pos x="94" y="32"/>
                </a:cxn>
                <a:cxn ang="0">
                  <a:pos x="86" y="40"/>
                </a:cxn>
                <a:cxn ang="0">
                  <a:pos x="58" y="40"/>
                </a:cxn>
                <a:cxn ang="0">
                  <a:pos x="26" y="42"/>
                </a:cxn>
                <a:cxn ang="0">
                  <a:pos x="20" y="48"/>
                </a:cxn>
                <a:cxn ang="0">
                  <a:pos x="8" y="52"/>
                </a:cxn>
                <a:cxn ang="0">
                  <a:pos x="0" y="48"/>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207">
              <a:extLst>
                <a:ext uri="{FF2B5EF4-FFF2-40B4-BE49-F238E27FC236}">
                  <a16:creationId xmlns:a16="http://schemas.microsoft.com/office/drawing/2014/main" id="{CEFD8CAE-57CA-4827-AEDA-BBEFF562D9A4}"/>
                </a:ext>
              </a:extLst>
            </p:cNvPr>
            <p:cNvSpPr>
              <a:spLocks/>
            </p:cNvSpPr>
            <p:nvPr/>
          </p:nvSpPr>
          <p:spPr bwMode="auto">
            <a:xfrm>
              <a:off x="8495734" y="948813"/>
              <a:ext cx="176432" cy="88555"/>
            </a:xfrm>
            <a:custGeom>
              <a:avLst/>
              <a:gdLst/>
              <a:ahLst/>
              <a:cxnLst>
                <a:cxn ang="0">
                  <a:pos x="0" y="22"/>
                </a:cxn>
                <a:cxn ang="0">
                  <a:pos x="16" y="6"/>
                </a:cxn>
                <a:cxn ang="0">
                  <a:pos x="46" y="0"/>
                </a:cxn>
                <a:cxn ang="0">
                  <a:pos x="64" y="2"/>
                </a:cxn>
                <a:cxn ang="0">
                  <a:pos x="64" y="10"/>
                </a:cxn>
                <a:cxn ang="0">
                  <a:pos x="76" y="8"/>
                </a:cxn>
                <a:cxn ang="0">
                  <a:pos x="88" y="6"/>
                </a:cxn>
                <a:cxn ang="0">
                  <a:pos x="96" y="14"/>
                </a:cxn>
                <a:cxn ang="0">
                  <a:pos x="96" y="26"/>
                </a:cxn>
                <a:cxn ang="0">
                  <a:pos x="84" y="36"/>
                </a:cxn>
                <a:cxn ang="0">
                  <a:pos x="92" y="46"/>
                </a:cxn>
                <a:cxn ang="0">
                  <a:pos x="54" y="46"/>
                </a:cxn>
                <a:cxn ang="0">
                  <a:pos x="40" y="40"/>
                </a:cxn>
                <a:cxn ang="0">
                  <a:pos x="16" y="40"/>
                </a:cxn>
                <a:cxn ang="0">
                  <a:pos x="8" y="28"/>
                </a:cxn>
                <a:cxn ang="0">
                  <a:pos x="0" y="22"/>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208">
              <a:extLst>
                <a:ext uri="{FF2B5EF4-FFF2-40B4-BE49-F238E27FC236}">
                  <a16:creationId xmlns:a16="http://schemas.microsoft.com/office/drawing/2014/main" id="{C44C79A3-1407-4C96-B36F-47D81637A830}"/>
                </a:ext>
              </a:extLst>
            </p:cNvPr>
            <p:cNvSpPr>
              <a:spLocks/>
            </p:cNvSpPr>
            <p:nvPr/>
          </p:nvSpPr>
          <p:spPr bwMode="auto">
            <a:xfrm>
              <a:off x="8451606" y="867972"/>
              <a:ext cx="154375" cy="84705"/>
            </a:xfrm>
            <a:custGeom>
              <a:avLst/>
              <a:gdLst/>
              <a:ahLst/>
              <a:cxnLst>
                <a:cxn ang="0">
                  <a:pos x="0" y="34"/>
                </a:cxn>
                <a:cxn ang="0">
                  <a:pos x="22" y="44"/>
                </a:cxn>
                <a:cxn ang="0">
                  <a:pos x="36" y="42"/>
                </a:cxn>
                <a:cxn ang="0">
                  <a:pos x="56" y="38"/>
                </a:cxn>
                <a:cxn ang="0">
                  <a:pos x="74" y="36"/>
                </a:cxn>
                <a:cxn ang="0">
                  <a:pos x="76" y="28"/>
                </a:cxn>
                <a:cxn ang="0">
                  <a:pos x="84" y="22"/>
                </a:cxn>
                <a:cxn ang="0">
                  <a:pos x="72" y="14"/>
                </a:cxn>
                <a:cxn ang="0">
                  <a:pos x="60" y="2"/>
                </a:cxn>
                <a:cxn ang="0">
                  <a:pos x="44" y="0"/>
                </a:cxn>
                <a:cxn ang="0">
                  <a:pos x="40" y="10"/>
                </a:cxn>
                <a:cxn ang="0">
                  <a:pos x="16" y="12"/>
                </a:cxn>
                <a:cxn ang="0">
                  <a:pos x="12" y="18"/>
                </a:cxn>
                <a:cxn ang="0">
                  <a:pos x="10" y="28"/>
                </a:cxn>
                <a:cxn ang="0">
                  <a:pos x="0" y="34"/>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209">
              <a:extLst>
                <a:ext uri="{FF2B5EF4-FFF2-40B4-BE49-F238E27FC236}">
                  <a16:creationId xmlns:a16="http://schemas.microsoft.com/office/drawing/2014/main" id="{3D910F8D-EA59-4D06-9025-6377BADE966A}"/>
                </a:ext>
              </a:extLst>
            </p:cNvPr>
            <p:cNvSpPr>
              <a:spLocks/>
            </p:cNvSpPr>
            <p:nvPr/>
          </p:nvSpPr>
          <p:spPr bwMode="auto">
            <a:xfrm>
              <a:off x="9760129" y="1218336"/>
              <a:ext cx="235240" cy="84705"/>
            </a:xfrm>
            <a:custGeom>
              <a:avLst/>
              <a:gdLst/>
              <a:ahLst/>
              <a:cxnLst>
                <a:cxn ang="0">
                  <a:pos x="38" y="42"/>
                </a:cxn>
                <a:cxn ang="0">
                  <a:pos x="26" y="44"/>
                </a:cxn>
                <a:cxn ang="0">
                  <a:pos x="2" y="32"/>
                </a:cxn>
                <a:cxn ang="0">
                  <a:pos x="0" y="20"/>
                </a:cxn>
                <a:cxn ang="0">
                  <a:pos x="6" y="6"/>
                </a:cxn>
                <a:cxn ang="0">
                  <a:pos x="18" y="0"/>
                </a:cxn>
                <a:cxn ang="0">
                  <a:pos x="30" y="0"/>
                </a:cxn>
                <a:cxn ang="0">
                  <a:pos x="46" y="8"/>
                </a:cxn>
                <a:cxn ang="0">
                  <a:pos x="58" y="16"/>
                </a:cxn>
                <a:cxn ang="0">
                  <a:pos x="64" y="4"/>
                </a:cxn>
                <a:cxn ang="0">
                  <a:pos x="76" y="4"/>
                </a:cxn>
                <a:cxn ang="0">
                  <a:pos x="86" y="10"/>
                </a:cxn>
                <a:cxn ang="0">
                  <a:pos x="100" y="8"/>
                </a:cxn>
                <a:cxn ang="0">
                  <a:pos x="120" y="14"/>
                </a:cxn>
                <a:cxn ang="0">
                  <a:pos x="128" y="20"/>
                </a:cxn>
                <a:cxn ang="0">
                  <a:pos x="120" y="32"/>
                </a:cxn>
                <a:cxn ang="0">
                  <a:pos x="104" y="36"/>
                </a:cxn>
                <a:cxn ang="0">
                  <a:pos x="92" y="32"/>
                </a:cxn>
                <a:cxn ang="0">
                  <a:pos x="86" y="24"/>
                </a:cxn>
                <a:cxn ang="0">
                  <a:pos x="90" y="14"/>
                </a:cxn>
                <a:cxn ang="0">
                  <a:pos x="78" y="16"/>
                </a:cxn>
                <a:cxn ang="0">
                  <a:pos x="80" y="24"/>
                </a:cxn>
                <a:cxn ang="0">
                  <a:pos x="84" y="30"/>
                </a:cxn>
                <a:cxn ang="0">
                  <a:pos x="88" y="38"/>
                </a:cxn>
                <a:cxn ang="0">
                  <a:pos x="78" y="38"/>
                </a:cxn>
                <a:cxn ang="0">
                  <a:pos x="62" y="36"/>
                </a:cxn>
                <a:cxn ang="0">
                  <a:pos x="48" y="36"/>
                </a:cxn>
                <a:cxn ang="0">
                  <a:pos x="38" y="34"/>
                </a:cxn>
                <a:cxn ang="0">
                  <a:pos x="38" y="42"/>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210">
              <a:extLst>
                <a:ext uri="{FF2B5EF4-FFF2-40B4-BE49-F238E27FC236}">
                  <a16:creationId xmlns:a16="http://schemas.microsoft.com/office/drawing/2014/main" id="{B9FB13CE-C8BF-44EF-BDAF-B8E086BB5A16}"/>
                </a:ext>
              </a:extLst>
            </p:cNvPr>
            <p:cNvSpPr>
              <a:spLocks/>
            </p:cNvSpPr>
            <p:nvPr/>
          </p:nvSpPr>
          <p:spPr bwMode="auto">
            <a:xfrm>
              <a:off x="10024771" y="1256827"/>
              <a:ext cx="135999" cy="46203"/>
            </a:xfrm>
            <a:custGeom>
              <a:avLst/>
              <a:gdLst/>
              <a:ahLst/>
              <a:cxnLst>
                <a:cxn ang="0">
                  <a:pos x="6" y="0"/>
                </a:cxn>
                <a:cxn ang="0">
                  <a:pos x="16" y="4"/>
                </a:cxn>
                <a:cxn ang="0">
                  <a:pos x="36" y="4"/>
                </a:cxn>
                <a:cxn ang="0">
                  <a:pos x="50" y="8"/>
                </a:cxn>
                <a:cxn ang="0">
                  <a:pos x="68" y="10"/>
                </a:cxn>
                <a:cxn ang="0">
                  <a:pos x="74" y="14"/>
                </a:cxn>
                <a:cxn ang="0">
                  <a:pos x="60" y="20"/>
                </a:cxn>
                <a:cxn ang="0">
                  <a:pos x="48" y="24"/>
                </a:cxn>
                <a:cxn ang="0">
                  <a:pos x="36" y="24"/>
                </a:cxn>
                <a:cxn ang="0">
                  <a:pos x="20" y="20"/>
                </a:cxn>
                <a:cxn ang="0">
                  <a:pos x="4" y="16"/>
                </a:cxn>
                <a:cxn ang="0">
                  <a:pos x="0" y="8"/>
                </a:cxn>
                <a:cxn ang="0">
                  <a:pos x="6" y="0"/>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211">
              <a:extLst>
                <a:ext uri="{FF2B5EF4-FFF2-40B4-BE49-F238E27FC236}">
                  <a16:creationId xmlns:a16="http://schemas.microsoft.com/office/drawing/2014/main" id="{7E8C7A45-FAB7-4C27-99E4-54302B3C17C3}"/>
                </a:ext>
              </a:extLst>
            </p:cNvPr>
            <p:cNvSpPr>
              <a:spLocks/>
            </p:cNvSpPr>
            <p:nvPr/>
          </p:nvSpPr>
          <p:spPr bwMode="auto">
            <a:xfrm>
              <a:off x="10973107" y="1480145"/>
              <a:ext cx="106593" cy="46203"/>
            </a:xfrm>
            <a:custGeom>
              <a:avLst/>
              <a:gdLst/>
              <a:ahLst/>
              <a:cxnLst>
                <a:cxn ang="0">
                  <a:pos x="0" y="16"/>
                </a:cxn>
                <a:cxn ang="0">
                  <a:pos x="2" y="24"/>
                </a:cxn>
                <a:cxn ang="0">
                  <a:pos x="10" y="24"/>
                </a:cxn>
                <a:cxn ang="0">
                  <a:pos x="24" y="24"/>
                </a:cxn>
                <a:cxn ang="0">
                  <a:pos x="46" y="20"/>
                </a:cxn>
                <a:cxn ang="0">
                  <a:pos x="58" y="18"/>
                </a:cxn>
                <a:cxn ang="0">
                  <a:pos x="58" y="8"/>
                </a:cxn>
                <a:cxn ang="0">
                  <a:pos x="48" y="4"/>
                </a:cxn>
                <a:cxn ang="0">
                  <a:pos x="36" y="0"/>
                </a:cxn>
                <a:cxn ang="0">
                  <a:pos x="22" y="2"/>
                </a:cxn>
                <a:cxn ang="0">
                  <a:pos x="14" y="8"/>
                </a:cxn>
                <a:cxn ang="0">
                  <a:pos x="0" y="16"/>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214">
              <a:extLst>
                <a:ext uri="{FF2B5EF4-FFF2-40B4-BE49-F238E27FC236}">
                  <a16:creationId xmlns:a16="http://schemas.microsoft.com/office/drawing/2014/main" id="{B6DD4A27-45E7-4046-8B73-1CEBCB3F85A1}"/>
                </a:ext>
              </a:extLst>
            </p:cNvPr>
            <p:cNvSpPr>
              <a:spLocks/>
            </p:cNvSpPr>
            <p:nvPr/>
          </p:nvSpPr>
          <p:spPr bwMode="auto">
            <a:xfrm>
              <a:off x="7065869" y="2881752"/>
              <a:ext cx="45717" cy="39307"/>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93">
              <a:extLst>
                <a:ext uri="{FF2B5EF4-FFF2-40B4-BE49-F238E27FC236}">
                  <a16:creationId xmlns:a16="http://schemas.microsoft.com/office/drawing/2014/main" id="{3D14E157-7DF2-4214-AA51-1C914C14F1C6}"/>
                </a:ext>
              </a:extLst>
            </p:cNvPr>
            <p:cNvSpPr>
              <a:spLocks/>
            </p:cNvSpPr>
            <p:nvPr/>
          </p:nvSpPr>
          <p:spPr bwMode="auto">
            <a:xfrm>
              <a:off x="6078996" y="960378"/>
              <a:ext cx="306915" cy="231018"/>
            </a:xfrm>
            <a:custGeom>
              <a:avLst/>
              <a:gdLst/>
              <a:ahLst/>
              <a:cxnLst>
                <a:cxn ang="0">
                  <a:pos x="55" y="84"/>
                </a:cxn>
                <a:cxn ang="0">
                  <a:pos x="71" y="80"/>
                </a:cxn>
                <a:cxn ang="0">
                  <a:pos x="43" y="78"/>
                </a:cxn>
                <a:cxn ang="0">
                  <a:pos x="55" y="64"/>
                </a:cxn>
                <a:cxn ang="0">
                  <a:pos x="85" y="60"/>
                </a:cxn>
                <a:cxn ang="0">
                  <a:pos x="89" y="48"/>
                </a:cxn>
                <a:cxn ang="0">
                  <a:pos x="71" y="52"/>
                </a:cxn>
                <a:cxn ang="0">
                  <a:pos x="65" y="42"/>
                </a:cxn>
                <a:cxn ang="0">
                  <a:pos x="55" y="48"/>
                </a:cxn>
                <a:cxn ang="0">
                  <a:pos x="37" y="64"/>
                </a:cxn>
                <a:cxn ang="0">
                  <a:pos x="11" y="46"/>
                </a:cxn>
                <a:cxn ang="0">
                  <a:pos x="19" y="28"/>
                </a:cxn>
                <a:cxn ang="0">
                  <a:pos x="11" y="24"/>
                </a:cxn>
                <a:cxn ang="0">
                  <a:pos x="0" y="20"/>
                </a:cxn>
                <a:cxn ang="0">
                  <a:pos x="19" y="8"/>
                </a:cxn>
                <a:cxn ang="0">
                  <a:pos x="47" y="10"/>
                </a:cxn>
                <a:cxn ang="0">
                  <a:pos x="55" y="12"/>
                </a:cxn>
                <a:cxn ang="0">
                  <a:pos x="73" y="14"/>
                </a:cxn>
                <a:cxn ang="0">
                  <a:pos x="77" y="28"/>
                </a:cxn>
                <a:cxn ang="0">
                  <a:pos x="89" y="38"/>
                </a:cxn>
                <a:cxn ang="0">
                  <a:pos x="83" y="12"/>
                </a:cxn>
                <a:cxn ang="0">
                  <a:pos x="85" y="0"/>
                </a:cxn>
                <a:cxn ang="0">
                  <a:pos x="107" y="8"/>
                </a:cxn>
                <a:cxn ang="0">
                  <a:pos x="111" y="22"/>
                </a:cxn>
                <a:cxn ang="0">
                  <a:pos x="127" y="22"/>
                </a:cxn>
                <a:cxn ang="0">
                  <a:pos x="151" y="36"/>
                </a:cxn>
                <a:cxn ang="0">
                  <a:pos x="159" y="48"/>
                </a:cxn>
                <a:cxn ang="0">
                  <a:pos x="123" y="60"/>
                </a:cxn>
                <a:cxn ang="0">
                  <a:pos x="117" y="84"/>
                </a:cxn>
                <a:cxn ang="0">
                  <a:pos x="101" y="102"/>
                </a:cxn>
                <a:cxn ang="0">
                  <a:pos x="81" y="114"/>
                </a:cxn>
                <a:cxn ang="0">
                  <a:pos x="67" y="104"/>
                </a:cxn>
                <a:cxn ang="0">
                  <a:pos x="45" y="92"/>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94">
              <a:extLst>
                <a:ext uri="{FF2B5EF4-FFF2-40B4-BE49-F238E27FC236}">
                  <a16:creationId xmlns:a16="http://schemas.microsoft.com/office/drawing/2014/main" id="{0922BBFE-6E4A-4F54-A1B9-CDFDB27DC613}"/>
                </a:ext>
              </a:extLst>
            </p:cNvPr>
            <p:cNvSpPr>
              <a:spLocks/>
            </p:cNvSpPr>
            <p:nvPr/>
          </p:nvSpPr>
          <p:spPr bwMode="auto">
            <a:xfrm>
              <a:off x="6294012" y="925723"/>
              <a:ext cx="264644" cy="96258"/>
            </a:xfrm>
            <a:custGeom>
              <a:avLst/>
              <a:gdLst/>
              <a:ahLst/>
              <a:cxnLst>
                <a:cxn ang="0">
                  <a:pos x="62" y="38"/>
                </a:cxn>
                <a:cxn ang="0">
                  <a:pos x="52" y="38"/>
                </a:cxn>
                <a:cxn ang="0">
                  <a:pos x="34" y="38"/>
                </a:cxn>
                <a:cxn ang="0">
                  <a:pos x="36" y="30"/>
                </a:cxn>
                <a:cxn ang="0">
                  <a:pos x="54" y="28"/>
                </a:cxn>
                <a:cxn ang="0">
                  <a:pos x="60" y="24"/>
                </a:cxn>
                <a:cxn ang="0">
                  <a:pos x="50" y="22"/>
                </a:cxn>
                <a:cxn ang="0">
                  <a:pos x="34" y="22"/>
                </a:cxn>
                <a:cxn ang="0">
                  <a:pos x="18" y="26"/>
                </a:cxn>
                <a:cxn ang="0">
                  <a:pos x="2" y="24"/>
                </a:cxn>
                <a:cxn ang="0">
                  <a:pos x="0" y="18"/>
                </a:cxn>
                <a:cxn ang="0">
                  <a:pos x="10" y="14"/>
                </a:cxn>
                <a:cxn ang="0">
                  <a:pos x="22" y="6"/>
                </a:cxn>
                <a:cxn ang="0">
                  <a:pos x="30" y="6"/>
                </a:cxn>
                <a:cxn ang="0">
                  <a:pos x="46" y="10"/>
                </a:cxn>
                <a:cxn ang="0">
                  <a:pos x="56" y="10"/>
                </a:cxn>
                <a:cxn ang="0">
                  <a:pos x="66" y="12"/>
                </a:cxn>
                <a:cxn ang="0">
                  <a:pos x="74" y="0"/>
                </a:cxn>
                <a:cxn ang="0">
                  <a:pos x="82" y="14"/>
                </a:cxn>
                <a:cxn ang="0">
                  <a:pos x="96" y="8"/>
                </a:cxn>
                <a:cxn ang="0">
                  <a:pos x="114" y="10"/>
                </a:cxn>
                <a:cxn ang="0">
                  <a:pos x="132" y="14"/>
                </a:cxn>
                <a:cxn ang="0">
                  <a:pos x="144" y="16"/>
                </a:cxn>
                <a:cxn ang="0">
                  <a:pos x="138" y="22"/>
                </a:cxn>
                <a:cxn ang="0">
                  <a:pos x="122" y="30"/>
                </a:cxn>
                <a:cxn ang="0">
                  <a:pos x="114" y="38"/>
                </a:cxn>
                <a:cxn ang="0">
                  <a:pos x="100" y="38"/>
                </a:cxn>
                <a:cxn ang="0">
                  <a:pos x="92" y="50"/>
                </a:cxn>
                <a:cxn ang="0">
                  <a:pos x="74" y="46"/>
                </a:cxn>
                <a:cxn ang="0">
                  <a:pos x="68" y="38"/>
                </a:cxn>
                <a:cxn ang="0">
                  <a:pos x="62" y="38"/>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95">
              <a:extLst>
                <a:ext uri="{FF2B5EF4-FFF2-40B4-BE49-F238E27FC236}">
                  <a16:creationId xmlns:a16="http://schemas.microsoft.com/office/drawing/2014/main" id="{A8B11431-8C4E-48B0-B4B4-13DD6B1A05BD}"/>
                </a:ext>
              </a:extLst>
            </p:cNvPr>
            <p:cNvSpPr>
              <a:spLocks/>
            </p:cNvSpPr>
            <p:nvPr/>
          </p:nvSpPr>
          <p:spPr bwMode="auto">
            <a:xfrm>
              <a:off x="6367545" y="1083608"/>
              <a:ext cx="106593" cy="61604"/>
            </a:xfrm>
            <a:custGeom>
              <a:avLst/>
              <a:gdLst/>
              <a:ahLst/>
              <a:cxnLst>
                <a:cxn ang="0">
                  <a:pos x="10" y="8"/>
                </a:cxn>
                <a:cxn ang="0">
                  <a:pos x="14" y="4"/>
                </a:cxn>
                <a:cxn ang="0">
                  <a:pos x="30" y="0"/>
                </a:cxn>
                <a:cxn ang="0">
                  <a:pos x="38" y="0"/>
                </a:cxn>
                <a:cxn ang="0">
                  <a:pos x="42" y="8"/>
                </a:cxn>
                <a:cxn ang="0">
                  <a:pos x="48" y="12"/>
                </a:cxn>
                <a:cxn ang="0">
                  <a:pos x="58" y="12"/>
                </a:cxn>
                <a:cxn ang="0">
                  <a:pos x="52" y="20"/>
                </a:cxn>
                <a:cxn ang="0">
                  <a:pos x="38" y="28"/>
                </a:cxn>
                <a:cxn ang="0">
                  <a:pos x="26" y="32"/>
                </a:cxn>
                <a:cxn ang="0">
                  <a:pos x="26" y="20"/>
                </a:cxn>
                <a:cxn ang="0">
                  <a:pos x="18" y="20"/>
                </a:cxn>
                <a:cxn ang="0">
                  <a:pos x="10" y="22"/>
                </a:cxn>
                <a:cxn ang="0">
                  <a:pos x="4" y="28"/>
                </a:cxn>
                <a:cxn ang="0">
                  <a:pos x="0" y="20"/>
                </a:cxn>
                <a:cxn ang="0">
                  <a:pos x="6" y="14"/>
                </a:cxn>
                <a:cxn ang="0">
                  <a:pos x="10" y="8"/>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51">
              <a:extLst>
                <a:ext uri="{FF2B5EF4-FFF2-40B4-BE49-F238E27FC236}">
                  <a16:creationId xmlns:a16="http://schemas.microsoft.com/office/drawing/2014/main" id="{13B9B511-7F7B-4E9D-A25C-F6762183D188}"/>
                </a:ext>
              </a:extLst>
            </p:cNvPr>
            <p:cNvSpPr>
              <a:spLocks/>
            </p:cNvSpPr>
            <p:nvPr/>
          </p:nvSpPr>
          <p:spPr bwMode="auto">
            <a:xfrm>
              <a:off x="6448464" y="2092388"/>
              <a:ext cx="128648" cy="84707"/>
            </a:xfrm>
            <a:custGeom>
              <a:avLst/>
              <a:gdLst/>
              <a:ahLst/>
              <a:cxnLst>
                <a:cxn ang="0">
                  <a:pos x="16" y="36"/>
                </a:cxn>
                <a:cxn ang="0">
                  <a:pos x="28" y="36"/>
                </a:cxn>
                <a:cxn ang="0">
                  <a:pos x="40" y="40"/>
                </a:cxn>
                <a:cxn ang="0">
                  <a:pos x="52" y="44"/>
                </a:cxn>
                <a:cxn ang="0">
                  <a:pos x="62" y="44"/>
                </a:cxn>
                <a:cxn ang="0">
                  <a:pos x="64" y="32"/>
                </a:cxn>
                <a:cxn ang="0">
                  <a:pos x="64" y="16"/>
                </a:cxn>
                <a:cxn ang="0">
                  <a:pos x="70" y="4"/>
                </a:cxn>
                <a:cxn ang="0">
                  <a:pos x="54" y="6"/>
                </a:cxn>
                <a:cxn ang="0">
                  <a:pos x="40" y="0"/>
                </a:cxn>
                <a:cxn ang="0">
                  <a:pos x="18" y="4"/>
                </a:cxn>
                <a:cxn ang="0">
                  <a:pos x="2" y="8"/>
                </a:cxn>
                <a:cxn ang="0">
                  <a:pos x="0" y="20"/>
                </a:cxn>
                <a:cxn ang="0">
                  <a:pos x="6" y="30"/>
                </a:cxn>
                <a:cxn ang="0">
                  <a:pos x="14" y="30"/>
                </a:cxn>
                <a:cxn ang="0">
                  <a:pos x="16" y="36"/>
                </a:cxn>
              </a:cxnLst>
              <a:rect l="0" t="0" r="r" b="b"/>
              <a:pathLst>
                <a:path w="70" h="44">
                  <a:moveTo>
                    <a:pt x="16" y="36"/>
                  </a:moveTo>
                  <a:lnTo>
                    <a:pt x="28" y="36"/>
                  </a:lnTo>
                  <a:lnTo>
                    <a:pt x="40" y="40"/>
                  </a:lnTo>
                  <a:lnTo>
                    <a:pt x="52" y="44"/>
                  </a:lnTo>
                  <a:lnTo>
                    <a:pt x="62" y="44"/>
                  </a:lnTo>
                  <a:lnTo>
                    <a:pt x="64" y="32"/>
                  </a:lnTo>
                  <a:lnTo>
                    <a:pt x="64" y="16"/>
                  </a:lnTo>
                  <a:lnTo>
                    <a:pt x="70" y="4"/>
                  </a:lnTo>
                  <a:lnTo>
                    <a:pt x="54" y="6"/>
                  </a:lnTo>
                  <a:lnTo>
                    <a:pt x="40" y="0"/>
                  </a:lnTo>
                  <a:lnTo>
                    <a:pt x="18" y="4"/>
                  </a:lnTo>
                  <a:lnTo>
                    <a:pt x="2" y="8"/>
                  </a:lnTo>
                  <a:lnTo>
                    <a:pt x="0" y="20"/>
                  </a:lnTo>
                  <a:lnTo>
                    <a:pt x="6" y="30"/>
                  </a:lnTo>
                  <a:lnTo>
                    <a:pt x="14" y="30"/>
                  </a:lnTo>
                  <a:lnTo>
                    <a:pt x="16" y="36"/>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52">
              <a:extLst>
                <a:ext uri="{FF2B5EF4-FFF2-40B4-BE49-F238E27FC236}">
                  <a16:creationId xmlns:a16="http://schemas.microsoft.com/office/drawing/2014/main" id="{13A63FC0-892A-467E-865E-F038E271D857}"/>
                </a:ext>
              </a:extLst>
            </p:cNvPr>
            <p:cNvSpPr>
              <a:spLocks/>
            </p:cNvSpPr>
            <p:nvPr/>
          </p:nvSpPr>
          <p:spPr bwMode="auto">
            <a:xfrm>
              <a:off x="6374950" y="2161715"/>
              <a:ext cx="213188" cy="103959"/>
            </a:xfrm>
            <a:custGeom>
              <a:avLst/>
              <a:gdLst/>
              <a:ahLst/>
              <a:cxnLst>
                <a:cxn ang="0">
                  <a:pos x="26" y="12"/>
                </a:cxn>
                <a:cxn ang="0">
                  <a:pos x="36" y="18"/>
                </a:cxn>
                <a:cxn ang="0">
                  <a:pos x="46" y="24"/>
                </a:cxn>
                <a:cxn ang="0">
                  <a:pos x="54" y="18"/>
                </a:cxn>
                <a:cxn ang="0">
                  <a:pos x="56" y="8"/>
                </a:cxn>
                <a:cxn ang="0">
                  <a:pos x="56" y="0"/>
                </a:cxn>
                <a:cxn ang="0">
                  <a:pos x="68" y="0"/>
                </a:cxn>
                <a:cxn ang="0">
                  <a:pos x="80" y="4"/>
                </a:cxn>
                <a:cxn ang="0">
                  <a:pos x="88" y="6"/>
                </a:cxn>
                <a:cxn ang="0">
                  <a:pos x="102" y="8"/>
                </a:cxn>
                <a:cxn ang="0">
                  <a:pos x="104" y="12"/>
                </a:cxn>
                <a:cxn ang="0">
                  <a:pos x="108" y="20"/>
                </a:cxn>
                <a:cxn ang="0">
                  <a:pos x="112" y="36"/>
                </a:cxn>
                <a:cxn ang="0">
                  <a:pos x="116" y="42"/>
                </a:cxn>
                <a:cxn ang="0">
                  <a:pos x="104" y="50"/>
                </a:cxn>
                <a:cxn ang="0">
                  <a:pos x="90" y="54"/>
                </a:cxn>
                <a:cxn ang="0">
                  <a:pos x="62" y="36"/>
                </a:cxn>
                <a:cxn ang="0">
                  <a:pos x="10" y="38"/>
                </a:cxn>
                <a:cxn ang="0">
                  <a:pos x="0" y="40"/>
                </a:cxn>
                <a:cxn ang="0">
                  <a:pos x="0" y="30"/>
                </a:cxn>
                <a:cxn ang="0">
                  <a:pos x="8" y="20"/>
                </a:cxn>
                <a:cxn ang="0">
                  <a:pos x="14" y="10"/>
                </a:cxn>
                <a:cxn ang="0">
                  <a:pos x="26" y="12"/>
                </a:cxn>
              </a:cxnLst>
              <a:rect l="0" t="0" r="r" b="b"/>
              <a:pathLst>
                <a:path w="116" h="54">
                  <a:moveTo>
                    <a:pt x="26" y="12"/>
                  </a:moveTo>
                  <a:lnTo>
                    <a:pt x="36" y="18"/>
                  </a:lnTo>
                  <a:lnTo>
                    <a:pt x="46" y="24"/>
                  </a:lnTo>
                  <a:lnTo>
                    <a:pt x="54" y="18"/>
                  </a:lnTo>
                  <a:lnTo>
                    <a:pt x="56" y="8"/>
                  </a:lnTo>
                  <a:lnTo>
                    <a:pt x="56" y="0"/>
                  </a:lnTo>
                  <a:lnTo>
                    <a:pt x="68" y="0"/>
                  </a:lnTo>
                  <a:lnTo>
                    <a:pt x="80" y="4"/>
                  </a:lnTo>
                  <a:lnTo>
                    <a:pt x="88" y="6"/>
                  </a:lnTo>
                  <a:lnTo>
                    <a:pt x="102" y="8"/>
                  </a:lnTo>
                  <a:lnTo>
                    <a:pt x="104" y="12"/>
                  </a:lnTo>
                  <a:lnTo>
                    <a:pt x="108" y="20"/>
                  </a:lnTo>
                  <a:lnTo>
                    <a:pt x="112" y="36"/>
                  </a:lnTo>
                  <a:lnTo>
                    <a:pt x="116" y="42"/>
                  </a:lnTo>
                  <a:lnTo>
                    <a:pt x="104" y="50"/>
                  </a:lnTo>
                  <a:lnTo>
                    <a:pt x="90" y="54"/>
                  </a:lnTo>
                  <a:lnTo>
                    <a:pt x="62" y="36"/>
                  </a:lnTo>
                  <a:lnTo>
                    <a:pt x="10" y="38"/>
                  </a:lnTo>
                  <a:lnTo>
                    <a:pt x="0" y="40"/>
                  </a:lnTo>
                  <a:lnTo>
                    <a:pt x="0" y="30"/>
                  </a:lnTo>
                  <a:lnTo>
                    <a:pt x="8" y="20"/>
                  </a:lnTo>
                  <a:lnTo>
                    <a:pt x="14" y="10"/>
                  </a:lnTo>
                  <a:lnTo>
                    <a:pt x="26" y="12"/>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53">
              <a:extLst>
                <a:ext uri="{FF2B5EF4-FFF2-40B4-BE49-F238E27FC236}">
                  <a16:creationId xmlns:a16="http://schemas.microsoft.com/office/drawing/2014/main" id="{BD4D05DE-AEF4-4080-9BC1-3355C128E569}"/>
                </a:ext>
              </a:extLst>
            </p:cNvPr>
            <p:cNvSpPr>
              <a:spLocks/>
            </p:cNvSpPr>
            <p:nvPr/>
          </p:nvSpPr>
          <p:spPr bwMode="auto">
            <a:xfrm>
              <a:off x="6374950" y="2231020"/>
              <a:ext cx="165405" cy="103959"/>
            </a:xfrm>
            <a:custGeom>
              <a:avLst/>
              <a:gdLst/>
              <a:ahLst/>
              <a:cxnLst>
                <a:cxn ang="0">
                  <a:pos x="0" y="4"/>
                </a:cxn>
                <a:cxn ang="0">
                  <a:pos x="10" y="2"/>
                </a:cxn>
                <a:cxn ang="0">
                  <a:pos x="62" y="0"/>
                </a:cxn>
                <a:cxn ang="0">
                  <a:pos x="90" y="18"/>
                </a:cxn>
                <a:cxn ang="0">
                  <a:pos x="90" y="30"/>
                </a:cxn>
                <a:cxn ang="0">
                  <a:pos x="76" y="34"/>
                </a:cxn>
                <a:cxn ang="0">
                  <a:pos x="74" y="50"/>
                </a:cxn>
                <a:cxn ang="0">
                  <a:pos x="58" y="52"/>
                </a:cxn>
                <a:cxn ang="0">
                  <a:pos x="38" y="54"/>
                </a:cxn>
                <a:cxn ang="0">
                  <a:pos x="28" y="44"/>
                </a:cxn>
                <a:cxn ang="0">
                  <a:pos x="30" y="34"/>
                </a:cxn>
                <a:cxn ang="0">
                  <a:pos x="20" y="30"/>
                </a:cxn>
                <a:cxn ang="0">
                  <a:pos x="4" y="26"/>
                </a:cxn>
                <a:cxn ang="0">
                  <a:pos x="0" y="4"/>
                </a:cxn>
              </a:cxnLst>
              <a:rect l="0" t="0" r="r" b="b"/>
              <a:pathLst>
                <a:path w="90" h="54">
                  <a:moveTo>
                    <a:pt x="0" y="4"/>
                  </a:moveTo>
                  <a:lnTo>
                    <a:pt x="10" y="2"/>
                  </a:lnTo>
                  <a:lnTo>
                    <a:pt x="62" y="0"/>
                  </a:lnTo>
                  <a:lnTo>
                    <a:pt x="90" y="18"/>
                  </a:lnTo>
                  <a:lnTo>
                    <a:pt x="90" y="30"/>
                  </a:lnTo>
                  <a:lnTo>
                    <a:pt x="76" y="34"/>
                  </a:lnTo>
                  <a:lnTo>
                    <a:pt x="74" y="50"/>
                  </a:lnTo>
                  <a:lnTo>
                    <a:pt x="58" y="52"/>
                  </a:lnTo>
                  <a:lnTo>
                    <a:pt x="38" y="54"/>
                  </a:lnTo>
                  <a:lnTo>
                    <a:pt x="28" y="44"/>
                  </a:lnTo>
                  <a:lnTo>
                    <a:pt x="30" y="34"/>
                  </a:lnTo>
                  <a:lnTo>
                    <a:pt x="20" y="30"/>
                  </a:lnTo>
                  <a:lnTo>
                    <a:pt x="4" y="26"/>
                  </a:lnTo>
                  <a:lnTo>
                    <a:pt x="0" y="4"/>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154">
              <a:extLst>
                <a:ext uri="{FF2B5EF4-FFF2-40B4-BE49-F238E27FC236}">
                  <a16:creationId xmlns:a16="http://schemas.microsoft.com/office/drawing/2014/main" id="{6C5BC343-9563-4873-9A3D-18C8257B7AD3}"/>
                </a:ext>
              </a:extLst>
            </p:cNvPr>
            <p:cNvSpPr>
              <a:spLocks/>
            </p:cNvSpPr>
            <p:nvPr/>
          </p:nvSpPr>
          <p:spPr bwMode="auto">
            <a:xfrm>
              <a:off x="6334519" y="2281061"/>
              <a:ext cx="95566" cy="38503"/>
            </a:xfrm>
            <a:custGeom>
              <a:avLst/>
              <a:gdLst/>
              <a:ahLst/>
              <a:cxnLst>
                <a:cxn ang="0">
                  <a:pos x="0" y="12"/>
                </a:cxn>
                <a:cxn ang="0">
                  <a:pos x="4" y="20"/>
                </a:cxn>
                <a:cxn ang="0">
                  <a:pos x="50" y="18"/>
                </a:cxn>
                <a:cxn ang="0">
                  <a:pos x="52" y="8"/>
                </a:cxn>
                <a:cxn ang="0">
                  <a:pos x="30" y="0"/>
                </a:cxn>
                <a:cxn ang="0">
                  <a:pos x="24" y="8"/>
                </a:cxn>
                <a:cxn ang="0">
                  <a:pos x="8" y="6"/>
                </a:cxn>
                <a:cxn ang="0">
                  <a:pos x="6" y="12"/>
                </a:cxn>
                <a:cxn ang="0">
                  <a:pos x="0" y="12"/>
                </a:cxn>
              </a:cxnLst>
              <a:rect l="0" t="0" r="r" b="b"/>
              <a:pathLst>
                <a:path w="52" h="20">
                  <a:moveTo>
                    <a:pt x="0" y="12"/>
                  </a:moveTo>
                  <a:lnTo>
                    <a:pt x="4" y="20"/>
                  </a:lnTo>
                  <a:lnTo>
                    <a:pt x="50" y="18"/>
                  </a:lnTo>
                  <a:lnTo>
                    <a:pt x="52" y="8"/>
                  </a:lnTo>
                  <a:lnTo>
                    <a:pt x="30" y="0"/>
                  </a:lnTo>
                  <a:lnTo>
                    <a:pt x="24" y="8"/>
                  </a:lnTo>
                  <a:lnTo>
                    <a:pt x="8" y="6"/>
                  </a:lnTo>
                  <a:lnTo>
                    <a:pt x="6" y="12"/>
                  </a:lnTo>
                  <a:lnTo>
                    <a:pt x="0" y="12"/>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155">
              <a:extLst>
                <a:ext uri="{FF2B5EF4-FFF2-40B4-BE49-F238E27FC236}">
                  <a16:creationId xmlns:a16="http://schemas.microsoft.com/office/drawing/2014/main" id="{CE598FA3-CE6C-4C58-A008-39A334BCAB15}"/>
                </a:ext>
              </a:extLst>
            </p:cNvPr>
            <p:cNvSpPr>
              <a:spLocks/>
            </p:cNvSpPr>
            <p:nvPr/>
          </p:nvSpPr>
          <p:spPr bwMode="auto">
            <a:xfrm>
              <a:off x="6441113" y="2242565"/>
              <a:ext cx="275674" cy="204068"/>
            </a:xfrm>
            <a:custGeom>
              <a:avLst/>
              <a:gdLst/>
              <a:ahLst/>
              <a:cxnLst>
                <a:cxn ang="0">
                  <a:pos x="2" y="48"/>
                </a:cxn>
                <a:cxn ang="0">
                  <a:pos x="24" y="44"/>
                </a:cxn>
                <a:cxn ang="0">
                  <a:pos x="38" y="44"/>
                </a:cxn>
                <a:cxn ang="0">
                  <a:pos x="40" y="28"/>
                </a:cxn>
                <a:cxn ang="0">
                  <a:pos x="54" y="24"/>
                </a:cxn>
                <a:cxn ang="0">
                  <a:pos x="54" y="12"/>
                </a:cxn>
                <a:cxn ang="0">
                  <a:pos x="68" y="8"/>
                </a:cxn>
                <a:cxn ang="0">
                  <a:pos x="80" y="0"/>
                </a:cxn>
                <a:cxn ang="0">
                  <a:pos x="98" y="4"/>
                </a:cxn>
                <a:cxn ang="0">
                  <a:pos x="98" y="10"/>
                </a:cxn>
                <a:cxn ang="0">
                  <a:pos x="118" y="12"/>
                </a:cxn>
                <a:cxn ang="0">
                  <a:pos x="122" y="34"/>
                </a:cxn>
                <a:cxn ang="0">
                  <a:pos x="150" y="64"/>
                </a:cxn>
                <a:cxn ang="0">
                  <a:pos x="148" y="66"/>
                </a:cxn>
                <a:cxn ang="0">
                  <a:pos x="130" y="66"/>
                </a:cxn>
                <a:cxn ang="0">
                  <a:pos x="130" y="86"/>
                </a:cxn>
                <a:cxn ang="0">
                  <a:pos x="118" y="88"/>
                </a:cxn>
                <a:cxn ang="0">
                  <a:pos x="114" y="106"/>
                </a:cxn>
                <a:cxn ang="0">
                  <a:pos x="94" y="104"/>
                </a:cxn>
                <a:cxn ang="0">
                  <a:pos x="92" y="98"/>
                </a:cxn>
                <a:cxn ang="0">
                  <a:pos x="64" y="98"/>
                </a:cxn>
                <a:cxn ang="0">
                  <a:pos x="46" y="94"/>
                </a:cxn>
                <a:cxn ang="0">
                  <a:pos x="16" y="88"/>
                </a:cxn>
                <a:cxn ang="0">
                  <a:pos x="6" y="102"/>
                </a:cxn>
                <a:cxn ang="0">
                  <a:pos x="6" y="88"/>
                </a:cxn>
                <a:cxn ang="0">
                  <a:pos x="0" y="84"/>
                </a:cxn>
                <a:cxn ang="0">
                  <a:pos x="2" y="78"/>
                </a:cxn>
                <a:cxn ang="0">
                  <a:pos x="10" y="78"/>
                </a:cxn>
                <a:cxn ang="0">
                  <a:pos x="10" y="64"/>
                </a:cxn>
                <a:cxn ang="0">
                  <a:pos x="6" y="60"/>
                </a:cxn>
                <a:cxn ang="0">
                  <a:pos x="2" y="48"/>
                </a:cxn>
              </a:cxnLst>
              <a:rect l="0" t="0" r="r" b="b"/>
              <a:pathLst>
                <a:path w="150" h="106">
                  <a:moveTo>
                    <a:pt x="2" y="48"/>
                  </a:moveTo>
                  <a:lnTo>
                    <a:pt x="24" y="44"/>
                  </a:lnTo>
                  <a:lnTo>
                    <a:pt x="38" y="44"/>
                  </a:lnTo>
                  <a:lnTo>
                    <a:pt x="40" y="28"/>
                  </a:lnTo>
                  <a:lnTo>
                    <a:pt x="54" y="24"/>
                  </a:lnTo>
                  <a:lnTo>
                    <a:pt x="54" y="12"/>
                  </a:lnTo>
                  <a:lnTo>
                    <a:pt x="68" y="8"/>
                  </a:lnTo>
                  <a:lnTo>
                    <a:pt x="80" y="0"/>
                  </a:lnTo>
                  <a:lnTo>
                    <a:pt x="98" y="4"/>
                  </a:lnTo>
                  <a:lnTo>
                    <a:pt x="98" y="10"/>
                  </a:lnTo>
                  <a:lnTo>
                    <a:pt x="118" y="12"/>
                  </a:lnTo>
                  <a:lnTo>
                    <a:pt x="122" y="34"/>
                  </a:lnTo>
                  <a:lnTo>
                    <a:pt x="150" y="64"/>
                  </a:lnTo>
                  <a:lnTo>
                    <a:pt x="148" y="66"/>
                  </a:lnTo>
                  <a:lnTo>
                    <a:pt x="130" y="66"/>
                  </a:lnTo>
                  <a:lnTo>
                    <a:pt x="130" y="86"/>
                  </a:lnTo>
                  <a:lnTo>
                    <a:pt x="118" y="88"/>
                  </a:lnTo>
                  <a:lnTo>
                    <a:pt x="114" y="106"/>
                  </a:lnTo>
                  <a:lnTo>
                    <a:pt x="94" y="104"/>
                  </a:lnTo>
                  <a:lnTo>
                    <a:pt x="92" y="98"/>
                  </a:lnTo>
                  <a:lnTo>
                    <a:pt x="64" y="98"/>
                  </a:lnTo>
                  <a:lnTo>
                    <a:pt x="46" y="94"/>
                  </a:lnTo>
                  <a:lnTo>
                    <a:pt x="16" y="88"/>
                  </a:lnTo>
                  <a:lnTo>
                    <a:pt x="6" y="102"/>
                  </a:lnTo>
                  <a:lnTo>
                    <a:pt x="6" y="88"/>
                  </a:lnTo>
                  <a:lnTo>
                    <a:pt x="0" y="84"/>
                  </a:lnTo>
                  <a:lnTo>
                    <a:pt x="2" y="78"/>
                  </a:lnTo>
                  <a:lnTo>
                    <a:pt x="10" y="78"/>
                  </a:lnTo>
                  <a:lnTo>
                    <a:pt x="10" y="64"/>
                  </a:lnTo>
                  <a:lnTo>
                    <a:pt x="6" y="60"/>
                  </a:lnTo>
                  <a:lnTo>
                    <a:pt x="2" y="48"/>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156">
              <a:extLst>
                <a:ext uri="{FF2B5EF4-FFF2-40B4-BE49-F238E27FC236}">
                  <a16:creationId xmlns:a16="http://schemas.microsoft.com/office/drawing/2014/main" id="{A4E88C6D-CE2B-4181-9468-9D39051B8EDD}"/>
                </a:ext>
              </a:extLst>
            </p:cNvPr>
            <p:cNvSpPr>
              <a:spLocks/>
            </p:cNvSpPr>
            <p:nvPr/>
          </p:nvSpPr>
          <p:spPr bwMode="auto">
            <a:xfrm>
              <a:off x="5586539" y="2130881"/>
              <a:ext cx="231567" cy="369632"/>
            </a:xfrm>
            <a:custGeom>
              <a:avLst/>
              <a:gdLst/>
              <a:ahLst/>
              <a:cxnLst>
                <a:cxn ang="0">
                  <a:pos x="38" y="84"/>
                </a:cxn>
                <a:cxn ang="0">
                  <a:pos x="16" y="90"/>
                </a:cxn>
                <a:cxn ang="0">
                  <a:pos x="20" y="76"/>
                </a:cxn>
                <a:cxn ang="0">
                  <a:pos x="14" y="60"/>
                </a:cxn>
                <a:cxn ang="0">
                  <a:pos x="0" y="60"/>
                </a:cxn>
                <a:cxn ang="0">
                  <a:pos x="4" y="44"/>
                </a:cxn>
                <a:cxn ang="0">
                  <a:pos x="2" y="20"/>
                </a:cxn>
                <a:cxn ang="0">
                  <a:pos x="16" y="0"/>
                </a:cxn>
                <a:cxn ang="0">
                  <a:pos x="28" y="26"/>
                </a:cxn>
                <a:cxn ang="0">
                  <a:pos x="60" y="38"/>
                </a:cxn>
                <a:cxn ang="0">
                  <a:pos x="40" y="58"/>
                </a:cxn>
                <a:cxn ang="0">
                  <a:pos x="42" y="70"/>
                </a:cxn>
                <a:cxn ang="0">
                  <a:pos x="66" y="68"/>
                </a:cxn>
                <a:cxn ang="0">
                  <a:pos x="72" y="90"/>
                </a:cxn>
                <a:cxn ang="0">
                  <a:pos x="92" y="110"/>
                </a:cxn>
                <a:cxn ang="0">
                  <a:pos x="98" y="130"/>
                </a:cxn>
                <a:cxn ang="0">
                  <a:pos x="116" y="130"/>
                </a:cxn>
                <a:cxn ang="0">
                  <a:pos x="120" y="148"/>
                </a:cxn>
                <a:cxn ang="0">
                  <a:pos x="102" y="160"/>
                </a:cxn>
                <a:cxn ang="0">
                  <a:pos x="116" y="166"/>
                </a:cxn>
                <a:cxn ang="0">
                  <a:pos x="96" y="176"/>
                </a:cxn>
                <a:cxn ang="0">
                  <a:pos x="38" y="176"/>
                </a:cxn>
                <a:cxn ang="0">
                  <a:pos x="22" y="184"/>
                </a:cxn>
                <a:cxn ang="0">
                  <a:pos x="6" y="188"/>
                </a:cxn>
                <a:cxn ang="0">
                  <a:pos x="34" y="164"/>
                </a:cxn>
                <a:cxn ang="0">
                  <a:pos x="54" y="162"/>
                </a:cxn>
                <a:cxn ang="0">
                  <a:pos x="48" y="160"/>
                </a:cxn>
                <a:cxn ang="0">
                  <a:pos x="30" y="158"/>
                </a:cxn>
                <a:cxn ang="0">
                  <a:pos x="14" y="158"/>
                </a:cxn>
                <a:cxn ang="0">
                  <a:pos x="18" y="148"/>
                </a:cxn>
                <a:cxn ang="0">
                  <a:pos x="34" y="136"/>
                </a:cxn>
                <a:cxn ang="0">
                  <a:pos x="24" y="128"/>
                </a:cxn>
                <a:cxn ang="0">
                  <a:pos x="48" y="122"/>
                </a:cxn>
                <a:cxn ang="0">
                  <a:pos x="52" y="102"/>
                </a:cxn>
                <a:cxn ang="0">
                  <a:pos x="44" y="86"/>
                </a:cxn>
              </a:cxnLst>
              <a:rect l="0" t="0" r="r" b="b"/>
              <a:pathLst>
                <a:path w="126" h="192">
                  <a:moveTo>
                    <a:pt x="44" y="86"/>
                  </a:moveTo>
                  <a:lnTo>
                    <a:pt x="38" y="84"/>
                  </a:lnTo>
                  <a:lnTo>
                    <a:pt x="32" y="92"/>
                  </a:lnTo>
                  <a:lnTo>
                    <a:pt x="16" y="90"/>
                  </a:lnTo>
                  <a:lnTo>
                    <a:pt x="14" y="82"/>
                  </a:lnTo>
                  <a:lnTo>
                    <a:pt x="20" y="76"/>
                  </a:lnTo>
                  <a:lnTo>
                    <a:pt x="18" y="62"/>
                  </a:lnTo>
                  <a:lnTo>
                    <a:pt x="14" y="60"/>
                  </a:lnTo>
                  <a:lnTo>
                    <a:pt x="6" y="64"/>
                  </a:lnTo>
                  <a:lnTo>
                    <a:pt x="0" y="60"/>
                  </a:lnTo>
                  <a:lnTo>
                    <a:pt x="10" y="48"/>
                  </a:lnTo>
                  <a:lnTo>
                    <a:pt x="4" y="44"/>
                  </a:lnTo>
                  <a:lnTo>
                    <a:pt x="0" y="36"/>
                  </a:lnTo>
                  <a:lnTo>
                    <a:pt x="2" y="20"/>
                  </a:lnTo>
                  <a:lnTo>
                    <a:pt x="12" y="20"/>
                  </a:lnTo>
                  <a:lnTo>
                    <a:pt x="16" y="0"/>
                  </a:lnTo>
                  <a:lnTo>
                    <a:pt x="44" y="2"/>
                  </a:lnTo>
                  <a:lnTo>
                    <a:pt x="28" y="26"/>
                  </a:lnTo>
                  <a:lnTo>
                    <a:pt x="64" y="26"/>
                  </a:lnTo>
                  <a:lnTo>
                    <a:pt x="60" y="38"/>
                  </a:lnTo>
                  <a:lnTo>
                    <a:pt x="48" y="50"/>
                  </a:lnTo>
                  <a:lnTo>
                    <a:pt x="40" y="58"/>
                  </a:lnTo>
                  <a:lnTo>
                    <a:pt x="36" y="66"/>
                  </a:lnTo>
                  <a:lnTo>
                    <a:pt x="42" y="70"/>
                  </a:lnTo>
                  <a:lnTo>
                    <a:pt x="52" y="66"/>
                  </a:lnTo>
                  <a:lnTo>
                    <a:pt x="66" y="68"/>
                  </a:lnTo>
                  <a:lnTo>
                    <a:pt x="70" y="78"/>
                  </a:lnTo>
                  <a:lnTo>
                    <a:pt x="72" y="90"/>
                  </a:lnTo>
                  <a:lnTo>
                    <a:pt x="84" y="98"/>
                  </a:lnTo>
                  <a:lnTo>
                    <a:pt x="92" y="110"/>
                  </a:lnTo>
                  <a:lnTo>
                    <a:pt x="94" y="118"/>
                  </a:lnTo>
                  <a:lnTo>
                    <a:pt x="98" y="130"/>
                  </a:lnTo>
                  <a:lnTo>
                    <a:pt x="106" y="132"/>
                  </a:lnTo>
                  <a:lnTo>
                    <a:pt x="116" y="130"/>
                  </a:lnTo>
                  <a:lnTo>
                    <a:pt x="126" y="138"/>
                  </a:lnTo>
                  <a:lnTo>
                    <a:pt x="120" y="148"/>
                  </a:lnTo>
                  <a:lnTo>
                    <a:pt x="110" y="154"/>
                  </a:lnTo>
                  <a:lnTo>
                    <a:pt x="102" y="160"/>
                  </a:lnTo>
                  <a:lnTo>
                    <a:pt x="108" y="162"/>
                  </a:lnTo>
                  <a:lnTo>
                    <a:pt x="116" y="166"/>
                  </a:lnTo>
                  <a:lnTo>
                    <a:pt x="108" y="172"/>
                  </a:lnTo>
                  <a:lnTo>
                    <a:pt x="96" y="176"/>
                  </a:lnTo>
                  <a:lnTo>
                    <a:pt x="46" y="176"/>
                  </a:lnTo>
                  <a:lnTo>
                    <a:pt x="38" y="176"/>
                  </a:lnTo>
                  <a:lnTo>
                    <a:pt x="38" y="184"/>
                  </a:lnTo>
                  <a:lnTo>
                    <a:pt x="22" y="184"/>
                  </a:lnTo>
                  <a:lnTo>
                    <a:pt x="10" y="192"/>
                  </a:lnTo>
                  <a:lnTo>
                    <a:pt x="6" y="188"/>
                  </a:lnTo>
                  <a:lnTo>
                    <a:pt x="24" y="172"/>
                  </a:lnTo>
                  <a:lnTo>
                    <a:pt x="34" y="164"/>
                  </a:lnTo>
                  <a:lnTo>
                    <a:pt x="46" y="164"/>
                  </a:lnTo>
                  <a:lnTo>
                    <a:pt x="54" y="162"/>
                  </a:lnTo>
                  <a:lnTo>
                    <a:pt x="56" y="154"/>
                  </a:lnTo>
                  <a:lnTo>
                    <a:pt x="48" y="160"/>
                  </a:lnTo>
                  <a:lnTo>
                    <a:pt x="38" y="158"/>
                  </a:lnTo>
                  <a:lnTo>
                    <a:pt x="30" y="158"/>
                  </a:lnTo>
                  <a:lnTo>
                    <a:pt x="24" y="154"/>
                  </a:lnTo>
                  <a:lnTo>
                    <a:pt x="14" y="158"/>
                  </a:lnTo>
                  <a:lnTo>
                    <a:pt x="10" y="154"/>
                  </a:lnTo>
                  <a:lnTo>
                    <a:pt x="18" y="148"/>
                  </a:lnTo>
                  <a:lnTo>
                    <a:pt x="26" y="142"/>
                  </a:lnTo>
                  <a:lnTo>
                    <a:pt x="34" y="136"/>
                  </a:lnTo>
                  <a:lnTo>
                    <a:pt x="34" y="130"/>
                  </a:lnTo>
                  <a:lnTo>
                    <a:pt x="24" y="128"/>
                  </a:lnTo>
                  <a:lnTo>
                    <a:pt x="24" y="120"/>
                  </a:lnTo>
                  <a:lnTo>
                    <a:pt x="48" y="122"/>
                  </a:lnTo>
                  <a:lnTo>
                    <a:pt x="48" y="112"/>
                  </a:lnTo>
                  <a:lnTo>
                    <a:pt x="52" y="102"/>
                  </a:lnTo>
                  <a:lnTo>
                    <a:pt x="38" y="94"/>
                  </a:lnTo>
                  <a:lnTo>
                    <a:pt x="44" y="8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65000"/>
                    <a:lumOff val="35000"/>
                  </a:srgbClr>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5F030683-1930-4D98-84A3-02A1E58944E8}"/>
                </a:ext>
              </a:extLst>
            </p:cNvPr>
            <p:cNvGrpSpPr/>
            <p:nvPr/>
          </p:nvGrpSpPr>
          <p:grpSpPr>
            <a:xfrm>
              <a:off x="5461613" y="2284913"/>
              <a:ext cx="136000" cy="154014"/>
              <a:chOff x="3999814" y="1634849"/>
              <a:chExt cx="111171" cy="109815"/>
            </a:xfrm>
            <a:grpFill/>
            <a:effectLst/>
          </p:grpSpPr>
          <p:sp>
            <p:nvSpPr>
              <p:cNvPr id="337" name="Freeform 157">
                <a:extLst>
                  <a:ext uri="{FF2B5EF4-FFF2-40B4-BE49-F238E27FC236}">
                    <a16:creationId xmlns:a16="http://schemas.microsoft.com/office/drawing/2014/main" id="{188FAFF3-3C41-4572-958E-7CA84D2BB6E9}"/>
                  </a:ext>
                </a:extLst>
              </p:cNvPr>
              <p:cNvSpPr>
                <a:spLocks/>
              </p:cNvSpPr>
              <p:nvPr/>
            </p:nvSpPr>
            <p:spPr bwMode="auto">
              <a:xfrm>
                <a:off x="4053897" y="1634849"/>
                <a:ext cx="57088" cy="32945"/>
              </a:xfrm>
              <a:custGeom>
                <a:avLst/>
                <a:gdLst/>
                <a:ahLst/>
                <a:cxnLst>
                  <a:cxn ang="0">
                    <a:pos x="12" y="0"/>
                  </a:cxn>
                  <a:cxn ang="0">
                    <a:pos x="30" y="2"/>
                  </a:cxn>
                  <a:cxn ang="0">
                    <a:pos x="34" y="8"/>
                  </a:cxn>
                  <a:cxn ang="0">
                    <a:pos x="38" y="16"/>
                  </a:cxn>
                  <a:cxn ang="0">
                    <a:pos x="34" y="24"/>
                  </a:cxn>
                  <a:cxn ang="0">
                    <a:pos x="22" y="24"/>
                  </a:cxn>
                  <a:cxn ang="0">
                    <a:pos x="16" y="18"/>
                  </a:cxn>
                  <a:cxn ang="0">
                    <a:pos x="8" y="22"/>
                  </a:cxn>
                  <a:cxn ang="0">
                    <a:pos x="0" y="18"/>
                  </a:cxn>
                  <a:cxn ang="0">
                    <a:pos x="4" y="8"/>
                  </a:cxn>
                  <a:cxn ang="0">
                    <a:pos x="12" y="0"/>
                  </a:cxn>
                </a:cxnLst>
                <a:rect l="0" t="0" r="r" b="b"/>
                <a:pathLst>
                  <a:path w="38" h="24">
                    <a:moveTo>
                      <a:pt x="12" y="0"/>
                    </a:moveTo>
                    <a:lnTo>
                      <a:pt x="30" y="2"/>
                    </a:lnTo>
                    <a:lnTo>
                      <a:pt x="34" y="8"/>
                    </a:lnTo>
                    <a:lnTo>
                      <a:pt x="38" y="16"/>
                    </a:lnTo>
                    <a:lnTo>
                      <a:pt x="34" y="24"/>
                    </a:lnTo>
                    <a:lnTo>
                      <a:pt x="22" y="24"/>
                    </a:lnTo>
                    <a:lnTo>
                      <a:pt x="16" y="18"/>
                    </a:lnTo>
                    <a:lnTo>
                      <a:pt x="8" y="22"/>
                    </a:lnTo>
                    <a:lnTo>
                      <a:pt x="0" y="18"/>
                    </a:lnTo>
                    <a:lnTo>
                      <a:pt x="4" y="8"/>
                    </a:lnTo>
                    <a:lnTo>
                      <a:pt x="12"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158">
                <a:extLst>
                  <a:ext uri="{FF2B5EF4-FFF2-40B4-BE49-F238E27FC236}">
                    <a16:creationId xmlns:a16="http://schemas.microsoft.com/office/drawing/2014/main" id="{BC40205E-C076-4EDB-BFA0-25CFFF43F6B0}"/>
                  </a:ext>
                </a:extLst>
              </p:cNvPr>
              <p:cNvSpPr>
                <a:spLocks/>
              </p:cNvSpPr>
              <p:nvPr/>
            </p:nvSpPr>
            <p:spPr bwMode="auto">
              <a:xfrm>
                <a:off x="3999814" y="1659557"/>
                <a:ext cx="99152" cy="85107"/>
              </a:xfrm>
              <a:custGeom>
                <a:avLst/>
                <a:gdLst/>
                <a:ahLst/>
                <a:cxnLst>
                  <a:cxn ang="0">
                    <a:pos x="66" y="26"/>
                  </a:cxn>
                  <a:cxn ang="0">
                    <a:pos x="64" y="44"/>
                  </a:cxn>
                  <a:cxn ang="0">
                    <a:pos x="48" y="48"/>
                  </a:cxn>
                  <a:cxn ang="0">
                    <a:pos x="36" y="52"/>
                  </a:cxn>
                  <a:cxn ang="0">
                    <a:pos x="26" y="58"/>
                  </a:cxn>
                  <a:cxn ang="0">
                    <a:pos x="18" y="62"/>
                  </a:cxn>
                  <a:cxn ang="0">
                    <a:pos x="8" y="58"/>
                  </a:cxn>
                  <a:cxn ang="0">
                    <a:pos x="0" y="48"/>
                  </a:cxn>
                  <a:cxn ang="0">
                    <a:pos x="10" y="40"/>
                  </a:cxn>
                  <a:cxn ang="0">
                    <a:pos x="12" y="30"/>
                  </a:cxn>
                  <a:cxn ang="0">
                    <a:pos x="20" y="26"/>
                  </a:cxn>
                  <a:cxn ang="0">
                    <a:pos x="14" y="22"/>
                  </a:cxn>
                  <a:cxn ang="0">
                    <a:pos x="4" y="24"/>
                  </a:cxn>
                  <a:cxn ang="0">
                    <a:pos x="2" y="16"/>
                  </a:cxn>
                  <a:cxn ang="0">
                    <a:pos x="6" y="12"/>
                  </a:cxn>
                  <a:cxn ang="0">
                    <a:pos x="4" y="6"/>
                  </a:cxn>
                  <a:cxn ang="0">
                    <a:pos x="10" y="0"/>
                  </a:cxn>
                  <a:cxn ang="0">
                    <a:pos x="20" y="4"/>
                  </a:cxn>
                  <a:cxn ang="0">
                    <a:pos x="28" y="2"/>
                  </a:cxn>
                  <a:cxn ang="0">
                    <a:pos x="36" y="0"/>
                  </a:cxn>
                  <a:cxn ang="0">
                    <a:pos x="44" y="4"/>
                  </a:cxn>
                  <a:cxn ang="0">
                    <a:pos x="52" y="0"/>
                  </a:cxn>
                  <a:cxn ang="0">
                    <a:pos x="58" y="6"/>
                  </a:cxn>
                  <a:cxn ang="0">
                    <a:pos x="64" y="12"/>
                  </a:cxn>
                  <a:cxn ang="0">
                    <a:pos x="66" y="26"/>
                  </a:cxn>
                </a:cxnLst>
                <a:rect l="0" t="0" r="r" b="b"/>
                <a:pathLst>
                  <a:path w="66" h="62">
                    <a:moveTo>
                      <a:pt x="66" y="26"/>
                    </a:moveTo>
                    <a:lnTo>
                      <a:pt x="64" y="44"/>
                    </a:lnTo>
                    <a:lnTo>
                      <a:pt x="48" y="48"/>
                    </a:lnTo>
                    <a:lnTo>
                      <a:pt x="36" y="52"/>
                    </a:lnTo>
                    <a:lnTo>
                      <a:pt x="26" y="58"/>
                    </a:lnTo>
                    <a:lnTo>
                      <a:pt x="18" y="62"/>
                    </a:lnTo>
                    <a:lnTo>
                      <a:pt x="8" y="58"/>
                    </a:lnTo>
                    <a:lnTo>
                      <a:pt x="0" y="48"/>
                    </a:lnTo>
                    <a:lnTo>
                      <a:pt x="10" y="40"/>
                    </a:lnTo>
                    <a:lnTo>
                      <a:pt x="12" y="30"/>
                    </a:lnTo>
                    <a:lnTo>
                      <a:pt x="20" y="26"/>
                    </a:lnTo>
                    <a:lnTo>
                      <a:pt x="14" y="22"/>
                    </a:lnTo>
                    <a:lnTo>
                      <a:pt x="4" y="24"/>
                    </a:lnTo>
                    <a:lnTo>
                      <a:pt x="2" y="16"/>
                    </a:lnTo>
                    <a:lnTo>
                      <a:pt x="6" y="12"/>
                    </a:lnTo>
                    <a:lnTo>
                      <a:pt x="4" y="6"/>
                    </a:lnTo>
                    <a:lnTo>
                      <a:pt x="10" y="0"/>
                    </a:lnTo>
                    <a:lnTo>
                      <a:pt x="20" y="4"/>
                    </a:lnTo>
                    <a:lnTo>
                      <a:pt x="28" y="2"/>
                    </a:lnTo>
                    <a:lnTo>
                      <a:pt x="36" y="0"/>
                    </a:lnTo>
                    <a:lnTo>
                      <a:pt x="44" y="4"/>
                    </a:lnTo>
                    <a:lnTo>
                      <a:pt x="52" y="0"/>
                    </a:lnTo>
                    <a:lnTo>
                      <a:pt x="58" y="6"/>
                    </a:lnTo>
                    <a:lnTo>
                      <a:pt x="64" y="12"/>
                    </a:lnTo>
                    <a:lnTo>
                      <a:pt x="66" y="26"/>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Freeform 160">
              <a:extLst>
                <a:ext uri="{FF2B5EF4-FFF2-40B4-BE49-F238E27FC236}">
                  <a16:creationId xmlns:a16="http://schemas.microsoft.com/office/drawing/2014/main" id="{A9B78125-338E-435B-8445-361E50E00F6D}"/>
                </a:ext>
              </a:extLst>
            </p:cNvPr>
            <p:cNvSpPr>
              <a:spLocks/>
            </p:cNvSpPr>
            <p:nvPr/>
          </p:nvSpPr>
          <p:spPr bwMode="auto">
            <a:xfrm>
              <a:off x="5623294" y="2454325"/>
              <a:ext cx="374917" cy="331129"/>
            </a:xfrm>
            <a:custGeom>
              <a:avLst/>
              <a:gdLst/>
              <a:ahLst/>
              <a:cxnLst>
                <a:cxn ang="0">
                  <a:pos x="126" y="8"/>
                </a:cxn>
                <a:cxn ang="0">
                  <a:pos x="152" y="24"/>
                </a:cxn>
                <a:cxn ang="0">
                  <a:pos x="162" y="32"/>
                </a:cxn>
                <a:cxn ang="0">
                  <a:pos x="180" y="36"/>
                </a:cxn>
                <a:cxn ang="0">
                  <a:pos x="202" y="40"/>
                </a:cxn>
                <a:cxn ang="0">
                  <a:pos x="198" y="56"/>
                </a:cxn>
                <a:cxn ang="0">
                  <a:pos x="194" y="70"/>
                </a:cxn>
                <a:cxn ang="0">
                  <a:pos x="188" y="74"/>
                </a:cxn>
                <a:cxn ang="0">
                  <a:pos x="170" y="96"/>
                </a:cxn>
                <a:cxn ang="0">
                  <a:pos x="186" y="106"/>
                </a:cxn>
                <a:cxn ang="0">
                  <a:pos x="188" y="116"/>
                </a:cxn>
                <a:cxn ang="0">
                  <a:pos x="186" y="140"/>
                </a:cxn>
                <a:cxn ang="0">
                  <a:pos x="194" y="148"/>
                </a:cxn>
                <a:cxn ang="0">
                  <a:pos x="182" y="158"/>
                </a:cxn>
                <a:cxn ang="0">
                  <a:pos x="160" y="156"/>
                </a:cxn>
                <a:cxn ang="0">
                  <a:pos x="138" y="152"/>
                </a:cxn>
                <a:cxn ang="0">
                  <a:pos x="122" y="162"/>
                </a:cxn>
                <a:cxn ang="0">
                  <a:pos x="106" y="172"/>
                </a:cxn>
                <a:cxn ang="0">
                  <a:pos x="80" y="168"/>
                </a:cxn>
                <a:cxn ang="0">
                  <a:pos x="50" y="156"/>
                </a:cxn>
                <a:cxn ang="0">
                  <a:pos x="56" y="128"/>
                </a:cxn>
                <a:cxn ang="0">
                  <a:pos x="64" y="116"/>
                </a:cxn>
                <a:cxn ang="0">
                  <a:pos x="44" y="90"/>
                </a:cxn>
                <a:cxn ang="0">
                  <a:pos x="36" y="76"/>
                </a:cxn>
                <a:cxn ang="0">
                  <a:pos x="18" y="66"/>
                </a:cxn>
                <a:cxn ang="0">
                  <a:pos x="0" y="60"/>
                </a:cxn>
                <a:cxn ang="0">
                  <a:pos x="8" y="50"/>
                </a:cxn>
                <a:cxn ang="0">
                  <a:pos x="26" y="48"/>
                </a:cxn>
                <a:cxn ang="0">
                  <a:pos x="40" y="50"/>
                </a:cxn>
                <a:cxn ang="0">
                  <a:pos x="54" y="46"/>
                </a:cxn>
                <a:cxn ang="0">
                  <a:pos x="48" y="30"/>
                </a:cxn>
                <a:cxn ang="0">
                  <a:pos x="62" y="36"/>
                </a:cxn>
                <a:cxn ang="0">
                  <a:pos x="84" y="28"/>
                </a:cxn>
                <a:cxn ang="0">
                  <a:pos x="106" y="18"/>
                </a:cxn>
                <a:cxn ang="0">
                  <a:pos x="116" y="0"/>
                </a:cxn>
              </a:cxnLst>
              <a:rect l="0" t="0" r="r" b="b"/>
              <a:pathLst>
                <a:path w="204" h="172">
                  <a:moveTo>
                    <a:pt x="116" y="0"/>
                  </a:moveTo>
                  <a:lnTo>
                    <a:pt x="126" y="8"/>
                  </a:lnTo>
                  <a:lnTo>
                    <a:pt x="140" y="20"/>
                  </a:lnTo>
                  <a:lnTo>
                    <a:pt x="152" y="24"/>
                  </a:lnTo>
                  <a:lnTo>
                    <a:pt x="154" y="28"/>
                  </a:lnTo>
                  <a:lnTo>
                    <a:pt x="162" y="32"/>
                  </a:lnTo>
                  <a:lnTo>
                    <a:pt x="174" y="32"/>
                  </a:lnTo>
                  <a:lnTo>
                    <a:pt x="180" y="36"/>
                  </a:lnTo>
                  <a:lnTo>
                    <a:pt x="184" y="40"/>
                  </a:lnTo>
                  <a:lnTo>
                    <a:pt x="202" y="40"/>
                  </a:lnTo>
                  <a:lnTo>
                    <a:pt x="204" y="44"/>
                  </a:lnTo>
                  <a:lnTo>
                    <a:pt x="198" y="56"/>
                  </a:lnTo>
                  <a:lnTo>
                    <a:pt x="194" y="64"/>
                  </a:lnTo>
                  <a:lnTo>
                    <a:pt x="194" y="70"/>
                  </a:lnTo>
                  <a:lnTo>
                    <a:pt x="192" y="74"/>
                  </a:lnTo>
                  <a:lnTo>
                    <a:pt x="188" y="74"/>
                  </a:lnTo>
                  <a:lnTo>
                    <a:pt x="178" y="84"/>
                  </a:lnTo>
                  <a:lnTo>
                    <a:pt x="170" y="96"/>
                  </a:lnTo>
                  <a:lnTo>
                    <a:pt x="186" y="96"/>
                  </a:lnTo>
                  <a:lnTo>
                    <a:pt x="186" y="106"/>
                  </a:lnTo>
                  <a:lnTo>
                    <a:pt x="186" y="112"/>
                  </a:lnTo>
                  <a:lnTo>
                    <a:pt x="188" y="116"/>
                  </a:lnTo>
                  <a:lnTo>
                    <a:pt x="184" y="124"/>
                  </a:lnTo>
                  <a:lnTo>
                    <a:pt x="186" y="140"/>
                  </a:lnTo>
                  <a:lnTo>
                    <a:pt x="194" y="140"/>
                  </a:lnTo>
                  <a:lnTo>
                    <a:pt x="194" y="148"/>
                  </a:lnTo>
                  <a:lnTo>
                    <a:pt x="186" y="150"/>
                  </a:lnTo>
                  <a:lnTo>
                    <a:pt x="182" y="158"/>
                  </a:lnTo>
                  <a:lnTo>
                    <a:pt x="172" y="162"/>
                  </a:lnTo>
                  <a:lnTo>
                    <a:pt x="160" y="156"/>
                  </a:lnTo>
                  <a:lnTo>
                    <a:pt x="150" y="154"/>
                  </a:lnTo>
                  <a:lnTo>
                    <a:pt x="138" y="152"/>
                  </a:lnTo>
                  <a:lnTo>
                    <a:pt x="128" y="156"/>
                  </a:lnTo>
                  <a:lnTo>
                    <a:pt x="122" y="162"/>
                  </a:lnTo>
                  <a:lnTo>
                    <a:pt x="122" y="172"/>
                  </a:lnTo>
                  <a:lnTo>
                    <a:pt x="106" y="172"/>
                  </a:lnTo>
                  <a:lnTo>
                    <a:pt x="92" y="166"/>
                  </a:lnTo>
                  <a:lnTo>
                    <a:pt x="80" y="168"/>
                  </a:lnTo>
                  <a:lnTo>
                    <a:pt x="64" y="162"/>
                  </a:lnTo>
                  <a:lnTo>
                    <a:pt x="50" y="156"/>
                  </a:lnTo>
                  <a:lnTo>
                    <a:pt x="50" y="144"/>
                  </a:lnTo>
                  <a:lnTo>
                    <a:pt x="56" y="128"/>
                  </a:lnTo>
                  <a:lnTo>
                    <a:pt x="56" y="116"/>
                  </a:lnTo>
                  <a:lnTo>
                    <a:pt x="64" y="116"/>
                  </a:lnTo>
                  <a:lnTo>
                    <a:pt x="56" y="98"/>
                  </a:lnTo>
                  <a:lnTo>
                    <a:pt x="44" y="90"/>
                  </a:lnTo>
                  <a:lnTo>
                    <a:pt x="42" y="82"/>
                  </a:lnTo>
                  <a:lnTo>
                    <a:pt x="36" y="76"/>
                  </a:lnTo>
                  <a:lnTo>
                    <a:pt x="26" y="70"/>
                  </a:lnTo>
                  <a:lnTo>
                    <a:pt x="18" y="66"/>
                  </a:lnTo>
                  <a:lnTo>
                    <a:pt x="6" y="66"/>
                  </a:lnTo>
                  <a:lnTo>
                    <a:pt x="0" y="60"/>
                  </a:lnTo>
                  <a:lnTo>
                    <a:pt x="2" y="52"/>
                  </a:lnTo>
                  <a:lnTo>
                    <a:pt x="8" y="50"/>
                  </a:lnTo>
                  <a:lnTo>
                    <a:pt x="18" y="48"/>
                  </a:lnTo>
                  <a:lnTo>
                    <a:pt x="26" y="48"/>
                  </a:lnTo>
                  <a:lnTo>
                    <a:pt x="32" y="54"/>
                  </a:lnTo>
                  <a:lnTo>
                    <a:pt x="40" y="50"/>
                  </a:lnTo>
                  <a:lnTo>
                    <a:pt x="48" y="52"/>
                  </a:lnTo>
                  <a:lnTo>
                    <a:pt x="54" y="46"/>
                  </a:lnTo>
                  <a:lnTo>
                    <a:pt x="50" y="36"/>
                  </a:lnTo>
                  <a:lnTo>
                    <a:pt x="48" y="30"/>
                  </a:lnTo>
                  <a:lnTo>
                    <a:pt x="54" y="30"/>
                  </a:lnTo>
                  <a:lnTo>
                    <a:pt x="62" y="36"/>
                  </a:lnTo>
                  <a:lnTo>
                    <a:pt x="76" y="34"/>
                  </a:lnTo>
                  <a:lnTo>
                    <a:pt x="84" y="28"/>
                  </a:lnTo>
                  <a:lnTo>
                    <a:pt x="96" y="22"/>
                  </a:lnTo>
                  <a:lnTo>
                    <a:pt x="106" y="18"/>
                  </a:lnTo>
                  <a:lnTo>
                    <a:pt x="106" y="4"/>
                  </a:lnTo>
                  <a:lnTo>
                    <a:pt x="11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163">
              <a:extLst>
                <a:ext uri="{FF2B5EF4-FFF2-40B4-BE49-F238E27FC236}">
                  <a16:creationId xmlns:a16="http://schemas.microsoft.com/office/drawing/2014/main" id="{BFADD9DC-32B3-494D-81EA-E84A3F75E34D}"/>
                </a:ext>
              </a:extLst>
            </p:cNvPr>
            <p:cNvSpPr>
              <a:spLocks/>
            </p:cNvSpPr>
            <p:nvPr/>
          </p:nvSpPr>
          <p:spPr bwMode="auto">
            <a:xfrm>
              <a:off x="6016572" y="2773897"/>
              <a:ext cx="25729" cy="50055"/>
            </a:xfrm>
            <a:custGeom>
              <a:avLst/>
              <a:gdLst/>
              <a:ahLst/>
              <a:cxnLst>
                <a:cxn ang="0">
                  <a:pos x="10" y="0"/>
                </a:cxn>
                <a:cxn ang="0">
                  <a:pos x="4" y="2"/>
                </a:cxn>
                <a:cxn ang="0">
                  <a:pos x="0" y="6"/>
                </a:cxn>
                <a:cxn ang="0">
                  <a:pos x="0" y="14"/>
                </a:cxn>
                <a:cxn ang="0">
                  <a:pos x="0" y="22"/>
                </a:cxn>
                <a:cxn ang="0">
                  <a:pos x="6" y="26"/>
                </a:cxn>
                <a:cxn ang="0">
                  <a:pos x="10" y="18"/>
                </a:cxn>
                <a:cxn ang="0">
                  <a:pos x="8" y="12"/>
                </a:cxn>
                <a:cxn ang="0">
                  <a:pos x="14" y="10"/>
                </a:cxn>
                <a:cxn ang="0">
                  <a:pos x="10" y="0"/>
                </a:cxn>
              </a:cxnLst>
              <a:rect l="0" t="0" r="r" b="b"/>
              <a:pathLst>
                <a:path w="14" h="26">
                  <a:moveTo>
                    <a:pt x="10" y="0"/>
                  </a:moveTo>
                  <a:lnTo>
                    <a:pt x="4" y="2"/>
                  </a:lnTo>
                  <a:lnTo>
                    <a:pt x="0" y="6"/>
                  </a:lnTo>
                  <a:lnTo>
                    <a:pt x="0" y="14"/>
                  </a:lnTo>
                  <a:lnTo>
                    <a:pt x="0" y="22"/>
                  </a:lnTo>
                  <a:lnTo>
                    <a:pt x="6" y="26"/>
                  </a:lnTo>
                  <a:lnTo>
                    <a:pt x="10" y="18"/>
                  </a:lnTo>
                  <a:lnTo>
                    <a:pt x="8" y="12"/>
                  </a:lnTo>
                  <a:lnTo>
                    <a:pt x="14" y="10"/>
                  </a:lnTo>
                  <a:lnTo>
                    <a:pt x="1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64">
              <a:extLst>
                <a:ext uri="{FF2B5EF4-FFF2-40B4-BE49-F238E27FC236}">
                  <a16:creationId xmlns:a16="http://schemas.microsoft.com/office/drawing/2014/main" id="{FFFAF6FB-D066-4662-9C4C-F67623432031}"/>
                </a:ext>
              </a:extLst>
            </p:cNvPr>
            <p:cNvSpPr>
              <a:spLocks/>
            </p:cNvSpPr>
            <p:nvPr/>
          </p:nvSpPr>
          <p:spPr bwMode="auto">
            <a:xfrm>
              <a:off x="6005547" y="2839359"/>
              <a:ext cx="36756" cy="73156"/>
            </a:xfrm>
            <a:custGeom>
              <a:avLst/>
              <a:gdLst/>
              <a:ahLst/>
              <a:cxnLst>
                <a:cxn ang="0">
                  <a:pos x="10" y="0"/>
                </a:cxn>
                <a:cxn ang="0">
                  <a:pos x="8" y="4"/>
                </a:cxn>
                <a:cxn ang="0">
                  <a:pos x="2" y="4"/>
                </a:cxn>
                <a:cxn ang="0">
                  <a:pos x="0" y="12"/>
                </a:cxn>
                <a:cxn ang="0">
                  <a:pos x="4" y="16"/>
                </a:cxn>
                <a:cxn ang="0">
                  <a:pos x="4" y="26"/>
                </a:cxn>
                <a:cxn ang="0">
                  <a:pos x="4" y="36"/>
                </a:cxn>
                <a:cxn ang="0">
                  <a:pos x="10" y="38"/>
                </a:cxn>
                <a:cxn ang="0">
                  <a:pos x="14" y="34"/>
                </a:cxn>
                <a:cxn ang="0">
                  <a:pos x="20" y="28"/>
                </a:cxn>
                <a:cxn ang="0">
                  <a:pos x="18" y="14"/>
                </a:cxn>
                <a:cxn ang="0">
                  <a:pos x="20" y="6"/>
                </a:cxn>
                <a:cxn ang="0">
                  <a:pos x="18" y="2"/>
                </a:cxn>
                <a:cxn ang="0">
                  <a:pos x="10" y="0"/>
                </a:cxn>
              </a:cxnLst>
              <a:rect l="0" t="0" r="r" b="b"/>
              <a:pathLst>
                <a:path w="20" h="38">
                  <a:moveTo>
                    <a:pt x="10" y="0"/>
                  </a:moveTo>
                  <a:lnTo>
                    <a:pt x="8" y="4"/>
                  </a:lnTo>
                  <a:lnTo>
                    <a:pt x="2" y="4"/>
                  </a:lnTo>
                  <a:lnTo>
                    <a:pt x="0" y="12"/>
                  </a:lnTo>
                  <a:lnTo>
                    <a:pt x="4" y="16"/>
                  </a:lnTo>
                  <a:lnTo>
                    <a:pt x="4" y="26"/>
                  </a:lnTo>
                  <a:lnTo>
                    <a:pt x="4" y="36"/>
                  </a:lnTo>
                  <a:lnTo>
                    <a:pt x="10" y="38"/>
                  </a:lnTo>
                  <a:lnTo>
                    <a:pt x="14" y="34"/>
                  </a:lnTo>
                  <a:lnTo>
                    <a:pt x="20" y="28"/>
                  </a:lnTo>
                  <a:lnTo>
                    <a:pt x="18" y="14"/>
                  </a:lnTo>
                  <a:lnTo>
                    <a:pt x="20" y="6"/>
                  </a:lnTo>
                  <a:lnTo>
                    <a:pt x="18" y="2"/>
                  </a:lnTo>
                  <a:lnTo>
                    <a:pt x="1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68">
              <a:extLst>
                <a:ext uri="{FF2B5EF4-FFF2-40B4-BE49-F238E27FC236}">
                  <a16:creationId xmlns:a16="http://schemas.microsoft.com/office/drawing/2014/main" id="{27F069CA-92CC-4BFC-B71A-5D67E1DB132B}"/>
                </a:ext>
              </a:extLst>
            </p:cNvPr>
            <p:cNvSpPr>
              <a:spLocks/>
            </p:cNvSpPr>
            <p:nvPr/>
          </p:nvSpPr>
          <p:spPr bwMode="auto">
            <a:xfrm>
              <a:off x="6053332" y="2265642"/>
              <a:ext cx="22054" cy="26953"/>
            </a:xfrm>
            <a:custGeom>
              <a:avLst/>
              <a:gdLst/>
              <a:ahLst/>
              <a:cxnLst>
                <a:cxn ang="0">
                  <a:pos x="2" y="0"/>
                </a:cxn>
                <a:cxn ang="0">
                  <a:pos x="12" y="0"/>
                </a:cxn>
                <a:cxn ang="0">
                  <a:pos x="12" y="8"/>
                </a:cxn>
                <a:cxn ang="0">
                  <a:pos x="12" y="14"/>
                </a:cxn>
                <a:cxn ang="0">
                  <a:pos x="4" y="14"/>
                </a:cxn>
                <a:cxn ang="0">
                  <a:pos x="0" y="8"/>
                </a:cxn>
                <a:cxn ang="0">
                  <a:pos x="2" y="0"/>
                </a:cxn>
              </a:cxnLst>
              <a:rect l="0" t="0" r="r" b="b"/>
              <a:pathLst>
                <a:path w="12" h="14">
                  <a:moveTo>
                    <a:pt x="2" y="0"/>
                  </a:moveTo>
                  <a:lnTo>
                    <a:pt x="12" y="0"/>
                  </a:lnTo>
                  <a:lnTo>
                    <a:pt x="12" y="8"/>
                  </a:lnTo>
                  <a:lnTo>
                    <a:pt x="12" y="14"/>
                  </a:lnTo>
                  <a:lnTo>
                    <a:pt x="4" y="14"/>
                  </a:lnTo>
                  <a:lnTo>
                    <a:pt x="0" y="8"/>
                  </a:lnTo>
                  <a:lnTo>
                    <a:pt x="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70">
              <a:extLst>
                <a:ext uri="{FF2B5EF4-FFF2-40B4-BE49-F238E27FC236}">
                  <a16:creationId xmlns:a16="http://schemas.microsoft.com/office/drawing/2014/main" id="{3F3CE1BD-DBEA-407A-ADA2-5389C69575A4}"/>
                </a:ext>
              </a:extLst>
            </p:cNvPr>
            <p:cNvSpPr>
              <a:spLocks/>
            </p:cNvSpPr>
            <p:nvPr/>
          </p:nvSpPr>
          <p:spPr bwMode="auto">
            <a:xfrm>
              <a:off x="5939385" y="2296447"/>
              <a:ext cx="262809" cy="304177"/>
            </a:xfrm>
            <a:custGeom>
              <a:avLst/>
              <a:gdLst/>
              <a:ahLst/>
              <a:cxnLst>
                <a:cxn ang="0">
                  <a:pos x="10" y="30"/>
                </a:cxn>
                <a:cxn ang="0">
                  <a:pos x="18" y="28"/>
                </a:cxn>
                <a:cxn ang="0">
                  <a:pos x="26" y="28"/>
                </a:cxn>
                <a:cxn ang="0">
                  <a:pos x="36" y="32"/>
                </a:cxn>
                <a:cxn ang="0">
                  <a:pos x="40" y="26"/>
                </a:cxn>
                <a:cxn ang="0">
                  <a:pos x="48" y="22"/>
                </a:cxn>
                <a:cxn ang="0">
                  <a:pos x="46" y="16"/>
                </a:cxn>
                <a:cxn ang="0">
                  <a:pos x="44" y="8"/>
                </a:cxn>
                <a:cxn ang="0">
                  <a:pos x="46" y="2"/>
                </a:cxn>
                <a:cxn ang="0">
                  <a:pos x="56" y="0"/>
                </a:cxn>
                <a:cxn ang="0">
                  <a:pos x="62" y="6"/>
                </a:cxn>
                <a:cxn ang="0">
                  <a:pos x="64" y="12"/>
                </a:cxn>
                <a:cxn ang="0">
                  <a:pos x="74" y="16"/>
                </a:cxn>
                <a:cxn ang="0">
                  <a:pos x="80" y="20"/>
                </a:cxn>
                <a:cxn ang="0">
                  <a:pos x="89" y="22"/>
                </a:cxn>
                <a:cxn ang="0">
                  <a:pos x="95" y="16"/>
                </a:cxn>
                <a:cxn ang="0">
                  <a:pos x="109" y="12"/>
                </a:cxn>
                <a:cxn ang="0">
                  <a:pos x="117" y="10"/>
                </a:cxn>
                <a:cxn ang="0">
                  <a:pos x="119" y="16"/>
                </a:cxn>
                <a:cxn ang="0">
                  <a:pos x="131" y="24"/>
                </a:cxn>
                <a:cxn ang="0">
                  <a:pos x="135" y="34"/>
                </a:cxn>
                <a:cxn ang="0">
                  <a:pos x="131" y="46"/>
                </a:cxn>
                <a:cxn ang="0">
                  <a:pos x="139" y="50"/>
                </a:cxn>
                <a:cxn ang="0">
                  <a:pos x="137" y="60"/>
                </a:cxn>
                <a:cxn ang="0">
                  <a:pos x="139" y="74"/>
                </a:cxn>
                <a:cxn ang="0">
                  <a:pos x="143" y="82"/>
                </a:cxn>
                <a:cxn ang="0">
                  <a:pos x="137" y="84"/>
                </a:cxn>
                <a:cxn ang="0">
                  <a:pos x="129" y="86"/>
                </a:cxn>
                <a:cxn ang="0">
                  <a:pos x="119" y="90"/>
                </a:cxn>
                <a:cxn ang="0">
                  <a:pos x="107" y="94"/>
                </a:cxn>
                <a:cxn ang="0">
                  <a:pos x="95" y="100"/>
                </a:cxn>
                <a:cxn ang="0">
                  <a:pos x="103" y="110"/>
                </a:cxn>
                <a:cxn ang="0">
                  <a:pos x="111" y="120"/>
                </a:cxn>
                <a:cxn ang="0">
                  <a:pos x="123" y="128"/>
                </a:cxn>
                <a:cxn ang="0">
                  <a:pos x="123" y="134"/>
                </a:cxn>
                <a:cxn ang="0">
                  <a:pos x="115" y="138"/>
                </a:cxn>
                <a:cxn ang="0">
                  <a:pos x="107" y="142"/>
                </a:cxn>
                <a:cxn ang="0">
                  <a:pos x="107" y="150"/>
                </a:cxn>
                <a:cxn ang="0">
                  <a:pos x="95" y="150"/>
                </a:cxn>
                <a:cxn ang="0">
                  <a:pos x="85" y="156"/>
                </a:cxn>
                <a:cxn ang="0">
                  <a:pos x="56" y="158"/>
                </a:cxn>
                <a:cxn ang="0">
                  <a:pos x="58" y="154"/>
                </a:cxn>
                <a:cxn ang="0">
                  <a:pos x="56" y="152"/>
                </a:cxn>
                <a:cxn ang="0">
                  <a:pos x="48" y="150"/>
                </a:cxn>
                <a:cxn ang="0">
                  <a:pos x="38" y="152"/>
                </a:cxn>
                <a:cxn ang="0">
                  <a:pos x="28" y="152"/>
                </a:cxn>
                <a:cxn ang="0">
                  <a:pos x="22" y="152"/>
                </a:cxn>
                <a:cxn ang="0">
                  <a:pos x="22" y="146"/>
                </a:cxn>
                <a:cxn ang="0">
                  <a:pos x="32" y="126"/>
                </a:cxn>
                <a:cxn ang="0">
                  <a:pos x="30" y="122"/>
                </a:cxn>
                <a:cxn ang="0">
                  <a:pos x="12" y="122"/>
                </a:cxn>
                <a:cxn ang="0">
                  <a:pos x="8" y="118"/>
                </a:cxn>
                <a:cxn ang="0">
                  <a:pos x="2" y="114"/>
                </a:cxn>
                <a:cxn ang="0">
                  <a:pos x="4" y="106"/>
                </a:cxn>
                <a:cxn ang="0">
                  <a:pos x="2" y="102"/>
                </a:cxn>
                <a:cxn ang="0">
                  <a:pos x="4" y="96"/>
                </a:cxn>
                <a:cxn ang="0">
                  <a:pos x="0" y="86"/>
                </a:cxn>
                <a:cxn ang="0">
                  <a:pos x="0" y="68"/>
                </a:cxn>
                <a:cxn ang="0">
                  <a:pos x="12" y="60"/>
                </a:cxn>
                <a:cxn ang="0">
                  <a:pos x="12" y="50"/>
                </a:cxn>
                <a:cxn ang="0">
                  <a:pos x="16" y="44"/>
                </a:cxn>
                <a:cxn ang="0">
                  <a:pos x="10" y="30"/>
                </a:cxn>
              </a:cxnLst>
              <a:rect l="0" t="0" r="r" b="b"/>
              <a:pathLst>
                <a:path w="143" h="158">
                  <a:moveTo>
                    <a:pt x="10" y="30"/>
                  </a:moveTo>
                  <a:lnTo>
                    <a:pt x="18" y="28"/>
                  </a:lnTo>
                  <a:lnTo>
                    <a:pt x="26" y="28"/>
                  </a:lnTo>
                  <a:lnTo>
                    <a:pt x="36" y="32"/>
                  </a:lnTo>
                  <a:lnTo>
                    <a:pt x="40" y="26"/>
                  </a:lnTo>
                  <a:lnTo>
                    <a:pt x="48" y="22"/>
                  </a:lnTo>
                  <a:lnTo>
                    <a:pt x="46" y="16"/>
                  </a:lnTo>
                  <a:lnTo>
                    <a:pt x="44" y="8"/>
                  </a:lnTo>
                  <a:lnTo>
                    <a:pt x="46" y="2"/>
                  </a:lnTo>
                  <a:lnTo>
                    <a:pt x="56" y="0"/>
                  </a:lnTo>
                  <a:lnTo>
                    <a:pt x="62" y="6"/>
                  </a:lnTo>
                  <a:lnTo>
                    <a:pt x="64" y="12"/>
                  </a:lnTo>
                  <a:lnTo>
                    <a:pt x="74" y="16"/>
                  </a:lnTo>
                  <a:lnTo>
                    <a:pt x="80" y="20"/>
                  </a:lnTo>
                  <a:lnTo>
                    <a:pt x="89" y="22"/>
                  </a:lnTo>
                  <a:lnTo>
                    <a:pt x="95" y="16"/>
                  </a:lnTo>
                  <a:lnTo>
                    <a:pt x="109" y="12"/>
                  </a:lnTo>
                  <a:lnTo>
                    <a:pt x="117" y="10"/>
                  </a:lnTo>
                  <a:lnTo>
                    <a:pt x="119" y="16"/>
                  </a:lnTo>
                  <a:lnTo>
                    <a:pt x="131" y="24"/>
                  </a:lnTo>
                  <a:lnTo>
                    <a:pt x="135" y="34"/>
                  </a:lnTo>
                  <a:lnTo>
                    <a:pt x="131" y="46"/>
                  </a:lnTo>
                  <a:lnTo>
                    <a:pt x="139" y="50"/>
                  </a:lnTo>
                  <a:lnTo>
                    <a:pt x="137" y="60"/>
                  </a:lnTo>
                  <a:lnTo>
                    <a:pt x="139" y="74"/>
                  </a:lnTo>
                  <a:lnTo>
                    <a:pt x="143" y="82"/>
                  </a:lnTo>
                  <a:lnTo>
                    <a:pt x="137" y="84"/>
                  </a:lnTo>
                  <a:lnTo>
                    <a:pt x="129" y="86"/>
                  </a:lnTo>
                  <a:lnTo>
                    <a:pt x="119" y="90"/>
                  </a:lnTo>
                  <a:lnTo>
                    <a:pt x="107" y="94"/>
                  </a:lnTo>
                  <a:lnTo>
                    <a:pt x="95" y="100"/>
                  </a:lnTo>
                  <a:lnTo>
                    <a:pt x="103" y="110"/>
                  </a:lnTo>
                  <a:lnTo>
                    <a:pt x="111" y="120"/>
                  </a:lnTo>
                  <a:lnTo>
                    <a:pt x="123" y="128"/>
                  </a:lnTo>
                  <a:lnTo>
                    <a:pt x="123" y="134"/>
                  </a:lnTo>
                  <a:lnTo>
                    <a:pt x="115" y="138"/>
                  </a:lnTo>
                  <a:lnTo>
                    <a:pt x="107" y="142"/>
                  </a:lnTo>
                  <a:lnTo>
                    <a:pt x="107" y="150"/>
                  </a:lnTo>
                  <a:lnTo>
                    <a:pt x="95" y="150"/>
                  </a:lnTo>
                  <a:lnTo>
                    <a:pt x="85" y="156"/>
                  </a:lnTo>
                  <a:lnTo>
                    <a:pt x="56" y="158"/>
                  </a:lnTo>
                  <a:lnTo>
                    <a:pt x="58" y="154"/>
                  </a:lnTo>
                  <a:lnTo>
                    <a:pt x="56" y="152"/>
                  </a:lnTo>
                  <a:lnTo>
                    <a:pt x="48" y="150"/>
                  </a:lnTo>
                  <a:lnTo>
                    <a:pt x="38" y="152"/>
                  </a:lnTo>
                  <a:lnTo>
                    <a:pt x="28" y="152"/>
                  </a:lnTo>
                  <a:lnTo>
                    <a:pt x="22" y="152"/>
                  </a:lnTo>
                  <a:lnTo>
                    <a:pt x="22" y="146"/>
                  </a:lnTo>
                  <a:lnTo>
                    <a:pt x="32" y="126"/>
                  </a:lnTo>
                  <a:lnTo>
                    <a:pt x="30" y="122"/>
                  </a:lnTo>
                  <a:lnTo>
                    <a:pt x="12" y="122"/>
                  </a:lnTo>
                  <a:lnTo>
                    <a:pt x="8" y="118"/>
                  </a:lnTo>
                  <a:lnTo>
                    <a:pt x="2" y="114"/>
                  </a:lnTo>
                  <a:lnTo>
                    <a:pt x="4" y="106"/>
                  </a:lnTo>
                  <a:lnTo>
                    <a:pt x="2" y="102"/>
                  </a:lnTo>
                  <a:lnTo>
                    <a:pt x="4" y="96"/>
                  </a:lnTo>
                  <a:lnTo>
                    <a:pt x="0" y="86"/>
                  </a:lnTo>
                  <a:lnTo>
                    <a:pt x="0" y="68"/>
                  </a:lnTo>
                  <a:lnTo>
                    <a:pt x="12" y="60"/>
                  </a:lnTo>
                  <a:lnTo>
                    <a:pt x="12" y="50"/>
                  </a:lnTo>
                  <a:lnTo>
                    <a:pt x="16" y="44"/>
                  </a:lnTo>
                  <a:lnTo>
                    <a:pt x="10" y="3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76">
              <a:extLst>
                <a:ext uri="{FF2B5EF4-FFF2-40B4-BE49-F238E27FC236}">
                  <a16:creationId xmlns:a16="http://schemas.microsoft.com/office/drawing/2014/main" id="{F7286717-3848-4189-999E-2334BFF6F67F}"/>
                </a:ext>
              </a:extLst>
            </p:cNvPr>
            <p:cNvSpPr>
              <a:spLocks/>
            </p:cNvSpPr>
            <p:nvPr/>
          </p:nvSpPr>
          <p:spPr bwMode="auto">
            <a:xfrm>
              <a:off x="6147059" y="2612173"/>
              <a:ext cx="95566" cy="57756"/>
            </a:xfrm>
            <a:custGeom>
              <a:avLst/>
              <a:gdLst/>
              <a:ahLst/>
              <a:cxnLst>
                <a:cxn ang="0">
                  <a:pos x="10" y="28"/>
                </a:cxn>
                <a:cxn ang="0">
                  <a:pos x="20" y="30"/>
                </a:cxn>
                <a:cxn ang="0">
                  <a:pos x="32" y="28"/>
                </a:cxn>
                <a:cxn ang="0">
                  <a:pos x="38" y="22"/>
                </a:cxn>
                <a:cxn ang="0">
                  <a:pos x="44" y="16"/>
                </a:cxn>
                <a:cxn ang="0">
                  <a:pos x="52" y="8"/>
                </a:cxn>
                <a:cxn ang="0">
                  <a:pos x="50" y="0"/>
                </a:cxn>
                <a:cxn ang="0">
                  <a:pos x="44" y="4"/>
                </a:cxn>
                <a:cxn ang="0">
                  <a:pos x="30" y="10"/>
                </a:cxn>
                <a:cxn ang="0">
                  <a:pos x="18" y="12"/>
                </a:cxn>
                <a:cxn ang="0">
                  <a:pos x="8" y="8"/>
                </a:cxn>
                <a:cxn ang="0">
                  <a:pos x="2" y="16"/>
                </a:cxn>
                <a:cxn ang="0">
                  <a:pos x="0" y="24"/>
                </a:cxn>
                <a:cxn ang="0">
                  <a:pos x="10" y="28"/>
                </a:cxn>
              </a:cxnLst>
              <a:rect l="0" t="0" r="r" b="b"/>
              <a:pathLst>
                <a:path w="52" h="30">
                  <a:moveTo>
                    <a:pt x="10" y="28"/>
                  </a:moveTo>
                  <a:lnTo>
                    <a:pt x="20" y="30"/>
                  </a:lnTo>
                  <a:lnTo>
                    <a:pt x="32" y="28"/>
                  </a:lnTo>
                  <a:lnTo>
                    <a:pt x="38" y="22"/>
                  </a:lnTo>
                  <a:lnTo>
                    <a:pt x="44" y="16"/>
                  </a:lnTo>
                  <a:lnTo>
                    <a:pt x="52" y="8"/>
                  </a:lnTo>
                  <a:lnTo>
                    <a:pt x="50" y="0"/>
                  </a:lnTo>
                  <a:lnTo>
                    <a:pt x="44" y="4"/>
                  </a:lnTo>
                  <a:lnTo>
                    <a:pt x="30" y="10"/>
                  </a:lnTo>
                  <a:lnTo>
                    <a:pt x="18" y="12"/>
                  </a:lnTo>
                  <a:lnTo>
                    <a:pt x="8" y="8"/>
                  </a:lnTo>
                  <a:lnTo>
                    <a:pt x="2" y="16"/>
                  </a:lnTo>
                  <a:lnTo>
                    <a:pt x="0" y="24"/>
                  </a:lnTo>
                  <a:lnTo>
                    <a:pt x="10" y="2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177">
              <a:extLst>
                <a:ext uri="{FF2B5EF4-FFF2-40B4-BE49-F238E27FC236}">
                  <a16:creationId xmlns:a16="http://schemas.microsoft.com/office/drawing/2014/main" id="{43A9CEA3-E73C-4C29-9B12-8E43FC90A7E8}"/>
                </a:ext>
              </a:extLst>
            </p:cNvPr>
            <p:cNvSpPr>
              <a:spLocks/>
            </p:cNvSpPr>
            <p:nvPr/>
          </p:nvSpPr>
          <p:spPr bwMode="auto">
            <a:xfrm>
              <a:off x="6158086" y="2627597"/>
              <a:ext cx="165405" cy="142463"/>
            </a:xfrm>
            <a:custGeom>
              <a:avLst/>
              <a:gdLst/>
              <a:ahLst/>
              <a:cxnLst>
                <a:cxn ang="0">
                  <a:pos x="84" y="16"/>
                </a:cxn>
                <a:cxn ang="0">
                  <a:pos x="86" y="24"/>
                </a:cxn>
                <a:cxn ang="0">
                  <a:pos x="90" y="30"/>
                </a:cxn>
                <a:cxn ang="0">
                  <a:pos x="86" y="34"/>
                </a:cxn>
                <a:cxn ang="0">
                  <a:pos x="70" y="32"/>
                </a:cxn>
                <a:cxn ang="0">
                  <a:pos x="54" y="30"/>
                </a:cxn>
                <a:cxn ang="0">
                  <a:pos x="48" y="28"/>
                </a:cxn>
                <a:cxn ang="0">
                  <a:pos x="36" y="30"/>
                </a:cxn>
                <a:cxn ang="0">
                  <a:pos x="38" y="38"/>
                </a:cxn>
                <a:cxn ang="0">
                  <a:pos x="42" y="50"/>
                </a:cxn>
                <a:cxn ang="0">
                  <a:pos x="46" y="56"/>
                </a:cxn>
                <a:cxn ang="0">
                  <a:pos x="56" y="64"/>
                </a:cxn>
                <a:cxn ang="0">
                  <a:pos x="62" y="68"/>
                </a:cxn>
                <a:cxn ang="0">
                  <a:pos x="60" y="74"/>
                </a:cxn>
                <a:cxn ang="0">
                  <a:pos x="48" y="64"/>
                </a:cxn>
                <a:cxn ang="0">
                  <a:pos x="36" y="56"/>
                </a:cxn>
                <a:cxn ang="0">
                  <a:pos x="28" y="48"/>
                </a:cxn>
                <a:cxn ang="0">
                  <a:pos x="24" y="40"/>
                </a:cxn>
                <a:cxn ang="0">
                  <a:pos x="22" y="32"/>
                </a:cxn>
                <a:cxn ang="0">
                  <a:pos x="16" y="32"/>
                </a:cxn>
                <a:cxn ang="0">
                  <a:pos x="8" y="36"/>
                </a:cxn>
                <a:cxn ang="0">
                  <a:pos x="0" y="32"/>
                </a:cxn>
                <a:cxn ang="0">
                  <a:pos x="0" y="24"/>
                </a:cxn>
                <a:cxn ang="0">
                  <a:pos x="4" y="20"/>
                </a:cxn>
                <a:cxn ang="0">
                  <a:pos x="8" y="22"/>
                </a:cxn>
                <a:cxn ang="0">
                  <a:pos x="14" y="22"/>
                </a:cxn>
                <a:cxn ang="0">
                  <a:pos x="26" y="20"/>
                </a:cxn>
                <a:cxn ang="0">
                  <a:pos x="32" y="14"/>
                </a:cxn>
                <a:cxn ang="0">
                  <a:pos x="38" y="8"/>
                </a:cxn>
                <a:cxn ang="0">
                  <a:pos x="46" y="0"/>
                </a:cxn>
                <a:cxn ang="0">
                  <a:pos x="54" y="8"/>
                </a:cxn>
                <a:cxn ang="0">
                  <a:pos x="66" y="18"/>
                </a:cxn>
                <a:cxn ang="0">
                  <a:pos x="74" y="18"/>
                </a:cxn>
                <a:cxn ang="0">
                  <a:pos x="84" y="16"/>
                </a:cxn>
              </a:cxnLst>
              <a:rect l="0" t="0" r="r" b="b"/>
              <a:pathLst>
                <a:path w="90" h="74">
                  <a:moveTo>
                    <a:pt x="84" y="16"/>
                  </a:moveTo>
                  <a:lnTo>
                    <a:pt x="86" y="24"/>
                  </a:lnTo>
                  <a:lnTo>
                    <a:pt x="90" y="30"/>
                  </a:lnTo>
                  <a:lnTo>
                    <a:pt x="86" y="34"/>
                  </a:lnTo>
                  <a:lnTo>
                    <a:pt x="70" y="32"/>
                  </a:lnTo>
                  <a:lnTo>
                    <a:pt x="54" y="30"/>
                  </a:lnTo>
                  <a:lnTo>
                    <a:pt x="48" y="28"/>
                  </a:lnTo>
                  <a:lnTo>
                    <a:pt x="36" y="30"/>
                  </a:lnTo>
                  <a:lnTo>
                    <a:pt x="38" y="38"/>
                  </a:lnTo>
                  <a:lnTo>
                    <a:pt x="42" y="50"/>
                  </a:lnTo>
                  <a:lnTo>
                    <a:pt x="46" y="56"/>
                  </a:lnTo>
                  <a:lnTo>
                    <a:pt x="56" y="64"/>
                  </a:lnTo>
                  <a:lnTo>
                    <a:pt x="62" y="68"/>
                  </a:lnTo>
                  <a:lnTo>
                    <a:pt x="60" y="74"/>
                  </a:lnTo>
                  <a:lnTo>
                    <a:pt x="48" y="64"/>
                  </a:lnTo>
                  <a:lnTo>
                    <a:pt x="36" y="56"/>
                  </a:lnTo>
                  <a:lnTo>
                    <a:pt x="28" y="48"/>
                  </a:lnTo>
                  <a:lnTo>
                    <a:pt x="24" y="40"/>
                  </a:lnTo>
                  <a:lnTo>
                    <a:pt x="22" y="32"/>
                  </a:lnTo>
                  <a:lnTo>
                    <a:pt x="16" y="32"/>
                  </a:lnTo>
                  <a:lnTo>
                    <a:pt x="8" y="36"/>
                  </a:lnTo>
                  <a:lnTo>
                    <a:pt x="0" y="32"/>
                  </a:lnTo>
                  <a:lnTo>
                    <a:pt x="0" y="24"/>
                  </a:lnTo>
                  <a:lnTo>
                    <a:pt x="4" y="20"/>
                  </a:lnTo>
                  <a:lnTo>
                    <a:pt x="8" y="22"/>
                  </a:lnTo>
                  <a:lnTo>
                    <a:pt x="14" y="22"/>
                  </a:lnTo>
                  <a:lnTo>
                    <a:pt x="26" y="20"/>
                  </a:lnTo>
                  <a:lnTo>
                    <a:pt x="32" y="14"/>
                  </a:lnTo>
                  <a:lnTo>
                    <a:pt x="38" y="8"/>
                  </a:lnTo>
                  <a:lnTo>
                    <a:pt x="46" y="0"/>
                  </a:lnTo>
                  <a:lnTo>
                    <a:pt x="54" y="8"/>
                  </a:lnTo>
                  <a:lnTo>
                    <a:pt x="66" y="18"/>
                  </a:lnTo>
                  <a:lnTo>
                    <a:pt x="74" y="18"/>
                  </a:lnTo>
                  <a:lnTo>
                    <a:pt x="84"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178">
              <a:extLst>
                <a:ext uri="{FF2B5EF4-FFF2-40B4-BE49-F238E27FC236}">
                  <a16:creationId xmlns:a16="http://schemas.microsoft.com/office/drawing/2014/main" id="{968B9D5C-C147-4139-B00A-42364D315A0C}"/>
                </a:ext>
              </a:extLst>
            </p:cNvPr>
            <p:cNvSpPr>
              <a:spLocks/>
            </p:cNvSpPr>
            <p:nvPr/>
          </p:nvSpPr>
          <p:spPr bwMode="auto">
            <a:xfrm>
              <a:off x="6224255" y="2681496"/>
              <a:ext cx="110270" cy="100109"/>
            </a:xfrm>
            <a:custGeom>
              <a:avLst/>
              <a:gdLst/>
              <a:ahLst/>
              <a:cxnLst>
                <a:cxn ang="0">
                  <a:pos x="0" y="2"/>
                </a:cxn>
                <a:cxn ang="0">
                  <a:pos x="12" y="0"/>
                </a:cxn>
                <a:cxn ang="0">
                  <a:pos x="26" y="2"/>
                </a:cxn>
                <a:cxn ang="0">
                  <a:pos x="50" y="6"/>
                </a:cxn>
                <a:cxn ang="0">
                  <a:pos x="56" y="6"/>
                </a:cxn>
                <a:cxn ang="0">
                  <a:pos x="58" y="14"/>
                </a:cxn>
                <a:cxn ang="0">
                  <a:pos x="54" y="18"/>
                </a:cxn>
                <a:cxn ang="0">
                  <a:pos x="60" y="26"/>
                </a:cxn>
                <a:cxn ang="0">
                  <a:pos x="52" y="32"/>
                </a:cxn>
                <a:cxn ang="0">
                  <a:pos x="50" y="40"/>
                </a:cxn>
                <a:cxn ang="0">
                  <a:pos x="44" y="40"/>
                </a:cxn>
                <a:cxn ang="0">
                  <a:pos x="42" y="52"/>
                </a:cxn>
                <a:cxn ang="0">
                  <a:pos x="34" y="46"/>
                </a:cxn>
                <a:cxn ang="0">
                  <a:pos x="26" y="40"/>
                </a:cxn>
                <a:cxn ang="0">
                  <a:pos x="16" y="32"/>
                </a:cxn>
                <a:cxn ang="0">
                  <a:pos x="10" y="28"/>
                </a:cxn>
                <a:cxn ang="0">
                  <a:pos x="6" y="22"/>
                </a:cxn>
                <a:cxn ang="0">
                  <a:pos x="2" y="10"/>
                </a:cxn>
                <a:cxn ang="0">
                  <a:pos x="0" y="2"/>
                </a:cxn>
              </a:cxnLst>
              <a:rect l="0" t="0" r="r" b="b"/>
              <a:pathLst>
                <a:path w="60" h="52">
                  <a:moveTo>
                    <a:pt x="0" y="2"/>
                  </a:moveTo>
                  <a:lnTo>
                    <a:pt x="12" y="0"/>
                  </a:lnTo>
                  <a:lnTo>
                    <a:pt x="26" y="2"/>
                  </a:lnTo>
                  <a:lnTo>
                    <a:pt x="50" y="6"/>
                  </a:lnTo>
                  <a:lnTo>
                    <a:pt x="56" y="6"/>
                  </a:lnTo>
                  <a:lnTo>
                    <a:pt x="58" y="14"/>
                  </a:lnTo>
                  <a:lnTo>
                    <a:pt x="54" y="18"/>
                  </a:lnTo>
                  <a:lnTo>
                    <a:pt x="60" y="26"/>
                  </a:lnTo>
                  <a:lnTo>
                    <a:pt x="52" y="32"/>
                  </a:lnTo>
                  <a:lnTo>
                    <a:pt x="50" y="40"/>
                  </a:lnTo>
                  <a:lnTo>
                    <a:pt x="44" y="40"/>
                  </a:lnTo>
                  <a:lnTo>
                    <a:pt x="42" y="52"/>
                  </a:lnTo>
                  <a:lnTo>
                    <a:pt x="34" y="46"/>
                  </a:lnTo>
                  <a:lnTo>
                    <a:pt x="26" y="40"/>
                  </a:lnTo>
                  <a:lnTo>
                    <a:pt x="16" y="32"/>
                  </a:lnTo>
                  <a:lnTo>
                    <a:pt x="10" y="28"/>
                  </a:lnTo>
                  <a:lnTo>
                    <a:pt x="6" y="22"/>
                  </a:lnTo>
                  <a:lnTo>
                    <a:pt x="2" y="10"/>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9">
              <a:extLst>
                <a:ext uri="{FF2B5EF4-FFF2-40B4-BE49-F238E27FC236}">
                  <a16:creationId xmlns:a16="http://schemas.microsoft.com/office/drawing/2014/main" id="{F98887E3-D635-4D9A-8A02-710EAF09B2F8}"/>
                </a:ext>
              </a:extLst>
            </p:cNvPr>
            <p:cNvSpPr>
              <a:spLocks/>
            </p:cNvSpPr>
            <p:nvPr/>
          </p:nvSpPr>
          <p:spPr bwMode="auto">
            <a:xfrm>
              <a:off x="6301437" y="2650676"/>
              <a:ext cx="128648" cy="150164"/>
            </a:xfrm>
            <a:custGeom>
              <a:avLst/>
              <a:gdLst/>
              <a:ahLst/>
              <a:cxnLst>
                <a:cxn ang="0">
                  <a:pos x="14" y="78"/>
                </a:cxn>
                <a:cxn ang="0">
                  <a:pos x="6" y="72"/>
                </a:cxn>
                <a:cxn ang="0">
                  <a:pos x="0" y="68"/>
                </a:cxn>
                <a:cxn ang="0">
                  <a:pos x="2" y="56"/>
                </a:cxn>
                <a:cxn ang="0">
                  <a:pos x="8" y="56"/>
                </a:cxn>
                <a:cxn ang="0">
                  <a:pos x="10" y="48"/>
                </a:cxn>
                <a:cxn ang="0">
                  <a:pos x="18" y="42"/>
                </a:cxn>
                <a:cxn ang="0">
                  <a:pos x="12" y="34"/>
                </a:cxn>
                <a:cxn ang="0">
                  <a:pos x="16" y="30"/>
                </a:cxn>
                <a:cxn ang="0">
                  <a:pos x="14" y="22"/>
                </a:cxn>
                <a:cxn ang="0">
                  <a:pos x="8" y="22"/>
                </a:cxn>
                <a:cxn ang="0">
                  <a:pos x="12" y="18"/>
                </a:cxn>
                <a:cxn ang="0">
                  <a:pos x="6" y="4"/>
                </a:cxn>
                <a:cxn ang="0">
                  <a:pos x="14" y="0"/>
                </a:cxn>
                <a:cxn ang="0">
                  <a:pos x="34" y="0"/>
                </a:cxn>
                <a:cxn ang="0">
                  <a:pos x="36" y="8"/>
                </a:cxn>
                <a:cxn ang="0">
                  <a:pos x="42" y="16"/>
                </a:cxn>
                <a:cxn ang="0">
                  <a:pos x="50" y="28"/>
                </a:cxn>
                <a:cxn ang="0">
                  <a:pos x="66" y="30"/>
                </a:cxn>
                <a:cxn ang="0">
                  <a:pos x="66" y="40"/>
                </a:cxn>
                <a:cxn ang="0">
                  <a:pos x="60" y="44"/>
                </a:cxn>
                <a:cxn ang="0">
                  <a:pos x="66" y="52"/>
                </a:cxn>
                <a:cxn ang="0">
                  <a:pos x="70" y="58"/>
                </a:cxn>
                <a:cxn ang="0">
                  <a:pos x="64" y="70"/>
                </a:cxn>
                <a:cxn ang="0">
                  <a:pos x="54" y="72"/>
                </a:cxn>
                <a:cxn ang="0">
                  <a:pos x="44" y="76"/>
                </a:cxn>
                <a:cxn ang="0">
                  <a:pos x="36" y="76"/>
                </a:cxn>
                <a:cxn ang="0">
                  <a:pos x="28" y="70"/>
                </a:cxn>
                <a:cxn ang="0">
                  <a:pos x="20" y="68"/>
                </a:cxn>
                <a:cxn ang="0">
                  <a:pos x="16" y="72"/>
                </a:cxn>
                <a:cxn ang="0">
                  <a:pos x="14" y="78"/>
                </a:cxn>
              </a:cxnLst>
              <a:rect l="0" t="0" r="r" b="b"/>
              <a:pathLst>
                <a:path w="70" h="78">
                  <a:moveTo>
                    <a:pt x="14" y="78"/>
                  </a:moveTo>
                  <a:lnTo>
                    <a:pt x="6" y="72"/>
                  </a:lnTo>
                  <a:lnTo>
                    <a:pt x="0" y="68"/>
                  </a:lnTo>
                  <a:lnTo>
                    <a:pt x="2" y="56"/>
                  </a:lnTo>
                  <a:lnTo>
                    <a:pt x="8" y="56"/>
                  </a:lnTo>
                  <a:lnTo>
                    <a:pt x="10" y="48"/>
                  </a:lnTo>
                  <a:lnTo>
                    <a:pt x="18" y="42"/>
                  </a:lnTo>
                  <a:lnTo>
                    <a:pt x="12" y="34"/>
                  </a:lnTo>
                  <a:lnTo>
                    <a:pt x="16" y="30"/>
                  </a:lnTo>
                  <a:lnTo>
                    <a:pt x="14" y="22"/>
                  </a:lnTo>
                  <a:lnTo>
                    <a:pt x="8" y="22"/>
                  </a:lnTo>
                  <a:lnTo>
                    <a:pt x="12" y="18"/>
                  </a:lnTo>
                  <a:lnTo>
                    <a:pt x="6" y="4"/>
                  </a:lnTo>
                  <a:lnTo>
                    <a:pt x="14" y="0"/>
                  </a:lnTo>
                  <a:lnTo>
                    <a:pt x="34" y="0"/>
                  </a:lnTo>
                  <a:lnTo>
                    <a:pt x="36" y="8"/>
                  </a:lnTo>
                  <a:lnTo>
                    <a:pt x="42" y="16"/>
                  </a:lnTo>
                  <a:lnTo>
                    <a:pt x="50" y="28"/>
                  </a:lnTo>
                  <a:lnTo>
                    <a:pt x="66" y="30"/>
                  </a:lnTo>
                  <a:lnTo>
                    <a:pt x="66" y="40"/>
                  </a:lnTo>
                  <a:lnTo>
                    <a:pt x="60" y="44"/>
                  </a:lnTo>
                  <a:lnTo>
                    <a:pt x="66" y="52"/>
                  </a:lnTo>
                  <a:lnTo>
                    <a:pt x="70" y="58"/>
                  </a:lnTo>
                  <a:lnTo>
                    <a:pt x="64" y="70"/>
                  </a:lnTo>
                  <a:lnTo>
                    <a:pt x="54" y="72"/>
                  </a:lnTo>
                  <a:lnTo>
                    <a:pt x="44" y="76"/>
                  </a:lnTo>
                  <a:lnTo>
                    <a:pt x="36" y="76"/>
                  </a:lnTo>
                  <a:lnTo>
                    <a:pt x="28" y="70"/>
                  </a:lnTo>
                  <a:lnTo>
                    <a:pt x="20" y="68"/>
                  </a:lnTo>
                  <a:lnTo>
                    <a:pt x="16" y="72"/>
                  </a:lnTo>
                  <a:lnTo>
                    <a:pt x="14" y="7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0">
              <a:extLst>
                <a:ext uri="{FF2B5EF4-FFF2-40B4-BE49-F238E27FC236}">
                  <a16:creationId xmlns:a16="http://schemas.microsoft.com/office/drawing/2014/main" id="{85230E88-93DE-4316-98CB-DB32ACAF323B}"/>
                </a:ext>
              </a:extLst>
            </p:cNvPr>
            <p:cNvSpPr>
              <a:spLocks/>
            </p:cNvSpPr>
            <p:nvPr/>
          </p:nvSpPr>
          <p:spPr bwMode="auto">
            <a:xfrm>
              <a:off x="6363923" y="2785438"/>
              <a:ext cx="73513" cy="61605"/>
            </a:xfrm>
            <a:custGeom>
              <a:avLst/>
              <a:gdLst/>
              <a:ahLst/>
              <a:cxnLst>
                <a:cxn ang="0">
                  <a:pos x="30" y="0"/>
                </a:cxn>
                <a:cxn ang="0">
                  <a:pos x="32" y="8"/>
                </a:cxn>
                <a:cxn ang="0">
                  <a:pos x="38" y="14"/>
                </a:cxn>
                <a:cxn ang="0">
                  <a:pos x="40" y="20"/>
                </a:cxn>
                <a:cxn ang="0">
                  <a:pos x="32" y="26"/>
                </a:cxn>
                <a:cxn ang="0">
                  <a:pos x="20" y="28"/>
                </a:cxn>
                <a:cxn ang="0">
                  <a:pos x="6" y="32"/>
                </a:cxn>
                <a:cxn ang="0">
                  <a:pos x="0" y="20"/>
                </a:cxn>
                <a:cxn ang="0">
                  <a:pos x="2" y="6"/>
                </a:cxn>
                <a:cxn ang="0">
                  <a:pos x="10" y="6"/>
                </a:cxn>
                <a:cxn ang="0">
                  <a:pos x="20" y="2"/>
                </a:cxn>
                <a:cxn ang="0">
                  <a:pos x="30" y="0"/>
                </a:cxn>
              </a:cxnLst>
              <a:rect l="0" t="0" r="r" b="b"/>
              <a:pathLst>
                <a:path w="40" h="32">
                  <a:moveTo>
                    <a:pt x="30" y="0"/>
                  </a:moveTo>
                  <a:lnTo>
                    <a:pt x="32" y="8"/>
                  </a:lnTo>
                  <a:lnTo>
                    <a:pt x="38" y="14"/>
                  </a:lnTo>
                  <a:lnTo>
                    <a:pt x="40" y="20"/>
                  </a:lnTo>
                  <a:lnTo>
                    <a:pt x="32" y="26"/>
                  </a:lnTo>
                  <a:lnTo>
                    <a:pt x="20" y="28"/>
                  </a:lnTo>
                  <a:lnTo>
                    <a:pt x="6" y="32"/>
                  </a:lnTo>
                  <a:lnTo>
                    <a:pt x="0" y="20"/>
                  </a:lnTo>
                  <a:lnTo>
                    <a:pt x="2" y="6"/>
                  </a:lnTo>
                  <a:lnTo>
                    <a:pt x="10" y="6"/>
                  </a:lnTo>
                  <a:lnTo>
                    <a:pt x="20" y="2"/>
                  </a:lnTo>
                  <a:lnTo>
                    <a:pt x="3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181">
              <a:extLst>
                <a:ext uri="{FF2B5EF4-FFF2-40B4-BE49-F238E27FC236}">
                  <a16:creationId xmlns:a16="http://schemas.microsoft.com/office/drawing/2014/main" id="{22C08D0F-2FA6-4AAA-9C40-65EA9076E442}"/>
                </a:ext>
              </a:extLst>
            </p:cNvPr>
            <p:cNvSpPr>
              <a:spLocks/>
            </p:cNvSpPr>
            <p:nvPr/>
          </p:nvSpPr>
          <p:spPr bwMode="auto">
            <a:xfrm>
              <a:off x="6132385" y="2947176"/>
              <a:ext cx="77188" cy="46205"/>
            </a:xfrm>
            <a:custGeom>
              <a:avLst/>
              <a:gdLst/>
              <a:ahLst/>
              <a:cxnLst>
                <a:cxn ang="0">
                  <a:pos x="2" y="0"/>
                </a:cxn>
                <a:cxn ang="0">
                  <a:pos x="16" y="0"/>
                </a:cxn>
                <a:cxn ang="0">
                  <a:pos x="26" y="0"/>
                </a:cxn>
                <a:cxn ang="0">
                  <a:pos x="42" y="0"/>
                </a:cxn>
                <a:cxn ang="0">
                  <a:pos x="42" y="4"/>
                </a:cxn>
                <a:cxn ang="0">
                  <a:pos x="36" y="10"/>
                </a:cxn>
                <a:cxn ang="0">
                  <a:pos x="38" y="18"/>
                </a:cxn>
                <a:cxn ang="0">
                  <a:pos x="34" y="24"/>
                </a:cxn>
                <a:cxn ang="0">
                  <a:pos x="26" y="16"/>
                </a:cxn>
                <a:cxn ang="0">
                  <a:pos x="16" y="16"/>
                </a:cxn>
                <a:cxn ang="0">
                  <a:pos x="10" y="10"/>
                </a:cxn>
                <a:cxn ang="0">
                  <a:pos x="0" y="8"/>
                </a:cxn>
                <a:cxn ang="0">
                  <a:pos x="2" y="0"/>
                </a:cxn>
              </a:cxnLst>
              <a:rect l="0" t="0" r="r" b="b"/>
              <a:pathLst>
                <a:path w="42" h="24">
                  <a:moveTo>
                    <a:pt x="2" y="0"/>
                  </a:moveTo>
                  <a:lnTo>
                    <a:pt x="16" y="0"/>
                  </a:lnTo>
                  <a:lnTo>
                    <a:pt x="26" y="0"/>
                  </a:lnTo>
                  <a:lnTo>
                    <a:pt x="42" y="0"/>
                  </a:lnTo>
                  <a:lnTo>
                    <a:pt x="42" y="4"/>
                  </a:lnTo>
                  <a:lnTo>
                    <a:pt x="36" y="10"/>
                  </a:lnTo>
                  <a:lnTo>
                    <a:pt x="38" y="18"/>
                  </a:lnTo>
                  <a:lnTo>
                    <a:pt x="34" y="24"/>
                  </a:lnTo>
                  <a:lnTo>
                    <a:pt x="26" y="16"/>
                  </a:lnTo>
                  <a:lnTo>
                    <a:pt x="16" y="16"/>
                  </a:lnTo>
                  <a:lnTo>
                    <a:pt x="10" y="10"/>
                  </a:lnTo>
                  <a:lnTo>
                    <a:pt x="0" y="8"/>
                  </a:lnTo>
                  <a:lnTo>
                    <a:pt x="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183">
              <a:extLst>
                <a:ext uri="{FF2B5EF4-FFF2-40B4-BE49-F238E27FC236}">
                  <a16:creationId xmlns:a16="http://schemas.microsoft.com/office/drawing/2014/main" id="{5846FCFA-00D0-428A-A8D5-C41955B63608}"/>
                </a:ext>
              </a:extLst>
            </p:cNvPr>
            <p:cNvSpPr>
              <a:spLocks/>
            </p:cNvSpPr>
            <p:nvPr/>
          </p:nvSpPr>
          <p:spPr bwMode="auto">
            <a:xfrm>
              <a:off x="6551381" y="2558292"/>
              <a:ext cx="95566" cy="115510"/>
            </a:xfrm>
            <a:custGeom>
              <a:avLst/>
              <a:gdLst/>
              <a:ahLst/>
              <a:cxnLst>
                <a:cxn ang="0">
                  <a:pos x="20" y="60"/>
                </a:cxn>
                <a:cxn ang="0">
                  <a:pos x="16" y="48"/>
                </a:cxn>
                <a:cxn ang="0">
                  <a:pos x="20" y="36"/>
                </a:cxn>
                <a:cxn ang="0">
                  <a:pos x="18" y="32"/>
                </a:cxn>
                <a:cxn ang="0">
                  <a:pos x="14" y="26"/>
                </a:cxn>
                <a:cxn ang="0">
                  <a:pos x="4" y="18"/>
                </a:cxn>
                <a:cxn ang="0">
                  <a:pos x="2" y="10"/>
                </a:cxn>
                <a:cxn ang="0">
                  <a:pos x="0" y="4"/>
                </a:cxn>
                <a:cxn ang="0">
                  <a:pos x="4" y="0"/>
                </a:cxn>
                <a:cxn ang="0">
                  <a:pos x="18" y="2"/>
                </a:cxn>
                <a:cxn ang="0">
                  <a:pos x="30" y="6"/>
                </a:cxn>
                <a:cxn ang="0">
                  <a:pos x="34" y="14"/>
                </a:cxn>
                <a:cxn ang="0">
                  <a:pos x="38" y="22"/>
                </a:cxn>
                <a:cxn ang="0">
                  <a:pos x="48" y="28"/>
                </a:cxn>
                <a:cxn ang="0">
                  <a:pos x="52" y="36"/>
                </a:cxn>
                <a:cxn ang="0">
                  <a:pos x="48" y="42"/>
                </a:cxn>
                <a:cxn ang="0">
                  <a:pos x="40" y="42"/>
                </a:cxn>
                <a:cxn ang="0">
                  <a:pos x="30" y="40"/>
                </a:cxn>
                <a:cxn ang="0">
                  <a:pos x="30" y="48"/>
                </a:cxn>
                <a:cxn ang="0">
                  <a:pos x="24" y="56"/>
                </a:cxn>
                <a:cxn ang="0">
                  <a:pos x="20" y="60"/>
                </a:cxn>
              </a:cxnLst>
              <a:rect l="0" t="0" r="r" b="b"/>
              <a:pathLst>
                <a:path w="52" h="60">
                  <a:moveTo>
                    <a:pt x="20" y="60"/>
                  </a:moveTo>
                  <a:lnTo>
                    <a:pt x="16" y="48"/>
                  </a:lnTo>
                  <a:lnTo>
                    <a:pt x="20" y="36"/>
                  </a:lnTo>
                  <a:lnTo>
                    <a:pt x="18" y="32"/>
                  </a:lnTo>
                  <a:lnTo>
                    <a:pt x="14" y="26"/>
                  </a:lnTo>
                  <a:lnTo>
                    <a:pt x="4" y="18"/>
                  </a:lnTo>
                  <a:lnTo>
                    <a:pt x="2" y="10"/>
                  </a:lnTo>
                  <a:lnTo>
                    <a:pt x="0" y="4"/>
                  </a:lnTo>
                  <a:lnTo>
                    <a:pt x="4" y="0"/>
                  </a:lnTo>
                  <a:lnTo>
                    <a:pt x="18" y="2"/>
                  </a:lnTo>
                  <a:lnTo>
                    <a:pt x="30" y="6"/>
                  </a:lnTo>
                  <a:lnTo>
                    <a:pt x="34" y="14"/>
                  </a:lnTo>
                  <a:lnTo>
                    <a:pt x="38" y="22"/>
                  </a:lnTo>
                  <a:lnTo>
                    <a:pt x="48" y="28"/>
                  </a:lnTo>
                  <a:lnTo>
                    <a:pt x="52" y="36"/>
                  </a:lnTo>
                  <a:lnTo>
                    <a:pt x="48" y="42"/>
                  </a:lnTo>
                  <a:lnTo>
                    <a:pt x="40" y="42"/>
                  </a:lnTo>
                  <a:lnTo>
                    <a:pt x="30" y="40"/>
                  </a:lnTo>
                  <a:lnTo>
                    <a:pt x="30" y="48"/>
                  </a:lnTo>
                  <a:lnTo>
                    <a:pt x="24" y="56"/>
                  </a:lnTo>
                  <a:lnTo>
                    <a:pt x="20" y="6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185">
              <a:extLst>
                <a:ext uri="{FF2B5EF4-FFF2-40B4-BE49-F238E27FC236}">
                  <a16:creationId xmlns:a16="http://schemas.microsoft.com/office/drawing/2014/main" id="{1FBC3EBC-618D-42F4-9FA1-88935FAD3AB2}"/>
                </a:ext>
              </a:extLst>
            </p:cNvPr>
            <p:cNvSpPr>
              <a:spLocks/>
            </p:cNvSpPr>
            <p:nvPr/>
          </p:nvSpPr>
          <p:spPr bwMode="auto">
            <a:xfrm>
              <a:off x="6363925" y="2565978"/>
              <a:ext cx="260972" cy="173266"/>
            </a:xfrm>
            <a:custGeom>
              <a:avLst/>
              <a:gdLst/>
              <a:ahLst/>
              <a:cxnLst>
                <a:cxn ang="0">
                  <a:pos x="32" y="10"/>
                </a:cxn>
                <a:cxn ang="0">
                  <a:pos x="46" y="4"/>
                </a:cxn>
                <a:cxn ang="0">
                  <a:pos x="54" y="2"/>
                </a:cxn>
                <a:cxn ang="0">
                  <a:pos x="66" y="8"/>
                </a:cxn>
                <a:cxn ang="0">
                  <a:pos x="86" y="8"/>
                </a:cxn>
                <a:cxn ang="0">
                  <a:pos x="90" y="0"/>
                </a:cxn>
                <a:cxn ang="0">
                  <a:pos x="102" y="0"/>
                </a:cxn>
                <a:cxn ang="0">
                  <a:pos x="106" y="10"/>
                </a:cxn>
                <a:cxn ang="0">
                  <a:pos x="108" y="16"/>
                </a:cxn>
                <a:cxn ang="0">
                  <a:pos x="120" y="28"/>
                </a:cxn>
                <a:cxn ang="0">
                  <a:pos x="122" y="32"/>
                </a:cxn>
                <a:cxn ang="0">
                  <a:pos x="118" y="42"/>
                </a:cxn>
                <a:cxn ang="0">
                  <a:pos x="120" y="52"/>
                </a:cxn>
                <a:cxn ang="0">
                  <a:pos x="122" y="58"/>
                </a:cxn>
                <a:cxn ang="0">
                  <a:pos x="132" y="60"/>
                </a:cxn>
                <a:cxn ang="0">
                  <a:pos x="136" y="56"/>
                </a:cxn>
                <a:cxn ang="0">
                  <a:pos x="142" y="62"/>
                </a:cxn>
                <a:cxn ang="0">
                  <a:pos x="138" y="68"/>
                </a:cxn>
                <a:cxn ang="0">
                  <a:pos x="130" y="72"/>
                </a:cxn>
                <a:cxn ang="0">
                  <a:pos x="126" y="78"/>
                </a:cxn>
                <a:cxn ang="0">
                  <a:pos x="124" y="90"/>
                </a:cxn>
                <a:cxn ang="0">
                  <a:pos x="118" y="90"/>
                </a:cxn>
                <a:cxn ang="0">
                  <a:pos x="106" y="84"/>
                </a:cxn>
                <a:cxn ang="0">
                  <a:pos x="92" y="80"/>
                </a:cxn>
                <a:cxn ang="0">
                  <a:pos x="84" y="88"/>
                </a:cxn>
                <a:cxn ang="0">
                  <a:pos x="72" y="88"/>
                </a:cxn>
                <a:cxn ang="0">
                  <a:pos x="44" y="88"/>
                </a:cxn>
                <a:cxn ang="0">
                  <a:pos x="32" y="84"/>
                </a:cxn>
                <a:cxn ang="0">
                  <a:pos x="32" y="74"/>
                </a:cxn>
                <a:cxn ang="0">
                  <a:pos x="16" y="72"/>
                </a:cxn>
                <a:cxn ang="0">
                  <a:pos x="8" y="60"/>
                </a:cxn>
                <a:cxn ang="0">
                  <a:pos x="2" y="52"/>
                </a:cxn>
                <a:cxn ang="0">
                  <a:pos x="0" y="44"/>
                </a:cxn>
                <a:cxn ang="0">
                  <a:pos x="14" y="30"/>
                </a:cxn>
                <a:cxn ang="0">
                  <a:pos x="24" y="16"/>
                </a:cxn>
                <a:cxn ang="0">
                  <a:pos x="32" y="10"/>
                </a:cxn>
              </a:cxnLst>
              <a:rect l="0" t="0" r="r" b="b"/>
              <a:pathLst>
                <a:path w="142" h="90">
                  <a:moveTo>
                    <a:pt x="32" y="10"/>
                  </a:moveTo>
                  <a:lnTo>
                    <a:pt x="46" y="4"/>
                  </a:lnTo>
                  <a:lnTo>
                    <a:pt x="54" y="2"/>
                  </a:lnTo>
                  <a:lnTo>
                    <a:pt x="66" y="8"/>
                  </a:lnTo>
                  <a:lnTo>
                    <a:pt x="86" y="8"/>
                  </a:lnTo>
                  <a:lnTo>
                    <a:pt x="90" y="0"/>
                  </a:lnTo>
                  <a:lnTo>
                    <a:pt x="102" y="0"/>
                  </a:lnTo>
                  <a:lnTo>
                    <a:pt x="106" y="10"/>
                  </a:lnTo>
                  <a:lnTo>
                    <a:pt x="108" y="16"/>
                  </a:lnTo>
                  <a:lnTo>
                    <a:pt x="120" y="28"/>
                  </a:lnTo>
                  <a:lnTo>
                    <a:pt x="122" y="32"/>
                  </a:lnTo>
                  <a:lnTo>
                    <a:pt x="118" y="42"/>
                  </a:lnTo>
                  <a:lnTo>
                    <a:pt x="120" y="52"/>
                  </a:lnTo>
                  <a:lnTo>
                    <a:pt x="122" y="58"/>
                  </a:lnTo>
                  <a:lnTo>
                    <a:pt x="132" y="60"/>
                  </a:lnTo>
                  <a:lnTo>
                    <a:pt x="136" y="56"/>
                  </a:lnTo>
                  <a:lnTo>
                    <a:pt x="142" y="62"/>
                  </a:lnTo>
                  <a:lnTo>
                    <a:pt x="138" y="68"/>
                  </a:lnTo>
                  <a:lnTo>
                    <a:pt x="130" y="72"/>
                  </a:lnTo>
                  <a:lnTo>
                    <a:pt x="126" y="78"/>
                  </a:lnTo>
                  <a:lnTo>
                    <a:pt x="124" y="90"/>
                  </a:lnTo>
                  <a:lnTo>
                    <a:pt x="118" y="90"/>
                  </a:lnTo>
                  <a:lnTo>
                    <a:pt x="106" y="84"/>
                  </a:lnTo>
                  <a:lnTo>
                    <a:pt x="92" y="80"/>
                  </a:lnTo>
                  <a:lnTo>
                    <a:pt x="84" y="88"/>
                  </a:lnTo>
                  <a:lnTo>
                    <a:pt x="72" y="88"/>
                  </a:lnTo>
                  <a:lnTo>
                    <a:pt x="44" y="88"/>
                  </a:lnTo>
                  <a:lnTo>
                    <a:pt x="32" y="84"/>
                  </a:lnTo>
                  <a:lnTo>
                    <a:pt x="32" y="74"/>
                  </a:lnTo>
                  <a:lnTo>
                    <a:pt x="16" y="72"/>
                  </a:lnTo>
                  <a:lnTo>
                    <a:pt x="8" y="60"/>
                  </a:lnTo>
                  <a:lnTo>
                    <a:pt x="2" y="52"/>
                  </a:lnTo>
                  <a:lnTo>
                    <a:pt x="0" y="44"/>
                  </a:lnTo>
                  <a:lnTo>
                    <a:pt x="14" y="30"/>
                  </a:lnTo>
                  <a:lnTo>
                    <a:pt x="24" y="16"/>
                  </a:lnTo>
                  <a:lnTo>
                    <a:pt x="32" y="1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186">
              <a:extLst>
                <a:ext uri="{FF2B5EF4-FFF2-40B4-BE49-F238E27FC236}">
                  <a16:creationId xmlns:a16="http://schemas.microsoft.com/office/drawing/2014/main" id="{3B158A08-222B-433C-93BF-42F6CF567574}"/>
                </a:ext>
              </a:extLst>
            </p:cNvPr>
            <p:cNvSpPr>
              <a:spLocks/>
            </p:cNvSpPr>
            <p:nvPr/>
          </p:nvSpPr>
          <p:spPr bwMode="auto">
            <a:xfrm>
              <a:off x="6411709" y="2720006"/>
              <a:ext cx="180106" cy="107810"/>
            </a:xfrm>
            <a:custGeom>
              <a:avLst/>
              <a:gdLst/>
              <a:ahLst/>
              <a:cxnLst>
                <a:cxn ang="0">
                  <a:pos x="18" y="8"/>
                </a:cxn>
                <a:cxn ang="0">
                  <a:pos x="46" y="8"/>
                </a:cxn>
                <a:cxn ang="0">
                  <a:pos x="58" y="8"/>
                </a:cxn>
                <a:cxn ang="0">
                  <a:pos x="66" y="0"/>
                </a:cxn>
                <a:cxn ang="0">
                  <a:pos x="80" y="4"/>
                </a:cxn>
                <a:cxn ang="0">
                  <a:pos x="92" y="10"/>
                </a:cxn>
                <a:cxn ang="0">
                  <a:pos x="98" y="10"/>
                </a:cxn>
                <a:cxn ang="0">
                  <a:pos x="98" y="14"/>
                </a:cxn>
                <a:cxn ang="0">
                  <a:pos x="90" y="16"/>
                </a:cxn>
                <a:cxn ang="0">
                  <a:pos x="90" y="28"/>
                </a:cxn>
                <a:cxn ang="0">
                  <a:pos x="82" y="36"/>
                </a:cxn>
                <a:cxn ang="0">
                  <a:pos x="84" y="38"/>
                </a:cxn>
                <a:cxn ang="0">
                  <a:pos x="92" y="42"/>
                </a:cxn>
                <a:cxn ang="0">
                  <a:pos x="90" y="46"/>
                </a:cxn>
                <a:cxn ang="0">
                  <a:pos x="80" y="44"/>
                </a:cxn>
                <a:cxn ang="0">
                  <a:pos x="72" y="42"/>
                </a:cxn>
                <a:cxn ang="0">
                  <a:pos x="64" y="46"/>
                </a:cxn>
                <a:cxn ang="0">
                  <a:pos x="60" y="52"/>
                </a:cxn>
                <a:cxn ang="0">
                  <a:pos x="60" y="56"/>
                </a:cxn>
                <a:cxn ang="0">
                  <a:pos x="52" y="56"/>
                </a:cxn>
                <a:cxn ang="0">
                  <a:pos x="40" y="56"/>
                </a:cxn>
                <a:cxn ang="0">
                  <a:pos x="30" y="52"/>
                </a:cxn>
                <a:cxn ang="0">
                  <a:pos x="24" y="52"/>
                </a:cxn>
                <a:cxn ang="0">
                  <a:pos x="14" y="54"/>
                </a:cxn>
                <a:cxn ang="0">
                  <a:pos x="12" y="48"/>
                </a:cxn>
                <a:cxn ang="0">
                  <a:pos x="6" y="42"/>
                </a:cxn>
                <a:cxn ang="0">
                  <a:pos x="4" y="34"/>
                </a:cxn>
                <a:cxn ang="0">
                  <a:pos x="10" y="22"/>
                </a:cxn>
                <a:cxn ang="0">
                  <a:pos x="4" y="14"/>
                </a:cxn>
                <a:cxn ang="0">
                  <a:pos x="0" y="8"/>
                </a:cxn>
                <a:cxn ang="0">
                  <a:pos x="6" y="4"/>
                </a:cxn>
                <a:cxn ang="0">
                  <a:pos x="18" y="8"/>
                </a:cxn>
              </a:cxnLst>
              <a:rect l="0" t="0" r="r" b="b"/>
              <a:pathLst>
                <a:path w="98" h="56">
                  <a:moveTo>
                    <a:pt x="18" y="8"/>
                  </a:moveTo>
                  <a:lnTo>
                    <a:pt x="46" y="8"/>
                  </a:lnTo>
                  <a:lnTo>
                    <a:pt x="58" y="8"/>
                  </a:lnTo>
                  <a:lnTo>
                    <a:pt x="66" y="0"/>
                  </a:lnTo>
                  <a:lnTo>
                    <a:pt x="80" y="4"/>
                  </a:lnTo>
                  <a:lnTo>
                    <a:pt x="92" y="10"/>
                  </a:lnTo>
                  <a:lnTo>
                    <a:pt x="98" y="10"/>
                  </a:lnTo>
                  <a:lnTo>
                    <a:pt x="98" y="14"/>
                  </a:lnTo>
                  <a:lnTo>
                    <a:pt x="90" y="16"/>
                  </a:lnTo>
                  <a:lnTo>
                    <a:pt x="90" y="28"/>
                  </a:lnTo>
                  <a:lnTo>
                    <a:pt x="82" y="36"/>
                  </a:lnTo>
                  <a:lnTo>
                    <a:pt x="84" y="38"/>
                  </a:lnTo>
                  <a:lnTo>
                    <a:pt x="92" y="42"/>
                  </a:lnTo>
                  <a:lnTo>
                    <a:pt x="90" y="46"/>
                  </a:lnTo>
                  <a:lnTo>
                    <a:pt x="80" y="44"/>
                  </a:lnTo>
                  <a:lnTo>
                    <a:pt x="72" y="42"/>
                  </a:lnTo>
                  <a:lnTo>
                    <a:pt x="64" y="46"/>
                  </a:lnTo>
                  <a:lnTo>
                    <a:pt x="60" y="52"/>
                  </a:lnTo>
                  <a:lnTo>
                    <a:pt x="60" y="56"/>
                  </a:lnTo>
                  <a:lnTo>
                    <a:pt x="52" y="56"/>
                  </a:lnTo>
                  <a:lnTo>
                    <a:pt x="40" y="56"/>
                  </a:lnTo>
                  <a:lnTo>
                    <a:pt x="30" y="52"/>
                  </a:lnTo>
                  <a:lnTo>
                    <a:pt x="24" y="52"/>
                  </a:lnTo>
                  <a:lnTo>
                    <a:pt x="14" y="54"/>
                  </a:lnTo>
                  <a:lnTo>
                    <a:pt x="12" y="48"/>
                  </a:lnTo>
                  <a:lnTo>
                    <a:pt x="6" y="42"/>
                  </a:lnTo>
                  <a:lnTo>
                    <a:pt x="4" y="34"/>
                  </a:lnTo>
                  <a:lnTo>
                    <a:pt x="10" y="22"/>
                  </a:lnTo>
                  <a:lnTo>
                    <a:pt x="4" y="14"/>
                  </a:lnTo>
                  <a:lnTo>
                    <a:pt x="0" y="8"/>
                  </a:lnTo>
                  <a:lnTo>
                    <a:pt x="6" y="4"/>
                  </a:lnTo>
                  <a:lnTo>
                    <a:pt x="18" y="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187">
              <a:extLst>
                <a:ext uri="{FF2B5EF4-FFF2-40B4-BE49-F238E27FC236}">
                  <a16:creationId xmlns:a16="http://schemas.microsoft.com/office/drawing/2014/main" id="{658CB672-3FD9-4E56-B9ED-B37299064AEA}"/>
                </a:ext>
              </a:extLst>
            </p:cNvPr>
            <p:cNvSpPr>
              <a:spLocks/>
            </p:cNvSpPr>
            <p:nvPr/>
          </p:nvSpPr>
          <p:spPr bwMode="auto">
            <a:xfrm>
              <a:off x="6522004" y="2800839"/>
              <a:ext cx="77188" cy="57756"/>
            </a:xfrm>
            <a:custGeom>
              <a:avLst/>
              <a:gdLst/>
              <a:ahLst/>
              <a:cxnLst>
                <a:cxn ang="0">
                  <a:pos x="0" y="14"/>
                </a:cxn>
                <a:cxn ang="0">
                  <a:pos x="0" y="20"/>
                </a:cxn>
                <a:cxn ang="0">
                  <a:pos x="2" y="26"/>
                </a:cxn>
                <a:cxn ang="0">
                  <a:pos x="10" y="26"/>
                </a:cxn>
                <a:cxn ang="0">
                  <a:pos x="4" y="30"/>
                </a:cxn>
                <a:cxn ang="0">
                  <a:pos x="14" y="28"/>
                </a:cxn>
                <a:cxn ang="0">
                  <a:pos x="26" y="20"/>
                </a:cxn>
                <a:cxn ang="0">
                  <a:pos x="34" y="16"/>
                </a:cxn>
                <a:cxn ang="0">
                  <a:pos x="42" y="18"/>
                </a:cxn>
                <a:cxn ang="0">
                  <a:pos x="38" y="14"/>
                </a:cxn>
                <a:cxn ang="0">
                  <a:pos x="32" y="10"/>
                </a:cxn>
                <a:cxn ang="0">
                  <a:pos x="30" y="4"/>
                </a:cxn>
                <a:cxn ang="0">
                  <a:pos x="22" y="4"/>
                </a:cxn>
                <a:cxn ang="0">
                  <a:pos x="12" y="0"/>
                </a:cxn>
                <a:cxn ang="0">
                  <a:pos x="4" y="4"/>
                </a:cxn>
                <a:cxn ang="0">
                  <a:pos x="0" y="10"/>
                </a:cxn>
                <a:cxn ang="0">
                  <a:pos x="0" y="14"/>
                </a:cxn>
              </a:cxnLst>
              <a:rect l="0" t="0" r="r" b="b"/>
              <a:pathLst>
                <a:path w="42" h="30">
                  <a:moveTo>
                    <a:pt x="0" y="14"/>
                  </a:moveTo>
                  <a:lnTo>
                    <a:pt x="0" y="20"/>
                  </a:lnTo>
                  <a:lnTo>
                    <a:pt x="2" y="26"/>
                  </a:lnTo>
                  <a:lnTo>
                    <a:pt x="10" y="26"/>
                  </a:lnTo>
                  <a:lnTo>
                    <a:pt x="4" y="30"/>
                  </a:lnTo>
                  <a:lnTo>
                    <a:pt x="14" y="28"/>
                  </a:lnTo>
                  <a:lnTo>
                    <a:pt x="26" y="20"/>
                  </a:lnTo>
                  <a:lnTo>
                    <a:pt x="34" y="16"/>
                  </a:lnTo>
                  <a:lnTo>
                    <a:pt x="42" y="18"/>
                  </a:lnTo>
                  <a:lnTo>
                    <a:pt x="38" y="14"/>
                  </a:lnTo>
                  <a:lnTo>
                    <a:pt x="32" y="10"/>
                  </a:lnTo>
                  <a:lnTo>
                    <a:pt x="30" y="4"/>
                  </a:lnTo>
                  <a:lnTo>
                    <a:pt x="22" y="4"/>
                  </a:lnTo>
                  <a:lnTo>
                    <a:pt x="12" y="0"/>
                  </a:lnTo>
                  <a:lnTo>
                    <a:pt x="4" y="4"/>
                  </a:lnTo>
                  <a:lnTo>
                    <a:pt x="0" y="10"/>
                  </a:lnTo>
                  <a:lnTo>
                    <a:pt x="0" y="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188">
              <a:extLst>
                <a:ext uri="{FF2B5EF4-FFF2-40B4-BE49-F238E27FC236}">
                  <a16:creationId xmlns:a16="http://schemas.microsoft.com/office/drawing/2014/main" id="{EE81ABFD-F262-4B1E-9D19-87FF171C47BE}"/>
                </a:ext>
              </a:extLst>
            </p:cNvPr>
            <p:cNvSpPr>
              <a:spLocks/>
            </p:cNvSpPr>
            <p:nvPr/>
          </p:nvSpPr>
          <p:spPr bwMode="auto">
            <a:xfrm>
              <a:off x="6448465" y="3035721"/>
              <a:ext cx="80865" cy="19252"/>
            </a:xfrm>
            <a:custGeom>
              <a:avLst/>
              <a:gdLst/>
              <a:ahLst/>
              <a:cxnLst>
                <a:cxn ang="0">
                  <a:pos x="4" y="0"/>
                </a:cxn>
                <a:cxn ang="0">
                  <a:pos x="10" y="0"/>
                </a:cxn>
                <a:cxn ang="0">
                  <a:pos x="16" y="2"/>
                </a:cxn>
                <a:cxn ang="0">
                  <a:pos x="22" y="2"/>
                </a:cxn>
                <a:cxn ang="0">
                  <a:pos x="30" y="2"/>
                </a:cxn>
                <a:cxn ang="0">
                  <a:pos x="34" y="2"/>
                </a:cxn>
                <a:cxn ang="0">
                  <a:pos x="42" y="4"/>
                </a:cxn>
                <a:cxn ang="0">
                  <a:pos x="44" y="8"/>
                </a:cxn>
                <a:cxn ang="0">
                  <a:pos x="40" y="10"/>
                </a:cxn>
                <a:cxn ang="0">
                  <a:pos x="32" y="8"/>
                </a:cxn>
                <a:cxn ang="0">
                  <a:pos x="24" y="8"/>
                </a:cxn>
                <a:cxn ang="0">
                  <a:pos x="18" y="10"/>
                </a:cxn>
                <a:cxn ang="0">
                  <a:pos x="16" y="6"/>
                </a:cxn>
                <a:cxn ang="0">
                  <a:pos x="8" y="6"/>
                </a:cxn>
                <a:cxn ang="0">
                  <a:pos x="0" y="4"/>
                </a:cxn>
                <a:cxn ang="0">
                  <a:pos x="4" y="0"/>
                </a:cxn>
              </a:cxnLst>
              <a:rect l="0" t="0" r="r" b="b"/>
              <a:pathLst>
                <a:path w="44" h="10">
                  <a:moveTo>
                    <a:pt x="4" y="0"/>
                  </a:moveTo>
                  <a:lnTo>
                    <a:pt x="10" y="0"/>
                  </a:lnTo>
                  <a:lnTo>
                    <a:pt x="16" y="2"/>
                  </a:lnTo>
                  <a:lnTo>
                    <a:pt x="22" y="2"/>
                  </a:lnTo>
                  <a:lnTo>
                    <a:pt x="30" y="2"/>
                  </a:lnTo>
                  <a:lnTo>
                    <a:pt x="34" y="2"/>
                  </a:lnTo>
                  <a:lnTo>
                    <a:pt x="42" y="4"/>
                  </a:lnTo>
                  <a:lnTo>
                    <a:pt x="44" y="8"/>
                  </a:lnTo>
                  <a:lnTo>
                    <a:pt x="40" y="10"/>
                  </a:lnTo>
                  <a:lnTo>
                    <a:pt x="32" y="8"/>
                  </a:lnTo>
                  <a:lnTo>
                    <a:pt x="24" y="8"/>
                  </a:lnTo>
                  <a:lnTo>
                    <a:pt x="18" y="10"/>
                  </a:lnTo>
                  <a:lnTo>
                    <a:pt x="16" y="6"/>
                  </a:lnTo>
                  <a:lnTo>
                    <a:pt x="8" y="6"/>
                  </a:lnTo>
                  <a:lnTo>
                    <a:pt x="0" y="4"/>
                  </a:lnTo>
                  <a:lnTo>
                    <a:pt x="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190">
              <a:extLst>
                <a:ext uri="{FF2B5EF4-FFF2-40B4-BE49-F238E27FC236}">
                  <a16:creationId xmlns:a16="http://schemas.microsoft.com/office/drawing/2014/main" id="{9127CC2B-364A-4E33-980C-D7C0364042EE}"/>
                </a:ext>
              </a:extLst>
            </p:cNvPr>
            <p:cNvSpPr>
              <a:spLocks/>
            </p:cNvSpPr>
            <p:nvPr/>
          </p:nvSpPr>
          <p:spPr bwMode="auto">
            <a:xfrm>
              <a:off x="6327167" y="2781611"/>
              <a:ext cx="47783" cy="107810"/>
            </a:xfrm>
            <a:custGeom>
              <a:avLst/>
              <a:gdLst/>
              <a:ahLst/>
              <a:cxnLst>
                <a:cxn ang="0">
                  <a:pos x="0" y="12"/>
                </a:cxn>
                <a:cxn ang="0">
                  <a:pos x="2" y="4"/>
                </a:cxn>
                <a:cxn ang="0">
                  <a:pos x="6" y="0"/>
                </a:cxn>
                <a:cxn ang="0">
                  <a:pos x="14" y="2"/>
                </a:cxn>
                <a:cxn ang="0">
                  <a:pos x="22" y="8"/>
                </a:cxn>
                <a:cxn ang="0">
                  <a:pos x="20" y="16"/>
                </a:cxn>
                <a:cxn ang="0">
                  <a:pos x="20" y="22"/>
                </a:cxn>
                <a:cxn ang="0">
                  <a:pos x="24" y="30"/>
                </a:cxn>
                <a:cxn ang="0">
                  <a:pos x="26" y="34"/>
                </a:cxn>
                <a:cxn ang="0">
                  <a:pos x="26" y="38"/>
                </a:cxn>
                <a:cxn ang="0">
                  <a:pos x="22" y="44"/>
                </a:cxn>
                <a:cxn ang="0">
                  <a:pos x="12" y="56"/>
                </a:cxn>
                <a:cxn ang="0">
                  <a:pos x="2" y="40"/>
                </a:cxn>
                <a:cxn ang="0">
                  <a:pos x="4" y="28"/>
                </a:cxn>
                <a:cxn ang="0">
                  <a:pos x="2" y="18"/>
                </a:cxn>
                <a:cxn ang="0">
                  <a:pos x="0" y="12"/>
                </a:cxn>
              </a:cxnLst>
              <a:rect l="0" t="0" r="r" b="b"/>
              <a:pathLst>
                <a:path w="26" h="56">
                  <a:moveTo>
                    <a:pt x="0" y="12"/>
                  </a:moveTo>
                  <a:lnTo>
                    <a:pt x="2" y="4"/>
                  </a:lnTo>
                  <a:lnTo>
                    <a:pt x="6" y="0"/>
                  </a:lnTo>
                  <a:lnTo>
                    <a:pt x="14" y="2"/>
                  </a:lnTo>
                  <a:lnTo>
                    <a:pt x="22" y="8"/>
                  </a:lnTo>
                  <a:lnTo>
                    <a:pt x="20" y="16"/>
                  </a:lnTo>
                  <a:lnTo>
                    <a:pt x="20" y="22"/>
                  </a:lnTo>
                  <a:lnTo>
                    <a:pt x="24" y="30"/>
                  </a:lnTo>
                  <a:lnTo>
                    <a:pt x="26" y="34"/>
                  </a:lnTo>
                  <a:lnTo>
                    <a:pt x="26" y="38"/>
                  </a:lnTo>
                  <a:lnTo>
                    <a:pt x="22" y="44"/>
                  </a:lnTo>
                  <a:lnTo>
                    <a:pt x="12" y="56"/>
                  </a:lnTo>
                  <a:lnTo>
                    <a:pt x="2" y="40"/>
                  </a:lnTo>
                  <a:lnTo>
                    <a:pt x="4" y="28"/>
                  </a:lnTo>
                  <a:lnTo>
                    <a:pt x="2" y="18"/>
                  </a:lnTo>
                  <a:lnTo>
                    <a:pt x="0" y="1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196">
              <a:extLst>
                <a:ext uri="{FF2B5EF4-FFF2-40B4-BE49-F238E27FC236}">
                  <a16:creationId xmlns:a16="http://schemas.microsoft.com/office/drawing/2014/main" id="{DA5022B9-ACE7-4B97-A718-C946A4D1F70C}"/>
                </a:ext>
              </a:extLst>
            </p:cNvPr>
            <p:cNvSpPr>
              <a:spLocks/>
            </p:cNvSpPr>
            <p:nvPr/>
          </p:nvSpPr>
          <p:spPr bwMode="auto">
            <a:xfrm>
              <a:off x="7032814" y="2827773"/>
              <a:ext cx="95565" cy="84707"/>
            </a:xfrm>
            <a:custGeom>
              <a:avLst/>
              <a:gdLst/>
              <a:ahLst/>
              <a:cxnLst>
                <a:cxn ang="0">
                  <a:pos x="0" y="6"/>
                </a:cxn>
                <a:cxn ang="0">
                  <a:pos x="6" y="4"/>
                </a:cxn>
                <a:cxn ang="0">
                  <a:pos x="16" y="0"/>
                </a:cxn>
                <a:cxn ang="0">
                  <a:pos x="24" y="0"/>
                </a:cxn>
                <a:cxn ang="0">
                  <a:pos x="28" y="4"/>
                </a:cxn>
                <a:cxn ang="0">
                  <a:pos x="30" y="10"/>
                </a:cxn>
                <a:cxn ang="0">
                  <a:pos x="32" y="18"/>
                </a:cxn>
                <a:cxn ang="0">
                  <a:pos x="36" y="24"/>
                </a:cxn>
                <a:cxn ang="0">
                  <a:pos x="40" y="28"/>
                </a:cxn>
                <a:cxn ang="0">
                  <a:pos x="46" y="30"/>
                </a:cxn>
                <a:cxn ang="0">
                  <a:pos x="50" y="34"/>
                </a:cxn>
                <a:cxn ang="0">
                  <a:pos x="52" y="38"/>
                </a:cxn>
                <a:cxn ang="0">
                  <a:pos x="50" y="44"/>
                </a:cxn>
                <a:cxn ang="0">
                  <a:pos x="42" y="42"/>
                </a:cxn>
                <a:cxn ang="0">
                  <a:pos x="40" y="34"/>
                </a:cxn>
                <a:cxn ang="0">
                  <a:pos x="34" y="32"/>
                </a:cxn>
                <a:cxn ang="0">
                  <a:pos x="28" y="28"/>
                </a:cxn>
                <a:cxn ang="0">
                  <a:pos x="20" y="28"/>
                </a:cxn>
                <a:cxn ang="0">
                  <a:pos x="18" y="32"/>
                </a:cxn>
                <a:cxn ang="0">
                  <a:pos x="12" y="28"/>
                </a:cxn>
                <a:cxn ang="0">
                  <a:pos x="0" y="28"/>
                </a:cxn>
                <a:cxn ang="0">
                  <a:pos x="0" y="16"/>
                </a:cxn>
                <a:cxn ang="0">
                  <a:pos x="0" y="6"/>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97">
              <a:extLst>
                <a:ext uri="{FF2B5EF4-FFF2-40B4-BE49-F238E27FC236}">
                  <a16:creationId xmlns:a16="http://schemas.microsoft.com/office/drawing/2014/main" id="{A9C4FCE5-CB9A-4109-852D-BEDC59A25615}"/>
                </a:ext>
              </a:extLst>
            </p:cNvPr>
            <p:cNvSpPr>
              <a:spLocks/>
            </p:cNvSpPr>
            <p:nvPr/>
          </p:nvSpPr>
          <p:spPr bwMode="auto">
            <a:xfrm>
              <a:off x="7076918" y="2804664"/>
              <a:ext cx="154375" cy="127061"/>
            </a:xfrm>
            <a:custGeom>
              <a:avLst/>
              <a:gdLst/>
              <a:ahLst/>
              <a:cxnLst>
                <a:cxn ang="0">
                  <a:pos x="20" y="0"/>
                </a:cxn>
                <a:cxn ang="0">
                  <a:pos x="26" y="2"/>
                </a:cxn>
                <a:cxn ang="0">
                  <a:pos x="32" y="8"/>
                </a:cxn>
                <a:cxn ang="0">
                  <a:pos x="42" y="14"/>
                </a:cxn>
                <a:cxn ang="0">
                  <a:pos x="46" y="12"/>
                </a:cxn>
                <a:cxn ang="0">
                  <a:pos x="52" y="6"/>
                </a:cxn>
                <a:cxn ang="0">
                  <a:pos x="56" y="2"/>
                </a:cxn>
                <a:cxn ang="0">
                  <a:pos x="60" y="8"/>
                </a:cxn>
                <a:cxn ang="0">
                  <a:pos x="66" y="20"/>
                </a:cxn>
                <a:cxn ang="0">
                  <a:pos x="70" y="24"/>
                </a:cxn>
                <a:cxn ang="0">
                  <a:pos x="80" y="28"/>
                </a:cxn>
                <a:cxn ang="0">
                  <a:pos x="84" y="30"/>
                </a:cxn>
                <a:cxn ang="0">
                  <a:pos x="84" y="36"/>
                </a:cxn>
                <a:cxn ang="0">
                  <a:pos x="72" y="36"/>
                </a:cxn>
                <a:cxn ang="0">
                  <a:pos x="68" y="38"/>
                </a:cxn>
                <a:cxn ang="0">
                  <a:pos x="66" y="44"/>
                </a:cxn>
                <a:cxn ang="0">
                  <a:pos x="68" y="48"/>
                </a:cxn>
                <a:cxn ang="0">
                  <a:pos x="68" y="50"/>
                </a:cxn>
                <a:cxn ang="0">
                  <a:pos x="68" y="52"/>
                </a:cxn>
                <a:cxn ang="0">
                  <a:pos x="68" y="54"/>
                </a:cxn>
                <a:cxn ang="0">
                  <a:pos x="60" y="54"/>
                </a:cxn>
                <a:cxn ang="0">
                  <a:pos x="60" y="58"/>
                </a:cxn>
                <a:cxn ang="0">
                  <a:pos x="60" y="62"/>
                </a:cxn>
                <a:cxn ang="0">
                  <a:pos x="60" y="66"/>
                </a:cxn>
                <a:cxn ang="0">
                  <a:pos x="52" y="66"/>
                </a:cxn>
                <a:cxn ang="0">
                  <a:pos x="46" y="62"/>
                </a:cxn>
                <a:cxn ang="0">
                  <a:pos x="52" y="58"/>
                </a:cxn>
                <a:cxn ang="0">
                  <a:pos x="48" y="52"/>
                </a:cxn>
                <a:cxn ang="0">
                  <a:pos x="48" y="44"/>
                </a:cxn>
                <a:cxn ang="0">
                  <a:pos x="44" y="42"/>
                </a:cxn>
                <a:cxn ang="0">
                  <a:pos x="42" y="44"/>
                </a:cxn>
                <a:cxn ang="0">
                  <a:pos x="38" y="48"/>
                </a:cxn>
                <a:cxn ang="0">
                  <a:pos x="32" y="52"/>
                </a:cxn>
                <a:cxn ang="0">
                  <a:pos x="26" y="56"/>
                </a:cxn>
                <a:cxn ang="0">
                  <a:pos x="28" y="50"/>
                </a:cxn>
                <a:cxn ang="0">
                  <a:pos x="26" y="46"/>
                </a:cxn>
                <a:cxn ang="0">
                  <a:pos x="12" y="36"/>
                </a:cxn>
                <a:cxn ang="0">
                  <a:pos x="6" y="20"/>
                </a:cxn>
                <a:cxn ang="0">
                  <a:pos x="4" y="16"/>
                </a:cxn>
                <a:cxn ang="0">
                  <a:pos x="0" y="12"/>
                </a:cxn>
                <a:cxn ang="0">
                  <a:pos x="6" y="8"/>
                </a:cxn>
                <a:cxn ang="0">
                  <a:pos x="12" y="12"/>
                </a:cxn>
                <a:cxn ang="0">
                  <a:pos x="18" y="18"/>
                </a:cxn>
                <a:cxn ang="0">
                  <a:pos x="24" y="18"/>
                </a:cxn>
                <a:cxn ang="0">
                  <a:pos x="26" y="14"/>
                </a:cxn>
                <a:cxn ang="0">
                  <a:pos x="22" y="8"/>
                </a:cxn>
                <a:cxn ang="0">
                  <a:pos x="16" y="2"/>
                </a:cxn>
                <a:cxn ang="0">
                  <a:pos x="20" y="0"/>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98">
              <a:extLst>
                <a:ext uri="{FF2B5EF4-FFF2-40B4-BE49-F238E27FC236}">
                  <a16:creationId xmlns:a16="http://schemas.microsoft.com/office/drawing/2014/main" id="{7E1927BB-00E2-44E5-820C-427CF9B704CD}"/>
                </a:ext>
              </a:extLst>
            </p:cNvPr>
            <p:cNvSpPr>
              <a:spLocks/>
            </p:cNvSpPr>
            <p:nvPr/>
          </p:nvSpPr>
          <p:spPr bwMode="auto">
            <a:xfrm>
              <a:off x="6926218" y="2743060"/>
              <a:ext cx="198485" cy="96258"/>
            </a:xfrm>
            <a:custGeom>
              <a:avLst/>
              <a:gdLst/>
              <a:ahLst/>
              <a:cxnLst>
                <a:cxn ang="0">
                  <a:pos x="0" y="2"/>
                </a:cxn>
                <a:cxn ang="0">
                  <a:pos x="12" y="0"/>
                </a:cxn>
                <a:cxn ang="0">
                  <a:pos x="18" y="4"/>
                </a:cxn>
                <a:cxn ang="0">
                  <a:pos x="24" y="8"/>
                </a:cxn>
                <a:cxn ang="0">
                  <a:pos x="34" y="6"/>
                </a:cxn>
                <a:cxn ang="0">
                  <a:pos x="42" y="6"/>
                </a:cxn>
                <a:cxn ang="0">
                  <a:pos x="52" y="12"/>
                </a:cxn>
                <a:cxn ang="0">
                  <a:pos x="56" y="14"/>
                </a:cxn>
                <a:cxn ang="0">
                  <a:pos x="66" y="18"/>
                </a:cxn>
                <a:cxn ang="0">
                  <a:pos x="72" y="18"/>
                </a:cxn>
                <a:cxn ang="0">
                  <a:pos x="82" y="16"/>
                </a:cxn>
                <a:cxn ang="0">
                  <a:pos x="92" y="22"/>
                </a:cxn>
                <a:cxn ang="0">
                  <a:pos x="94" y="24"/>
                </a:cxn>
                <a:cxn ang="0">
                  <a:pos x="102" y="32"/>
                </a:cxn>
                <a:cxn ang="0">
                  <a:pos x="98" y="34"/>
                </a:cxn>
                <a:cxn ang="0">
                  <a:pos x="104" y="40"/>
                </a:cxn>
                <a:cxn ang="0">
                  <a:pos x="108" y="46"/>
                </a:cxn>
                <a:cxn ang="0">
                  <a:pos x="106" y="50"/>
                </a:cxn>
                <a:cxn ang="0">
                  <a:pos x="100" y="50"/>
                </a:cxn>
                <a:cxn ang="0">
                  <a:pos x="88" y="40"/>
                </a:cxn>
                <a:cxn ang="0">
                  <a:pos x="82" y="44"/>
                </a:cxn>
                <a:cxn ang="0">
                  <a:pos x="74" y="44"/>
                </a:cxn>
                <a:cxn ang="0">
                  <a:pos x="66" y="46"/>
                </a:cxn>
                <a:cxn ang="0">
                  <a:pos x="58" y="50"/>
                </a:cxn>
                <a:cxn ang="0">
                  <a:pos x="52" y="46"/>
                </a:cxn>
                <a:cxn ang="0">
                  <a:pos x="46" y="40"/>
                </a:cxn>
                <a:cxn ang="0">
                  <a:pos x="38" y="38"/>
                </a:cxn>
                <a:cxn ang="0">
                  <a:pos x="36" y="44"/>
                </a:cxn>
                <a:cxn ang="0">
                  <a:pos x="26" y="40"/>
                </a:cxn>
                <a:cxn ang="0">
                  <a:pos x="30" y="32"/>
                </a:cxn>
                <a:cxn ang="0">
                  <a:pos x="26" y="22"/>
                </a:cxn>
                <a:cxn ang="0">
                  <a:pos x="20" y="14"/>
                </a:cxn>
                <a:cxn ang="0">
                  <a:pos x="12" y="10"/>
                </a:cxn>
                <a:cxn ang="0">
                  <a:pos x="6" y="6"/>
                </a:cxn>
                <a:cxn ang="0">
                  <a:pos x="0" y="2"/>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99">
              <a:extLst>
                <a:ext uri="{FF2B5EF4-FFF2-40B4-BE49-F238E27FC236}">
                  <a16:creationId xmlns:a16="http://schemas.microsoft.com/office/drawing/2014/main" id="{3CC8CD46-2DA8-4ED9-9180-37214DCBE54B}"/>
                </a:ext>
              </a:extLst>
            </p:cNvPr>
            <p:cNvSpPr>
              <a:spLocks/>
            </p:cNvSpPr>
            <p:nvPr/>
          </p:nvSpPr>
          <p:spPr bwMode="auto">
            <a:xfrm>
              <a:off x="7297483" y="2777715"/>
              <a:ext cx="407995" cy="265670"/>
            </a:xfrm>
            <a:custGeom>
              <a:avLst/>
              <a:gdLst/>
              <a:ahLst/>
              <a:cxnLst>
                <a:cxn ang="0">
                  <a:pos x="20" y="104"/>
                </a:cxn>
                <a:cxn ang="0">
                  <a:pos x="18" y="80"/>
                </a:cxn>
                <a:cxn ang="0">
                  <a:pos x="24" y="72"/>
                </a:cxn>
                <a:cxn ang="0">
                  <a:pos x="12" y="56"/>
                </a:cxn>
                <a:cxn ang="0">
                  <a:pos x="8" y="50"/>
                </a:cxn>
                <a:cxn ang="0">
                  <a:pos x="0" y="52"/>
                </a:cxn>
                <a:cxn ang="0">
                  <a:pos x="0" y="44"/>
                </a:cxn>
                <a:cxn ang="0">
                  <a:pos x="6" y="36"/>
                </a:cxn>
                <a:cxn ang="0">
                  <a:pos x="12" y="40"/>
                </a:cxn>
                <a:cxn ang="0">
                  <a:pos x="28" y="40"/>
                </a:cxn>
                <a:cxn ang="0">
                  <a:pos x="34" y="32"/>
                </a:cxn>
                <a:cxn ang="0">
                  <a:pos x="26" y="24"/>
                </a:cxn>
                <a:cxn ang="0">
                  <a:pos x="20" y="16"/>
                </a:cxn>
                <a:cxn ang="0">
                  <a:pos x="14" y="10"/>
                </a:cxn>
                <a:cxn ang="0">
                  <a:pos x="4" y="14"/>
                </a:cxn>
                <a:cxn ang="0">
                  <a:pos x="2" y="28"/>
                </a:cxn>
                <a:cxn ang="0">
                  <a:pos x="0" y="22"/>
                </a:cxn>
                <a:cxn ang="0">
                  <a:pos x="0" y="12"/>
                </a:cxn>
                <a:cxn ang="0">
                  <a:pos x="10" y="6"/>
                </a:cxn>
                <a:cxn ang="0">
                  <a:pos x="24" y="4"/>
                </a:cxn>
                <a:cxn ang="0">
                  <a:pos x="36" y="12"/>
                </a:cxn>
                <a:cxn ang="0">
                  <a:pos x="44" y="26"/>
                </a:cxn>
                <a:cxn ang="0">
                  <a:pos x="54" y="28"/>
                </a:cxn>
                <a:cxn ang="0">
                  <a:pos x="68" y="26"/>
                </a:cxn>
                <a:cxn ang="0">
                  <a:pos x="68" y="14"/>
                </a:cxn>
                <a:cxn ang="0">
                  <a:pos x="96" y="0"/>
                </a:cxn>
                <a:cxn ang="0">
                  <a:pos x="102" y="6"/>
                </a:cxn>
                <a:cxn ang="0">
                  <a:pos x="116" y="8"/>
                </a:cxn>
                <a:cxn ang="0">
                  <a:pos x="118" y="12"/>
                </a:cxn>
                <a:cxn ang="0">
                  <a:pos x="118" y="28"/>
                </a:cxn>
                <a:cxn ang="0">
                  <a:pos x="144" y="28"/>
                </a:cxn>
                <a:cxn ang="0">
                  <a:pos x="158" y="54"/>
                </a:cxn>
                <a:cxn ang="0">
                  <a:pos x="178" y="66"/>
                </a:cxn>
                <a:cxn ang="0">
                  <a:pos x="200" y="82"/>
                </a:cxn>
                <a:cxn ang="0">
                  <a:pos x="212" y="84"/>
                </a:cxn>
                <a:cxn ang="0">
                  <a:pos x="222" y="90"/>
                </a:cxn>
                <a:cxn ang="0">
                  <a:pos x="222" y="98"/>
                </a:cxn>
                <a:cxn ang="0">
                  <a:pos x="210" y="98"/>
                </a:cxn>
                <a:cxn ang="0">
                  <a:pos x="194" y="104"/>
                </a:cxn>
                <a:cxn ang="0">
                  <a:pos x="182" y="122"/>
                </a:cxn>
                <a:cxn ang="0">
                  <a:pos x="170" y="126"/>
                </a:cxn>
                <a:cxn ang="0">
                  <a:pos x="160" y="138"/>
                </a:cxn>
                <a:cxn ang="0">
                  <a:pos x="150" y="134"/>
                </a:cxn>
                <a:cxn ang="0">
                  <a:pos x="138" y="134"/>
                </a:cxn>
                <a:cxn ang="0">
                  <a:pos x="136" y="112"/>
                </a:cxn>
                <a:cxn ang="0">
                  <a:pos x="126" y="110"/>
                </a:cxn>
                <a:cxn ang="0">
                  <a:pos x="68" y="84"/>
                </a:cxn>
                <a:cxn ang="0">
                  <a:pos x="42" y="88"/>
                </a:cxn>
                <a:cxn ang="0">
                  <a:pos x="20" y="104"/>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200">
              <a:extLst>
                <a:ext uri="{FF2B5EF4-FFF2-40B4-BE49-F238E27FC236}">
                  <a16:creationId xmlns:a16="http://schemas.microsoft.com/office/drawing/2014/main" id="{94D57AE7-5CB7-4C00-98E1-424D82C4FD27}"/>
                </a:ext>
              </a:extLst>
            </p:cNvPr>
            <p:cNvSpPr>
              <a:spLocks/>
            </p:cNvSpPr>
            <p:nvPr/>
          </p:nvSpPr>
          <p:spPr bwMode="auto">
            <a:xfrm>
              <a:off x="7727500" y="2843177"/>
              <a:ext cx="216861" cy="146313"/>
            </a:xfrm>
            <a:custGeom>
              <a:avLst/>
              <a:gdLst/>
              <a:ahLst/>
              <a:cxnLst>
                <a:cxn ang="0">
                  <a:pos x="24" y="14"/>
                </a:cxn>
                <a:cxn ang="0">
                  <a:pos x="32" y="10"/>
                </a:cxn>
                <a:cxn ang="0">
                  <a:pos x="36" y="2"/>
                </a:cxn>
                <a:cxn ang="0">
                  <a:pos x="48" y="0"/>
                </a:cxn>
                <a:cxn ang="0">
                  <a:pos x="54" y="2"/>
                </a:cxn>
                <a:cxn ang="0">
                  <a:pos x="52" y="8"/>
                </a:cxn>
                <a:cxn ang="0">
                  <a:pos x="50" y="14"/>
                </a:cxn>
                <a:cxn ang="0">
                  <a:pos x="52" y="20"/>
                </a:cxn>
                <a:cxn ang="0">
                  <a:pos x="54" y="28"/>
                </a:cxn>
                <a:cxn ang="0">
                  <a:pos x="66" y="28"/>
                </a:cxn>
                <a:cxn ang="0">
                  <a:pos x="80" y="30"/>
                </a:cxn>
                <a:cxn ang="0">
                  <a:pos x="100" y="30"/>
                </a:cxn>
                <a:cxn ang="0">
                  <a:pos x="98" y="36"/>
                </a:cxn>
                <a:cxn ang="0">
                  <a:pos x="100" y="44"/>
                </a:cxn>
                <a:cxn ang="0">
                  <a:pos x="106" y="46"/>
                </a:cxn>
                <a:cxn ang="0">
                  <a:pos x="118" y="44"/>
                </a:cxn>
                <a:cxn ang="0">
                  <a:pos x="118" y="64"/>
                </a:cxn>
                <a:cxn ang="0">
                  <a:pos x="90" y="64"/>
                </a:cxn>
                <a:cxn ang="0">
                  <a:pos x="80" y="70"/>
                </a:cxn>
                <a:cxn ang="0">
                  <a:pos x="64" y="76"/>
                </a:cxn>
                <a:cxn ang="0">
                  <a:pos x="64" y="70"/>
                </a:cxn>
                <a:cxn ang="0">
                  <a:pos x="66" y="62"/>
                </a:cxn>
                <a:cxn ang="0">
                  <a:pos x="64" y="50"/>
                </a:cxn>
                <a:cxn ang="0">
                  <a:pos x="56" y="44"/>
                </a:cxn>
                <a:cxn ang="0">
                  <a:pos x="46" y="60"/>
                </a:cxn>
                <a:cxn ang="0">
                  <a:pos x="38" y="62"/>
                </a:cxn>
                <a:cxn ang="0">
                  <a:pos x="18" y="74"/>
                </a:cxn>
                <a:cxn ang="0">
                  <a:pos x="8" y="70"/>
                </a:cxn>
                <a:cxn ang="0">
                  <a:pos x="8" y="62"/>
                </a:cxn>
                <a:cxn ang="0">
                  <a:pos x="16" y="52"/>
                </a:cxn>
                <a:cxn ang="0">
                  <a:pos x="10" y="50"/>
                </a:cxn>
                <a:cxn ang="0">
                  <a:pos x="12" y="36"/>
                </a:cxn>
                <a:cxn ang="0">
                  <a:pos x="0" y="36"/>
                </a:cxn>
                <a:cxn ang="0">
                  <a:pos x="0" y="26"/>
                </a:cxn>
                <a:cxn ang="0">
                  <a:pos x="20" y="26"/>
                </a:cxn>
                <a:cxn ang="0">
                  <a:pos x="18" y="12"/>
                </a:cxn>
                <a:cxn ang="0">
                  <a:pos x="24" y="14"/>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201">
              <a:extLst>
                <a:ext uri="{FF2B5EF4-FFF2-40B4-BE49-F238E27FC236}">
                  <a16:creationId xmlns:a16="http://schemas.microsoft.com/office/drawing/2014/main" id="{ABA08DE3-9D0F-446D-AD1E-E6FF0B149907}"/>
                </a:ext>
              </a:extLst>
            </p:cNvPr>
            <p:cNvSpPr>
              <a:spLocks/>
            </p:cNvSpPr>
            <p:nvPr/>
          </p:nvSpPr>
          <p:spPr bwMode="auto">
            <a:xfrm>
              <a:off x="7396695" y="2673786"/>
              <a:ext cx="488859" cy="304172"/>
            </a:xfrm>
            <a:custGeom>
              <a:avLst/>
              <a:gdLst/>
              <a:ahLst/>
              <a:cxnLst>
                <a:cxn ang="0">
                  <a:pos x="0" y="82"/>
                </a:cxn>
                <a:cxn ang="0">
                  <a:pos x="0" y="8"/>
                </a:cxn>
                <a:cxn ang="0">
                  <a:pos x="18" y="4"/>
                </a:cxn>
                <a:cxn ang="0">
                  <a:pos x="46" y="0"/>
                </a:cxn>
                <a:cxn ang="0">
                  <a:pos x="54" y="6"/>
                </a:cxn>
                <a:cxn ang="0">
                  <a:pos x="70" y="16"/>
                </a:cxn>
                <a:cxn ang="0">
                  <a:pos x="80" y="20"/>
                </a:cxn>
                <a:cxn ang="0">
                  <a:pos x="94" y="38"/>
                </a:cxn>
                <a:cxn ang="0">
                  <a:pos x="132" y="36"/>
                </a:cxn>
                <a:cxn ang="0">
                  <a:pos x="140" y="34"/>
                </a:cxn>
                <a:cxn ang="0">
                  <a:pos x="158" y="52"/>
                </a:cxn>
                <a:cxn ang="0">
                  <a:pos x="158" y="60"/>
                </a:cxn>
                <a:cxn ang="0">
                  <a:pos x="168" y="68"/>
                </a:cxn>
                <a:cxn ang="0">
                  <a:pos x="170" y="84"/>
                </a:cxn>
                <a:cxn ang="0">
                  <a:pos x="188" y="82"/>
                </a:cxn>
                <a:cxn ang="0">
                  <a:pos x="192" y="84"/>
                </a:cxn>
                <a:cxn ang="0">
                  <a:pos x="192" y="94"/>
                </a:cxn>
                <a:cxn ang="0">
                  <a:pos x="200" y="94"/>
                </a:cxn>
                <a:cxn ang="0">
                  <a:pos x="202" y="84"/>
                </a:cxn>
                <a:cxn ang="0">
                  <a:pos x="214" y="74"/>
                </a:cxn>
                <a:cxn ang="0">
                  <a:pos x="234" y="62"/>
                </a:cxn>
                <a:cxn ang="0">
                  <a:pos x="230" y="72"/>
                </a:cxn>
                <a:cxn ang="0">
                  <a:pos x="228" y="76"/>
                </a:cxn>
                <a:cxn ang="0">
                  <a:pos x="236" y="80"/>
                </a:cxn>
                <a:cxn ang="0">
                  <a:pos x="248" y="76"/>
                </a:cxn>
                <a:cxn ang="0">
                  <a:pos x="258" y="82"/>
                </a:cxn>
                <a:cxn ang="0">
                  <a:pos x="266" y="90"/>
                </a:cxn>
                <a:cxn ang="0">
                  <a:pos x="258" y="98"/>
                </a:cxn>
                <a:cxn ang="0">
                  <a:pos x="248" y="102"/>
                </a:cxn>
                <a:cxn ang="0">
                  <a:pos x="236" y="102"/>
                </a:cxn>
                <a:cxn ang="0">
                  <a:pos x="232" y="98"/>
                </a:cxn>
                <a:cxn ang="0">
                  <a:pos x="234" y="90"/>
                </a:cxn>
                <a:cxn ang="0">
                  <a:pos x="228" y="88"/>
                </a:cxn>
                <a:cxn ang="0">
                  <a:pos x="216" y="90"/>
                </a:cxn>
                <a:cxn ang="0">
                  <a:pos x="212" y="98"/>
                </a:cxn>
                <a:cxn ang="0">
                  <a:pos x="204" y="102"/>
                </a:cxn>
                <a:cxn ang="0">
                  <a:pos x="198" y="100"/>
                </a:cxn>
                <a:cxn ang="0">
                  <a:pos x="200" y="114"/>
                </a:cxn>
                <a:cxn ang="0">
                  <a:pos x="180" y="114"/>
                </a:cxn>
                <a:cxn ang="0">
                  <a:pos x="180" y="124"/>
                </a:cxn>
                <a:cxn ang="0">
                  <a:pos x="192" y="124"/>
                </a:cxn>
                <a:cxn ang="0">
                  <a:pos x="190" y="138"/>
                </a:cxn>
                <a:cxn ang="0">
                  <a:pos x="196" y="140"/>
                </a:cxn>
                <a:cxn ang="0">
                  <a:pos x="188" y="150"/>
                </a:cxn>
                <a:cxn ang="0">
                  <a:pos x="188" y="158"/>
                </a:cxn>
                <a:cxn ang="0">
                  <a:pos x="168" y="152"/>
                </a:cxn>
                <a:cxn ang="0">
                  <a:pos x="168" y="144"/>
                </a:cxn>
                <a:cxn ang="0">
                  <a:pos x="158" y="138"/>
                </a:cxn>
                <a:cxn ang="0">
                  <a:pos x="146" y="136"/>
                </a:cxn>
                <a:cxn ang="0">
                  <a:pos x="104" y="108"/>
                </a:cxn>
                <a:cxn ang="0">
                  <a:pos x="90" y="82"/>
                </a:cxn>
                <a:cxn ang="0">
                  <a:pos x="64" y="82"/>
                </a:cxn>
                <a:cxn ang="0">
                  <a:pos x="64" y="66"/>
                </a:cxn>
                <a:cxn ang="0">
                  <a:pos x="62" y="62"/>
                </a:cxn>
                <a:cxn ang="0">
                  <a:pos x="48" y="60"/>
                </a:cxn>
                <a:cxn ang="0">
                  <a:pos x="42" y="54"/>
                </a:cxn>
                <a:cxn ang="0">
                  <a:pos x="14" y="68"/>
                </a:cxn>
                <a:cxn ang="0">
                  <a:pos x="14" y="80"/>
                </a:cxn>
                <a:cxn ang="0">
                  <a:pos x="0" y="82"/>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202">
              <a:extLst>
                <a:ext uri="{FF2B5EF4-FFF2-40B4-BE49-F238E27FC236}">
                  <a16:creationId xmlns:a16="http://schemas.microsoft.com/office/drawing/2014/main" id="{1A0CAD8A-AE14-47AE-B843-18285495C5A5}"/>
                </a:ext>
              </a:extLst>
            </p:cNvPr>
            <p:cNvSpPr>
              <a:spLocks/>
            </p:cNvSpPr>
            <p:nvPr/>
          </p:nvSpPr>
          <p:spPr bwMode="auto">
            <a:xfrm>
              <a:off x="7815738" y="2754618"/>
              <a:ext cx="290373" cy="146313"/>
            </a:xfrm>
            <a:custGeom>
              <a:avLst/>
              <a:gdLst/>
              <a:ahLst/>
              <a:cxnLst>
                <a:cxn ang="0">
                  <a:pos x="6" y="20"/>
                </a:cxn>
                <a:cxn ang="0">
                  <a:pos x="16" y="8"/>
                </a:cxn>
                <a:cxn ang="0">
                  <a:pos x="28" y="8"/>
                </a:cxn>
                <a:cxn ang="0">
                  <a:pos x="32" y="12"/>
                </a:cxn>
                <a:cxn ang="0">
                  <a:pos x="50" y="10"/>
                </a:cxn>
                <a:cxn ang="0">
                  <a:pos x="52" y="4"/>
                </a:cxn>
                <a:cxn ang="0">
                  <a:pos x="60" y="0"/>
                </a:cxn>
                <a:cxn ang="0">
                  <a:pos x="72" y="2"/>
                </a:cxn>
                <a:cxn ang="0">
                  <a:pos x="74" y="10"/>
                </a:cxn>
                <a:cxn ang="0">
                  <a:pos x="134" y="8"/>
                </a:cxn>
                <a:cxn ang="0">
                  <a:pos x="140" y="14"/>
                </a:cxn>
                <a:cxn ang="0">
                  <a:pos x="148" y="16"/>
                </a:cxn>
                <a:cxn ang="0">
                  <a:pos x="158" y="20"/>
                </a:cxn>
                <a:cxn ang="0">
                  <a:pos x="152" y="24"/>
                </a:cxn>
                <a:cxn ang="0">
                  <a:pos x="138" y="32"/>
                </a:cxn>
                <a:cxn ang="0">
                  <a:pos x="126" y="36"/>
                </a:cxn>
                <a:cxn ang="0">
                  <a:pos x="122" y="44"/>
                </a:cxn>
                <a:cxn ang="0">
                  <a:pos x="102" y="44"/>
                </a:cxn>
                <a:cxn ang="0">
                  <a:pos x="98" y="54"/>
                </a:cxn>
                <a:cxn ang="0">
                  <a:pos x="82" y="58"/>
                </a:cxn>
                <a:cxn ang="0">
                  <a:pos x="82" y="52"/>
                </a:cxn>
                <a:cxn ang="0">
                  <a:pos x="68" y="52"/>
                </a:cxn>
                <a:cxn ang="0">
                  <a:pos x="66" y="58"/>
                </a:cxn>
                <a:cxn ang="0">
                  <a:pos x="58" y="62"/>
                </a:cxn>
                <a:cxn ang="0">
                  <a:pos x="54" y="66"/>
                </a:cxn>
                <a:cxn ang="0">
                  <a:pos x="52" y="76"/>
                </a:cxn>
                <a:cxn ang="0">
                  <a:pos x="32" y="76"/>
                </a:cxn>
                <a:cxn ang="0">
                  <a:pos x="18" y="74"/>
                </a:cxn>
                <a:cxn ang="0">
                  <a:pos x="6" y="74"/>
                </a:cxn>
                <a:cxn ang="0">
                  <a:pos x="4" y="66"/>
                </a:cxn>
                <a:cxn ang="0">
                  <a:pos x="2" y="60"/>
                </a:cxn>
                <a:cxn ang="0">
                  <a:pos x="4" y="56"/>
                </a:cxn>
                <a:cxn ang="0">
                  <a:pos x="8" y="60"/>
                </a:cxn>
                <a:cxn ang="0">
                  <a:pos x="20" y="60"/>
                </a:cxn>
                <a:cxn ang="0">
                  <a:pos x="30" y="56"/>
                </a:cxn>
                <a:cxn ang="0">
                  <a:pos x="38" y="48"/>
                </a:cxn>
                <a:cxn ang="0">
                  <a:pos x="30" y="40"/>
                </a:cxn>
                <a:cxn ang="0">
                  <a:pos x="20" y="34"/>
                </a:cxn>
                <a:cxn ang="0">
                  <a:pos x="8" y="38"/>
                </a:cxn>
                <a:cxn ang="0">
                  <a:pos x="0" y="34"/>
                </a:cxn>
                <a:cxn ang="0">
                  <a:pos x="2" y="30"/>
                </a:cxn>
                <a:cxn ang="0">
                  <a:pos x="6" y="20"/>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203">
              <a:extLst>
                <a:ext uri="{FF2B5EF4-FFF2-40B4-BE49-F238E27FC236}">
                  <a16:creationId xmlns:a16="http://schemas.microsoft.com/office/drawing/2014/main" id="{1FAA3418-20B1-41AA-BD2F-5EB5DC7F27FE}"/>
                </a:ext>
              </a:extLst>
            </p:cNvPr>
            <p:cNvSpPr>
              <a:spLocks/>
            </p:cNvSpPr>
            <p:nvPr/>
          </p:nvSpPr>
          <p:spPr bwMode="auto">
            <a:xfrm>
              <a:off x="7121026" y="2281024"/>
              <a:ext cx="1176197" cy="573693"/>
            </a:xfrm>
            <a:custGeom>
              <a:avLst/>
              <a:gdLst/>
              <a:ahLst/>
              <a:cxnLst>
                <a:cxn ang="0">
                  <a:pos x="94" y="260"/>
                </a:cxn>
                <a:cxn ang="0">
                  <a:pos x="66" y="234"/>
                </a:cxn>
                <a:cxn ang="0">
                  <a:pos x="64" y="220"/>
                </a:cxn>
                <a:cxn ang="0">
                  <a:pos x="76" y="210"/>
                </a:cxn>
                <a:cxn ang="0">
                  <a:pos x="94" y="208"/>
                </a:cxn>
                <a:cxn ang="0">
                  <a:pos x="108" y="196"/>
                </a:cxn>
                <a:cxn ang="0">
                  <a:pos x="82" y="176"/>
                </a:cxn>
                <a:cxn ang="0">
                  <a:pos x="40" y="188"/>
                </a:cxn>
                <a:cxn ang="0">
                  <a:pos x="24" y="158"/>
                </a:cxn>
                <a:cxn ang="0">
                  <a:pos x="0" y="140"/>
                </a:cxn>
                <a:cxn ang="0">
                  <a:pos x="18" y="102"/>
                </a:cxn>
                <a:cxn ang="0">
                  <a:pos x="34" y="114"/>
                </a:cxn>
                <a:cxn ang="0">
                  <a:pos x="60" y="84"/>
                </a:cxn>
                <a:cxn ang="0">
                  <a:pos x="112" y="84"/>
                </a:cxn>
                <a:cxn ang="0">
                  <a:pos x="150" y="100"/>
                </a:cxn>
                <a:cxn ang="0">
                  <a:pos x="190" y="90"/>
                </a:cxn>
                <a:cxn ang="0">
                  <a:pos x="226" y="98"/>
                </a:cxn>
                <a:cxn ang="0">
                  <a:pos x="228" y="80"/>
                </a:cxn>
                <a:cxn ang="0">
                  <a:pos x="220" y="68"/>
                </a:cxn>
                <a:cxn ang="0">
                  <a:pos x="228" y="52"/>
                </a:cxn>
                <a:cxn ang="0">
                  <a:pos x="236" y="40"/>
                </a:cxn>
                <a:cxn ang="0">
                  <a:pos x="254" y="28"/>
                </a:cxn>
                <a:cxn ang="0">
                  <a:pos x="316" y="10"/>
                </a:cxn>
                <a:cxn ang="0">
                  <a:pos x="364" y="0"/>
                </a:cxn>
                <a:cxn ang="0">
                  <a:pos x="388" y="16"/>
                </a:cxn>
                <a:cxn ang="0">
                  <a:pos x="418" y="28"/>
                </a:cxn>
                <a:cxn ang="0">
                  <a:pos x="456" y="28"/>
                </a:cxn>
                <a:cxn ang="0">
                  <a:pos x="480" y="32"/>
                </a:cxn>
                <a:cxn ang="0">
                  <a:pos x="510" y="60"/>
                </a:cxn>
                <a:cxn ang="0">
                  <a:pos x="528" y="92"/>
                </a:cxn>
                <a:cxn ang="0">
                  <a:pos x="540" y="84"/>
                </a:cxn>
                <a:cxn ang="0">
                  <a:pos x="562" y="96"/>
                </a:cxn>
                <a:cxn ang="0">
                  <a:pos x="590" y="92"/>
                </a:cxn>
                <a:cxn ang="0">
                  <a:pos x="614" y="116"/>
                </a:cxn>
                <a:cxn ang="0">
                  <a:pos x="640" y="132"/>
                </a:cxn>
                <a:cxn ang="0">
                  <a:pos x="626" y="142"/>
                </a:cxn>
                <a:cxn ang="0">
                  <a:pos x="622" y="170"/>
                </a:cxn>
                <a:cxn ang="0">
                  <a:pos x="596" y="172"/>
                </a:cxn>
                <a:cxn ang="0">
                  <a:pos x="570" y="194"/>
                </a:cxn>
                <a:cxn ang="0">
                  <a:pos x="548" y="208"/>
                </a:cxn>
                <a:cxn ang="0">
                  <a:pos x="538" y="232"/>
                </a:cxn>
                <a:cxn ang="0">
                  <a:pos x="536" y="256"/>
                </a:cxn>
                <a:cxn ang="0">
                  <a:pos x="526" y="262"/>
                </a:cxn>
                <a:cxn ang="0">
                  <a:pos x="512" y="254"/>
                </a:cxn>
                <a:cxn ang="0">
                  <a:pos x="450" y="248"/>
                </a:cxn>
                <a:cxn ang="0">
                  <a:pos x="430" y="250"/>
                </a:cxn>
                <a:cxn ang="0">
                  <a:pos x="410" y="258"/>
                </a:cxn>
                <a:cxn ang="0">
                  <a:pos x="394" y="254"/>
                </a:cxn>
                <a:cxn ang="0">
                  <a:pos x="376" y="270"/>
                </a:cxn>
                <a:cxn ang="0">
                  <a:pos x="350" y="298"/>
                </a:cxn>
                <a:cxn ang="0">
                  <a:pos x="342" y="288"/>
                </a:cxn>
                <a:cxn ang="0">
                  <a:pos x="320" y="288"/>
                </a:cxn>
                <a:cxn ang="0">
                  <a:pos x="308" y="264"/>
                </a:cxn>
                <a:cxn ang="0">
                  <a:pos x="290" y="238"/>
                </a:cxn>
                <a:cxn ang="0">
                  <a:pos x="244" y="242"/>
                </a:cxn>
                <a:cxn ang="0">
                  <a:pos x="204" y="210"/>
                </a:cxn>
                <a:cxn ang="0">
                  <a:pos x="168" y="208"/>
                </a:cxn>
                <a:cxn ang="0">
                  <a:pos x="150" y="286"/>
                </a:cxn>
                <a:cxn ang="0">
                  <a:pos x="132" y="270"/>
                </a:cxn>
                <a:cxn ang="0">
                  <a:pos x="114" y="264"/>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216">
              <a:extLst>
                <a:ext uri="{FF2B5EF4-FFF2-40B4-BE49-F238E27FC236}">
                  <a16:creationId xmlns:a16="http://schemas.microsoft.com/office/drawing/2014/main" id="{B4E2415B-F2EB-46B8-B456-D047D011E4C2}"/>
                </a:ext>
              </a:extLst>
            </p:cNvPr>
            <p:cNvSpPr>
              <a:spLocks/>
            </p:cNvSpPr>
            <p:nvPr/>
          </p:nvSpPr>
          <p:spPr bwMode="auto">
            <a:xfrm>
              <a:off x="6709405" y="3035699"/>
              <a:ext cx="55134" cy="30803"/>
            </a:xfrm>
            <a:custGeom>
              <a:avLst/>
              <a:gdLst/>
              <a:ahLst/>
              <a:cxnLst>
                <a:cxn ang="0">
                  <a:pos x="8" y="6"/>
                </a:cxn>
                <a:cxn ang="0">
                  <a:pos x="16" y="4"/>
                </a:cxn>
                <a:cxn ang="0">
                  <a:pos x="24" y="4"/>
                </a:cxn>
                <a:cxn ang="0">
                  <a:pos x="30" y="0"/>
                </a:cxn>
                <a:cxn ang="0">
                  <a:pos x="22" y="8"/>
                </a:cxn>
                <a:cxn ang="0">
                  <a:pos x="18" y="12"/>
                </a:cxn>
                <a:cxn ang="0">
                  <a:pos x="12" y="16"/>
                </a:cxn>
                <a:cxn ang="0">
                  <a:pos x="4" y="16"/>
                </a:cxn>
                <a:cxn ang="0">
                  <a:pos x="0" y="12"/>
                </a:cxn>
                <a:cxn ang="0">
                  <a:pos x="0" y="6"/>
                </a:cxn>
                <a:cxn ang="0">
                  <a:pos x="8" y="6"/>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217">
              <a:extLst>
                <a:ext uri="{FF2B5EF4-FFF2-40B4-BE49-F238E27FC236}">
                  <a16:creationId xmlns:a16="http://schemas.microsoft.com/office/drawing/2014/main" id="{BD94090D-74AE-4F5F-87B5-0C32B833BE3E}"/>
                </a:ext>
              </a:extLst>
            </p:cNvPr>
            <p:cNvSpPr>
              <a:spLocks/>
            </p:cNvSpPr>
            <p:nvPr/>
          </p:nvSpPr>
          <p:spPr bwMode="auto">
            <a:xfrm>
              <a:off x="6529299" y="2800835"/>
              <a:ext cx="536642" cy="215619"/>
            </a:xfrm>
            <a:custGeom>
              <a:avLst/>
              <a:gdLst/>
              <a:ahLst/>
              <a:cxnLst>
                <a:cxn ang="0">
                  <a:pos x="0" y="46"/>
                </a:cxn>
                <a:cxn ang="0">
                  <a:pos x="6" y="34"/>
                </a:cxn>
                <a:cxn ang="0">
                  <a:pos x="26" y="34"/>
                </a:cxn>
                <a:cxn ang="0">
                  <a:pos x="46" y="34"/>
                </a:cxn>
                <a:cxn ang="0">
                  <a:pos x="52" y="26"/>
                </a:cxn>
                <a:cxn ang="0">
                  <a:pos x="52" y="22"/>
                </a:cxn>
                <a:cxn ang="0">
                  <a:pos x="46" y="16"/>
                </a:cxn>
                <a:cxn ang="0">
                  <a:pos x="82" y="18"/>
                </a:cxn>
                <a:cxn ang="0">
                  <a:pos x="110" y="0"/>
                </a:cxn>
                <a:cxn ang="0">
                  <a:pos x="146" y="12"/>
                </a:cxn>
                <a:cxn ang="0">
                  <a:pos x="160" y="16"/>
                </a:cxn>
                <a:cxn ang="0">
                  <a:pos x="182" y="22"/>
                </a:cxn>
                <a:cxn ang="0">
                  <a:pos x="218" y="22"/>
                </a:cxn>
                <a:cxn ang="0">
                  <a:pos x="242" y="10"/>
                </a:cxn>
                <a:cxn ang="0">
                  <a:pos x="252" y="14"/>
                </a:cxn>
                <a:cxn ang="0">
                  <a:pos x="262" y="10"/>
                </a:cxn>
                <a:cxn ang="0">
                  <a:pos x="274" y="20"/>
                </a:cxn>
                <a:cxn ang="0">
                  <a:pos x="274" y="42"/>
                </a:cxn>
                <a:cxn ang="0">
                  <a:pos x="292" y="46"/>
                </a:cxn>
                <a:cxn ang="0">
                  <a:pos x="282" y="52"/>
                </a:cxn>
                <a:cxn ang="0">
                  <a:pos x="286" y="68"/>
                </a:cxn>
                <a:cxn ang="0">
                  <a:pos x="292" y="88"/>
                </a:cxn>
                <a:cxn ang="0">
                  <a:pos x="282" y="90"/>
                </a:cxn>
                <a:cxn ang="0">
                  <a:pos x="252" y="92"/>
                </a:cxn>
                <a:cxn ang="0">
                  <a:pos x="214" y="100"/>
                </a:cxn>
                <a:cxn ang="0">
                  <a:pos x="190" y="96"/>
                </a:cxn>
                <a:cxn ang="0">
                  <a:pos x="182" y="100"/>
                </a:cxn>
                <a:cxn ang="0">
                  <a:pos x="164" y="96"/>
                </a:cxn>
                <a:cxn ang="0">
                  <a:pos x="154" y="112"/>
                </a:cxn>
                <a:cxn ang="0">
                  <a:pos x="156" y="96"/>
                </a:cxn>
                <a:cxn ang="0">
                  <a:pos x="146" y="100"/>
                </a:cxn>
                <a:cxn ang="0">
                  <a:pos x="128" y="100"/>
                </a:cxn>
                <a:cxn ang="0">
                  <a:pos x="110" y="110"/>
                </a:cxn>
                <a:cxn ang="0">
                  <a:pos x="92" y="104"/>
                </a:cxn>
                <a:cxn ang="0">
                  <a:pos x="72" y="96"/>
                </a:cxn>
                <a:cxn ang="0">
                  <a:pos x="68" y="104"/>
                </a:cxn>
                <a:cxn ang="0">
                  <a:pos x="50" y="108"/>
                </a:cxn>
                <a:cxn ang="0">
                  <a:pos x="34" y="96"/>
                </a:cxn>
                <a:cxn ang="0">
                  <a:pos x="16" y="84"/>
                </a:cxn>
                <a:cxn ang="0">
                  <a:pos x="6" y="74"/>
                </a:cxn>
                <a:cxn ang="0">
                  <a:pos x="14" y="62"/>
                </a:cxn>
                <a:cxn ang="0">
                  <a:pos x="10" y="48"/>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218">
              <a:extLst>
                <a:ext uri="{FF2B5EF4-FFF2-40B4-BE49-F238E27FC236}">
                  <a16:creationId xmlns:a16="http://schemas.microsoft.com/office/drawing/2014/main" id="{2576EE4E-F177-4FA2-9DA1-1E21642D73A3}"/>
                </a:ext>
              </a:extLst>
            </p:cNvPr>
            <p:cNvSpPr>
              <a:spLocks/>
            </p:cNvSpPr>
            <p:nvPr/>
          </p:nvSpPr>
          <p:spPr bwMode="auto">
            <a:xfrm>
              <a:off x="6782898" y="3066511"/>
              <a:ext cx="51458" cy="53905"/>
            </a:xfrm>
            <a:custGeom>
              <a:avLst/>
              <a:gdLst/>
              <a:ahLst/>
              <a:cxnLst>
                <a:cxn ang="0">
                  <a:pos x="16" y="2"/>
                </a:cxn>
                <a:cxn ang="0">
                  <a:pos x="24" y="0"/>
                </a:cxn>
                <a:cxn ang="0">
                  <a:pos x="28" y="4"/>
                </a:cxn>
                <a:cxn ang="0">
                  <a:pos x="24" y="10"/>
                </a:cxn>
                <a:cxn ang="0">
                  <a:pos x="18" y="14"/>
                </a:cxn>
                <a:cxn ang="0">
                  <a:pos x="16" y="20"/>
                </a:cxn>
                <a:cxn ang="0">
                  <a:pos x="10" y="24"/>
                </a:cxn>
                <a:cxn ang="0">
                  <a:pos x="6" y="28"/>
                </a:cxn>
                <a:cxn ang="0">
                  <a:pos x="0" y="26"/>
                </a:cxn>
                <a:cxn ang="0">
                  <a:pos x="6" y="18"/>
                </a:cxn>
                <a:cxn ang="0">
                  <a:pos x="12" y="8"/>
                </a:cxn>
                <a:cxn ang="0">
                  <a:pos x="16" y="2"/>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219">
              <a:extLst>
                <a:ext uri="{FF2B5EF4-FFF2-40B4-BE49-F238E27FC236}">
                  <a16:creationId xmlns:a16="http://schemas.microsoft.com/office/drawing/2014/main" id="{99F22780-7BAE-4699-8666-A82AB8071BD5}"/>
                </a:ext>
              </a:extLst>
            </p:cNvPr>
            <p:cNvSpPr>
              <a:spLocks/>
            </p:cNvSpPr>
            <p:nvPr/>
          </p:nvSpPr>
          <p:spPr bwMode="auto">
            <a:xfrm>
              <a:off x="6793941" y="2977943"/>
              <a:ext cx="198486" cy="165563"/>
            </a:xfrm>
            <a:custGeom>
              <a:avLst/>
              <a:gdLst/>
              <a:ahLst/>
              <a:cxnLst>
                <a:cxn ang="0">
                  <a:pos x="10" y="48"/>
                </a:cxn>
                <a:cxn ang="0">
                  <a:pos x="8" y="32"/>
                </a:cxn>
                <a:cxn ang="0">
                  <a:pos x="8" y="24"/>
                </a:cxn>
                <a:cxn ang="0">
                  <a:pos x="10" y="20"/>
                </a:cxn>
                <a:cxn ang="0">
                  <a:pos x="18" y="12"/>
                </a:cxn>
                <a:cxn ang="0">
                  <a:pos x="20" y="4"/>
                </a:cxn>
                <a:cxn ang="0">
                  <a:pos x="26" y="8"/>
                </a:cxn>
                <a:cxn ang="0">
                  <a:pos x="38" y="8"/>
                </a:cxn>
                <a:cxn ang="0">
                  <a:pos x="40" y="4"/>
                </a:cxn>
                <a:cxn ang="0">
                  <a:pos x="46" y="4"/>
                </a:cxn>
                <a:cxn ang="0">
                  <a:pos x="52" y="10"/>
                </a:cxn>
                <a:cxn ang="0">
                  <a:pos x="70" y="8"/>
                </a:cxn>
                <a:cxn ang="0">
                  <a:pos x="82" y="0"/>
                </a:cxn>
                <a:cxn ang="0">
                  <a:pos x="108" y="0"/>
                </a:cxn>
                <a:cxn ang="0">
                  <a:pos x="108" y="4"/>
                </a:cxn>
                <a:cxn ang="0">
                  <a:pos x="94" y="14"/>
                </a:cxn>
                <a:cxn ang="0">
                  <a:pos x="90" y="46"/>
                </a:cxn>
                <a:cxn ang="0">
                  <a:pos x="54" y="68"/>
                </a:cxn>
                <a:cxn ang="0">
                  <a:pos x="28" y="84"/>
                </a:cxn>
                <a:cxn ang="0">
                  <a:pos x="20" y="86"/>
                </a:cxn>
                <a:cxn ang="0">
                  <a:pos x="12" y="82"/>
                </a:cxn>
                <a:cxn ang="0">
                  <a:pos x="6" y="80"/>
                </a:cxn>
                <a:cxn ang="0">
                  <a:pos x="2" y="78"/>
                </a:cxn>
                <a:cxn ang="0">
                  <a:pos x="0" y="74"/>
                </a:cxn>
                <a:cxn ang="0">
                  <a:pos x="10" y="66"/>
                </a:cxn>
                <a:cxn ang="0">
                  <a:pos x="12" y="60"/>
                </a:cxn>
                <a:cxn ang="0">
                  <a:pos x="18" y="56"/>
                </a:cxn>
                <a:cxn ang="0">
                  <a:pos x="22" y="50"/>
                </a:cxn>
                <a:cxn ang="0">
                  <a:pos x="18" y="46"/>
                </a:cxn>
                <a:cxn ang="0">
                  <a:pos x="10" y="48"/>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220">
              <a:extLst>
                <a:ext uri="{FF2B5EF4-FFF2-40B4-BE49-F238E27FC236}">
                  <a16:creationId xmlns:a16="http://schemas.microsoft.com/office/drawing/2014/main" id="{00CB01D5-9A1A-4AFC-9771-4863C9CCED5D}"/>
                </a:ext>
              </a:extLst>
            </p:cNvPr>
            <p:cNvSpPr>
              <a:spLocks/>
            </p:cNvSpPr>
            <p:nvPr/>
          </p:nvSpPr>
          <p:spPr bwMode="auto">
            <a:xfrm>
              <a:off x="6757190" y="3116571"/>
              <a:ext cx="44107" cy="123210"/>
            </a:xfrm>
            <a:custGeom>
              <a:avLst/>
              <a:gdLst/>
              <a:ahLst/>
              <a:cxnLst>
                <a:cxn ang="0">
                  <a:pos x="16" y="14"/>
                </a:cxn>
                <a:cxn ang="0">
                  <a:pos x="22" y="14"/>
                </a:cxn>
                <a:cxn ang="0">
                  <a:pos x="24" y="8"/>
                </a:cxn>
                <a:cxn ang="0">
                  <a:pos x="22" y="6"/>
                </a:cxn>
                <a:cxn ang="0">
                  <a:pos x="20" y="2"/>
                </a:cxn>
                <a:cxn ang="0">
                  <a:pos x="14" y="0"/>
                </a:cxn>
                <a:cxn ang="0">
                  <a:pos x="14" y="6"/>
                </a:cxn>
                <a:cxn ang="0">
                  <a:pos x="12" y="14"/>
                </a:cxn>
                <a:cxn ang="0">
                  <a:pos x="10" y="20"/>
                </a:cxn>
                <a:cxn ang="0">
                  <a:pos x="6" y="26"/>
                </a:cxn>
                <a:cxn ang="0">
                  <a:pos x="4" y="30"/>
                </a:cxn>
                <a:cxn ang="0">
                  <a:pos x="0" y="36"/>
                </a:cxn>
                <a:cxn ang="0">
                  <a:pos x="2" y="40"/>
                </a:cxn>
                <a:cxn ang="0">
                  <a:pos x="6" y="48"/>
                </a:cxn>
                <a:cxn ang="0">
                  <a:pos x="10" y="58"/>
                </a:cxn>
                <a:cxn ang="0">
                  <a:pos x="12" y="64"/>
                </a:cxn>
                <a:cxn ang="0">
                  <a:pos x="18" y="52"/>
                </a:cxn>
                <a:cxn ang="0">
                  <a:pos x="20" y="42"/>
                </a:cxn>
                <a:cxn ang="0">
                  <a:pos x="20" y="30"/>
                </a:cxn>
                <a:cxn ang="0">
                  <a:pos x="16" y="30"/>
                </a:cxn>
                <a:cxn ang="0">
                  <a:pos x="14" y="18"/>
                </a:cxn>
                <a:cxn ang="0">
                  <a:pos x="16" y="14"/>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221">
              <a:extLst>
                <a:ext uri="{FF2B5EF4-FFF2-40B4-BE49-F238E27FC236}">
                  <a16:creationId xmlns:a16="http://schemas.microsoft.com/office/drawing/2014/main" id="{849186BE-E782-4C3C-BDA0-A24B9EF4DE5B}"/>
                </a:ext>
              </a:extLst>
            </p:cNvPr>
            <p:cNvSpPr>
              <a:spLocks/>
            </p:cNvSpPr>
            <p:nvPr/>
          </p:nvSpPr>
          <p:spPr bwMode="auto">
            <a:xfrm>
              <a:off x="6900520" y="2966394"/>
              <a:ext cx="260970" cy="284924"/>
            </a:xfrm>
            <a:custGeom>
              <a:avLst/>
              <a:gdLst/>
              <a:ahLst/>
              <a:cxnLst>
                <a:cxn ang="0">
                  <a:pos x="90" y="2"/>
                </a:cxn>
                <a:cxn ang="0">
                  <a:pos x="94" y="10"/>
                </a:cxn>
                <a:cxn ang="0">
                  <a:pos x="106" y="28"/>
                </a:cxn>
                <a:cxn ang="0">
                  <a:pos x="114" y="30"/>
                </a:cxn>
                <a:cxn ang="0">
                  <a:pos x="110" y="36"/>
                </a:cxn>
                <a:cxn ang="0">
                  <a:pos x="112" y="44"/>
                </a:cxn>
                <a:cxn ang="0">
                  <a:pos x="106" y="48"/>
                </a:cxn>
                <a:cxn ang="0">
                  <a:pos x="100" y="62"/>
                </a:cxn>
                <a:cxn ang="0">
                  <a:pos x="112" y="74"/>
                </a:cxn>
                <a:cxn ang="0">
                  <a:pos x="118" y="84"/>
                </a:cxn>
                <a:cxn ang="0">
                  <a:pos x="132" y="90"/>
                </a:cxn>
                <a:cxn ang="0">
                  <a:pos x="140" y="98"/>
                </a:cxn>
                <a:cxn ang="0">
                  <a:pos x="136" y="112"/>
                </a:cxn>
                <a:cxn ang="0">
                  <a:pos x="142" y="124"/>
                </a:cxn>
                <a:cxn ang="0">
                  <a:pos x="140" y="130"/>
                </a:cxn>
                <a:cxn ang="0">
                  <a:pos x="132" y="132"/>
                </a:cxn>
                <a:cxn ang="0">
                  <a:pos x="122" y="140"/>
                </a:cxn>
                <a:cxn ang="0">
                  <a:pos x="122" y="148"/>
                </a:cxn>
                <a:cxn ang="0">
                  <a:pos x="90" y="148"/>
                </a:cxn>
                <a:cxn ang="0">
                  <a:pos x="76" y="136"/>
                </a:cxn>
                <a:cxn ang="0">
                  <a:pos x="68" y="136"/>
                </a:cxn>
                <a:cxn ang="0">
                  <a:pos x="58" y="120"/>
                </a:cxn>
                <a:cxn ang="0">
                  <a:pos x="22" y="100"/>
                </a:cxn>
                <a:cxn ang="0">
                  <a:pos x="2" y="96"/>
                </a:cxn>
                <a:cxn ang="0">
                  <a:pos x="0" y="72"/>
                </a:cxn>
                <a:cxn ang="0">
                  <a:pos x="32" y="52"/>
                </a:cxn>
                <a:cxn ang="0">
                  <a:pos x="36" y="20"/>
                </a:cxn>
                <a:cxn ang="0">
                  <a:pos x="50" y="10"/>
                </a:cxn>
                <a:cxn ang="0">
                  <a:pos x="50" y="6"/>
                </a:cxn>
                <a:cxn ang="0">
                  <a:pos x="60" y="0"/>
                </a:cxn>
                <a:cxn ang="0">
                  <a:pos x="88" y="6"/>
                </a:cxn>
                <a:cxn ang="0">
                  <a:pos x="90" y="2"/>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222">
              <a:extLst>
                <a:ext uri="{FF2B5EF4-FFF2-40B4-BE49-F238E27FC236}">
                  <a16:creationId xmlns:a16="http://schemas.microsoft.com/office/drawing/2014/main" id="{03DED995-1006-4D64-B5B8-79C82123CC6C}"/>
                </a:ext>
              </a:extLst>
            </p:cNvPr>
            <p:cNvSpPr>
              <a:spLocks/>
            </p:cNvSpPr>
            <p:nvPr/>
          </p:nvSpPr>
          <p:spPr bwMode="auto">
            <a:xfrm>
              <a:off x="7124732" y="3216674"/>
              <a:ext cx="51458" cy="53905"/>
            </a:xfrm>
            <a:custGeom>
              <a:avLst/>
              <a:gdLst/>
              <a:ahLst/>
              <a:cxnLst>
                <a:cxn ang="0">
                  <a:pos x="28" y="4"/>
                </a:cxn>
                <a:cxn ang="0">
                  <a:pos x="18" y="0"/>
                </a:cxn>
                <a:cxn ang="0">
                  <a:pos x="14" y="0"/>
                </a:cxn>
                <a:cxn ang="0">
                  <a:pos x="10" y="2"/>
                </a:cxn>
                <a:cxn ang="0">
                  <a:pos x="0" y="10"/>
                </a:cxn>
                <a:cxn ang="0">
                  <a:pos x="0" y="18"/>
                </a:cxn>
                <a:cxn ang="0">
                  <a:pos x="10" y="20"/>
                </a:cxn>
                <a:cxn ang="0">
                  <a:pos x="18" y="28"/>
                </a:cxn>
                <a:cxn ang="0">
                  <a:pos x="26" y="28"/>
                </a:cxn>
                <a:cxn ang="0">
                  <a:pos x="22" y="18"/>
                </a:cxn>
                <a:cxn ang="0">
                  <a:pos x="22" y="12"/>
                </a:cxn>
                <a:cxn ang="0">
                  <a:pos x="28" y="4"/>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224">
              <a:extLst>
                <a:ext uri="{FF2B5EF4-FFF2-40B4-BE49-F238E27FC236}">
                  <a16:creationId xmlns:a16="http://schemas.microsoft.com/office/drawing/2014/main" id="{CC9F6BC3-0DFB-40C7-A9F9-1E1E36584C9E}"/>
                </a:ext>
              </a:extLst>
            </p:cNvPr>
            <p:cNvSpPr>
              <a:spLocks/>
            </p:cNvSpPr>
            <p:nvPr/>
          </p:nvSpPr>
          <p:spPr bwMode="auto">
            <a:xfrm>
              <a:off x="7279136" y="3405334"/>
              <a:ext cx="227890" cy="250270"/>
            </a:xfrm>
            <a:custGeom>
              <a:avLst/>
              <a:gdLst/>
              <a:ahLst/>
              <a:cxnLst>
                <a:cxn ang="0">
                  <a:pos x="52" y="30"/>
                </a:cxn>
                <a:cxn ang="0">
                  <a:pos x="70" y="0"/>
                </a:cxn>
                <a:cxn ang="0">
                  <a:pos x="82" y="8"/>
                </a:cxn>
                <a:cxn ang="0">
                  <a:pos x="90" y="14"/>
                </a:cxn>
                <a:cxn ang="0">
                  <a:pos x="102" y="16"/>
                </a:cxn>
                <a:cxn ang="0">
                  <a:pos x="124" y="36"/>
                </a:cxn>
                <a:cxn ang="0">
                  <a:pos x="116" y="50"/>
                </a:cxn>
                <a:cxn ang="0">
                  <a:pos x="104" y="64"/>
                </a:cxn>
                <a:cxn ang="0">
                  <a:pos x="98" y="66"/>
                </a:cxn>
                <a:cxn ang="0">
                  <a:pos x="86" y="70"/>
                </a:cxn>
                <a:cxn ang="0">
                  <a:pos x="88" y="80"/>
                </a:cxn>
                <a:cxn ang="0">
                  <a:pos x="90" y="90"/>
                </a:cxn>
                <a:cxn ang="0">
                  <a:pos x="80" y="92"/>
                </a:cxn>
                <a:cxn ang="0">
                  <a:pos x="72" y="98"/>
                </a:cxn>
                <a:cxn ang="0">
                  <a:pos x="68" y="104"/>
                </a:cxn>
                <a:cxn ang="0">
                  <a:pos x="68" y="110"/>
                </a:cxn>
                <a:cxn ang="0">
                  <a:pos x="54" y="112"/>
                </a:cxn>
                <a:cxn ang="0">
                  <a:pos x="52" y="118"/>
                </a:cxn>
                <a:cxn ang="0">
                  <a:pos x="46" y="128"/>
                </a:cxn>
                <a:cxn ang="0">
                  <a:pos x="26" y="126"/>
                </a:cxn>
                <a:cxn ang="0">
                  <a:pos x="16" y="130"/>
                </a:cxn>
                <a:cxn ang="0">
                  <a:pos x="0" y="94"/>
                </a:cxn>
                <a:cxn ang="0">
                  <a:pos x="12" y="84"/>
                </a:cxn>
                <a:cxn ang="0">
                  <a:pos x="48" y="72"/>
                </a:cxn>
                <a:cxn ang="0">
                  <a:pos x="56" y="54"/>
                </a:cxn>
                <a:cxn ang="0">
                  <a:pos x="56" y="40"/>
                </a:cxn>
                <a:cxn ang="0">
                  <a:pos x="52" y="30"/>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225">
              <a:extLst>
                <a:ext uri="{FF2B5EF4-FFF2-40B4-BE49-F238E27FC236}">
                  <a16:creationId xmlns:a16="http://schemas.microsoft.com/office/drawing/2014/main" id="{741EFB12-3979-4D3E-A1F0-BC1B2325C99F}"/>
                </a:ext>
              </a:extLst>
            </p:cNvPr>
            <p:cNvSpPr>
              <a:spLocks/>
            </p:cNvSpPr>
            <p:nvPr/>
          </p:nvSpPr>
          <p:spPr bwMode="auto">
            <a:xfrm>
              <a:off x="7010809" y="3586294"/>
              <a:ext cx="297727" cy="192516"/>
            </a:xfrm>
            <a:custGeom>
              <a:avLst/>
              <a:gdLst/>
              <a:ahLst/>
              <a:cxnLst>
                <a:cxn ang="0">
                  <a:pos x="50" y="86"/>
                </a:cxn>
                <a:cxn ang="0">
                  <a:pos x="42" y="92"/>
                </a:cxn>
                <a:cxn ang="0">
                  <a:pos x="36" y="100"/>
                </a:cxn>
                <a:cxn ang="0">
                  <a:pos x="16" y="100"/>
                </a:cxn>
                <a:cxn ang="0">
                  <a:pos x="8" y="96"/>
                </a:cxn>
                <a:cxn ang="0">
                  <a:pos x="0" y="66"/>
                </a:cxn>
                <a:cxn ang="0">
                  <a:pos x="0" y="42"/>
                </a:cxn>
                <a:cxn ang="0">
                  <a:pos x="8" y="24"/>
                </a:cxn>
                <a:cxn ang="0">
                  <a:pos x="42" y="22"/>
                </a:cxn>
                <a:cxn ang="0">
                  <a:pos x="72" y="28"/>
                </a:cxn>
                <a:cxn ang="0">
                  <a:pos x="98" y="4"/>
                </a:cxn>
                <a:cxn ang="0">
                  <a:pos x="128" y="0"/>
                </a:cxn>
                <a:cxn ang="0">
                  <a:pos x="146" y="0"/>
                </a:cxn>
                <a:cxn ang="0">
                  <a:pos x="162" y="36"/>
                </a:cxn>
                <a:cxn ang="0">
                  <a:pos x="150" y="42"/>
                </a:cxn>
                <a:cxn ang="0">
                  <a:pos x="142" y="48"/>
                </a:cxn>
                <a:cxn ang="0">
                  <a:pos x="142" y="56"/>
                </a:cxn>
                <a:cxn ang="0">
                  <a:pos x="136" y="60"/>
                </a:cxn>
                <a:cxn ang="0">
                  <a:pos x="114" y="66"/>
                </a:cxn>
                <a:cxn ang="0">
                  <a:pos x="104" y="68"/>
                </a:cxn>
                <a:cxn ang="0">
                  <a:pos x="96" y="80"/>
                </a:cxn>
                <a:cxn ang="0">
                  <a:pos x="78" y="78"/>
                </a:cxn>
                <a:cxn ang="0">
                  <a:pos x="70" y="88"/>
                </a:cxn>
                <a:cxn ang="0">
                  <a:pos x="56" y="88"/>
                </a:cxn>
                <a:cxn ang="0">
                  <a:pos x="50" y="86"/>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226">
              <a:extLst>
                <a:ext uri="{FF2B5EF4-FFF2-40B4-BE49-F238E27FC236}">
                  <a16:creationId xmlns:a16="http://schemas.microsoft.com/office/drawing/2014/main" id="{C22D9612-3219-4FD8-9EF0-EE1625D4ED82}"/>
                </a:ext>
              </a:extLst>
            </p:cNvPr>
            <p:cNvSpPr>
              <a:spLocks/>
            </p:cNvSpPr>
            <p:nvPr/>
          </p:nvSpPr>
          <p:spPr bwMode="auto">
            <a:xfrm>
              <a:off x="7047560" y="2885564"/>
              <a:ext cx="562371" cy="496690"/>
            </a:xfrm>
            <a:custGeom>
              <a:avLst/>
              <a:gdLst/>
              <a:ahLst/>
              <a:cxnLst>
                <a:cxn ang="0">
                  <a:pos x="80" y="38"/>
                </a:cxn>
                <a:cxn ang="0">
                  <a:pos x="112" y="56"/>
                </a:cxn>
                <a:cxn ang="0">
                  <a:pos x="156" y="48"/>
                </a:cxn>
                <a:cxn ang="0">
                  <a:pos x="204" y="28"/>
                </a:cxn>
                <a:cxn ang="0">
                  <a:pos x="256" y="52"/>
                </a:cxn>
                <a:cxn ang="0">
                  <a:pos x="274" y="78"/>
                </a:cxn>
                <a:cxn ang="0">
                  <a:pos x="262" y="126"/>
                </a:cxn>
                <a:cxn ang="0">
                  <a:pos x="282" y="150"/>
                </a:cxn>
                <a:cxn ang="0">
                  <a:pos x="266" y="176"/>
                </a:cxn>
                <a:cxn ang="0">
                  <a:pos x="286" y="202"/>
                </a:cxn>
                <a:cxn ang="0">
                  <a:pos x="298" y="224"/>
                </a:cxn>
                <a:cxn ang="0">
                  <a:pos x="306" y="232"/>
                </a:cxn>
                <a:cxn ang="0">
                  <a:pos x="278" y="242"/>
                </a:cxn>
                <a:cxn ang="0">
                  <a:pos x="236" y="254"/>
                </a:cxn>
                <a:cxn ang="0">
                  <a:pos x="206" y="230"/>
                </a:cxn>
                <a:cxn ang="0">
                  <a:pos x="188" y="224"/>
                </a:cxn>
                <a:cxn ang="0">
                  <a:pos x="164" y="234"/>
                </a:cxn>
                <a:cxn ang="0">
                  <a:pos x="118" y="206"/>
                </a:cxn>
                <a:cxn ang="0">
                  <a:pos x="98" y="176"/>
                </a:cxn>
                <a:cxn ang="0">
                  <a:pos x="70" y="176"/>
                </a:cxn>
                <a:cxn ang="0">
                  <a:pos x="62" y="166"/>
                </a:cxn>
                <a:cxn ang="0">
                  <a:pos x="60" y="140"/>
                </a:cxn>
                <a:cxn ang="0">
                  <a:pos x="38" y="126"/>
                </a:cxn>
                <a:cxn ang="0">
                  <a:pos x="26" y="90"/>
                </a:cxn>
                <a:cxn ang="0">
                  <a:pos x="30" y="78"/>
                </a:cxn>
                <a:cxn ang="0">
                  <a:pos x="26" y="70"/>
                </a:cxn>
                <a:cxn ang="0">
                  <a:pos x="10" y="44"/>
                </a:cxn>
                <a:cxn ang="0">
                  <a:pos x="4" y="24"/>
                </a:cxn>
                <a:cxn ang="0">
                  <a:pos x="0" y="8"/>
                </a:cxn>
                <a:cxn ang="0">
                  <a:pos x="10" y="2"/>
                </a:cxn>
                <a:cxn ang="0">
                  <a:pos x="32" y="18"/>
                </a:cxn>
                <a:cxn ang="0">
                  <a:pos x="42" y="14"/>
                </a:cxn>
                <a:cxn ang="0">
                  <a:pos x="60" y="0"/>
                </a:cxn>
                <a:cxn ang="0">
                  <a:pos x="64" y="10"/>
                </a:cxn>
                <a:cxn ang="0">
                  <a:pos x="62" y="18"/>
                </a:cxn>
                <a:cxn ang="0">
                  <a:pos x="76" y="24"/>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227">
              <a:extLst>
                <a:ext uri="{FF2B5EF4-FFF2-40B4-BE49-F238E27FC236}">
                  <a16:creationId xmlns:a16="http://schemas.microsoft.com/office/drawing/2014/main" id="{404F9A9F-CC57-4C37-B728-C2A38199B910}"/>
                </a:ext>
              </a:extLst>
            </p:cNvPr>
            <p:cNvSpPr>
              <a:spLocks/>
            </p:cNvSpPr>
            <p:nvPr/>
          </p:nvSpPr>
          <p:spPr bwMode="auto">
            <a:xfrm>
              <a:off x="7529051" y="2927891"/>
              <a:ext cx="415347" cy="311877"/>
            </a:xfrm>
            <a:custGeom>
              <a:avLst/>
              <a:gdLst/>
              <a:ahLst/>
              <a:cxnLst>
                <a:cxn ang="0">
                  <a:pos x="12" y="56"/>
                </a:cxn>
                <a:cxn ang="0">
                  <a:pos x="24" y="56"/>
                </a:cxn>
                <a:cxn ang="0">
                  <a:pos x="34" y="60"/>
                </a:cxn>
                <a:cxn ang="0">
                  <a:pos x="44" y="48"/>
                </a:cxn>
                <a:cxn ang="0">
                  <a:pos x="56" y="44"/>
                </a:cxn>
                <a:cxn ang="0">
                  <a:pos x="68" y="26"/>
                </a:cxn>
                <a:cxn ang="0">
                  <a:pos x="84" y="20"/>
                </a:cxn>
                <a:cxn ang="0">
                  <a:pos x="96" y="20"/>
                </a:cxn>
                <a:cxn ang="0">
                  <a:pos x="116" y="26"/>
                </a:cxn>
                <a:cxn ang="0">
                  <a:pos x="126" y="30"/>
                </a:cxn>
                <a:cxn ang="0">
                  <a:pos x="146" y="18"/>
                </a:cxn>
                <a:cxn ang="0">
                  <a:pos x="154" y="16"/>
                </a:cxn>
                <a:cxn ang="0">
                  <a:pos x="164" y="0"/>
                </a:cxn>
                <a:cxn ang="0">
                  <a:pos x="172" y="6"/>
                </a:cxn>
                <a:cxn ang="0">
                  <a:pos x="174" y="18"/>
                </a:cxn>
                <a:cxn ang="0">
                  <a:pos x="172" y="26"/>
                </a:cxn>
                <a:cxn ang="0">
                  <a:pos x="172" y="32"/>
                </a:cxn>
                <a:cxn ang="0">
                  <a:pos x="182" y="30"/>
                </a:cxn>
                <a:cxn ang="0">
                  <a:pos x="190" y="26"/>
                </a:cxn>
                <a:cxn ang="0">
                  <a:pos x="198" y="20"/>
                </a:cxn>
                <a:cxn ang="0">
                  <a:pos x="226" y="20"/>
                </a:cxn>
                <a:cxn ang="0">
                  <a:pos x="226" y="28"/>
                </a:cxn>
                <a:cxn ang="0">
                  <a:pos x="214" y="30"/>
                </a:cxn>
                <a:cxn ang="0">
                  <a:pos x="198" y="30"/>
                </a:cxn>
                <a:cxn ang="0">
                  <a:pos x="190" y="30"/>
                </a:cxn>
                <a:cxn ang="0">
                  <a:pos x="186" y="32"/>
                </a:cxn>
                <a:cxn ang="0">
                  <a:pos x="174" y="40"/>
                </a:cxn>
                <a:cxn ang="0">
                  <a:pos x="168" y="46"/>
                </a:cxn>
                <a:cxn ang="0">
                  <a:pos x="172" y="52"/>
                </a:cxn>
                <a:cxn ang="0">
                  <a:pos x="174" y="58"/>
                </a:cxn>
                <a:cxn ang="0">
                  <a:pos x="172" y="68"/>
                </a:cxn>
                <a:cxn ang="0">
                  <a:pos x="168" y="78"/>
                </a:cxn>
                <a:cxn ang="0">
                  <a:pos x="152" y="84"/>
                </a:cxn>
                <a:cxn ang="0">
                  <a:pos x="148" y="96"/>
                </a:cxn>
                <a:cxn ang="0">
                  <a:pos x="142" y="100"/>
                </a:cxn>
                <a:cxn ang="0">
                  <a:pos x="138" y="110"/>
                </a:cxn>
                <a:cxn ang="0">
                  <a:pos x="138" y="124"/>
                </a:cxn>
                <a:cxn ang="0">
                  <a:pos x="114" y="124"/>
                </a:cxn>
                <a:cxn ang="0">
                  <a:pos x="110" y="132"/>
                </a:cxn>
                <a:cxn ang="0">
                  <a:pos x="94" y="132"/>
                </a:cxn>
                <a:cxn ang="0">
                  <a:pos x="90" y="138"/>
                </a:cxn>
                <a:cxn ang="0">
                  <a:pos x="88" y="156"/>
                </a:cxn>
                <a:cxn ang="0">
                  <a:pos x="78" y="158"/>
                </a:cxn>
                <a:cxn ang="0">
                  <a:pos x="42" y="162"/>
                </a:cxn>
                <a:cxn ang="0">
                  <a:pos x="24" y="162"/>
                </a:cxn>
                <a:cxn ang="0">
                  <a:pos x="18" y="156"/>
                </a:cxn>
                <a:cxn ang="0">
                  <a:pos x="8" y="160"/>
                </a:cxn>
                <a:cxn ang="0">
                  <a:pos x="4" y="154"/>
                </a:cxn>
                <a:cxn ang="0">
                  <a:pos x="18" y="140"/>
                </a:cxn>
                <a:cxn ang="0">
                  <a:pos x="20" y="128"/>
                </a:cxn>
                <a:cxn ang="0">
                  <a:pos x="6" y="128"/>
                </a:cxn>
                <a:cxn ang="0">
                  <a:pos x="4" y="114"/>
                </a:cxn>
                <a:cxn ang="0">
                  <a:pos x="0" y="104"/>
                </a:cxn>
                <a:cxn ang="0">
                  <a:pos x="2" y="76"/>
                </a:cxn>
                <a:cxn ang="0">
                  <a:pos x="12" y="56"/>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228">
              <a:extLst>
                <a:ext uri="{FF2B5EF4-FFF2-40B4-BE49-F238E27FC236}">
                  <a16:creationId xmlns:a16="http://schemas.microsoft.com/office/drawing/2014/main" id="{BC93D0C5-973E-4313-8D4A-904187CEF797}"/>
                </a:ext>
              </a:extLst>
            </p:cNvPr>
            <p:cNvSpPr>
              <a:spLocks/>
            </p:cNvSpPr>
            <p:nvPr/>
          </p:nvSpPr>
          <p:spPr bwMode="auto">
            <a:xfrm>
              <a:off x="7543769" y="2981794"/>
              <a:ext cx="470482" cy="446637"/>
            </a:xfrm>
            <a:custGeom>
              <a:avLst/>
              <a:gdLst/>
              <a:ahLst/>
              <a:cxnLst>
                <a:cxn ang="0">
                  <a:pos x="8" y="192"/>
                </a:cxn>
                <a:cxn ang="0">
                  <a:pos x="36" y="182"/>
                </a:cxn>
                <a:cxn ang="0">
                  <a:pos x="28" y="174"/>
                </a:cxn>
                <a:cxn ang="0">
                  <a:pos x="16" y="152"/>
                </a:cxn>
                <a:cxn ang="0">
                  <a:pos x="10" y="128"/>
                </a:cxn>
                <a:cxn ang="0">
                  <a:pos x="34" y="134"/>
                </a:cxn>
                <a:cxn ang="0">
                  <a:pos x="70" y="130"/>
                </a:cxn>
                <a:cxn ang="0">
                  <a:pos x="82" y="110"/>
                </a:cxn>
                <a:cxn ang="0">
                  <a:pos x="102" y="104"/>
                </a:cxn>
                <a:cxn ang="0">
                  <a:pos x="130" y="96"/>
                </a:cxn>
                <a:cxn ang="0">
                  <a:pos x="134" y="72"/>
                </a:cxn>
                <a:cxn ang="0">
                  <a:pos x="144" y="56"/>
                </a:cxn>
                <a:cxn ang="0">
                  <a:pos x="166" y="30"/>
                </a:cxn>
                <a:cxn ang="0">
                  <a:pos x="166" y="12"/>
                </a:cxn>
                <a:cxn ang="0">
                  <a:pos x="190" y="2"/>
                </a:cxn>
                <a:cxn ang="0">
                  <a:pos x="218" y="0"/>
                </a:cxn>
                <a:cxn ang="0">
                  <a:pos x="236" y="6"/>
                </a:cxn>
                <a:cxn ang="0">
                  <a:pos x="256" y="24"/>
                </a:cxn>
                <a:cxn ang="0">
                  <a:pos x="250" y="42"/>
                </a:cxn>
                <a:cxn ang="0">
                  <a:pos x="204" y="42"/>
                </a:cxn>
                <a:cxn ang="0">
                  <a:pos x="214" y="78"/>
                </a:cxn>
                <a:cxn ang="0">
                  <a:pos x="216" y="92"/>
                </a:cxn>
                <a:cxn ang="0">
                  <a:pos x="172" y="160"/>
                </a:cxn>
                <a:cxn ang="0">
                  <a:pos x="150" y="160"/>
                </a:cxn>
                <a:cxn ang="0">
                  <a:pos x="132" y="172"/>
                </a:cxn>
                <a:cxn ang="0">
                  <a:pos x="140" y="182"/>
                </a:cxn>
                <a:cxn ang="0">
                  <a:pos x="150" y="202"/>
                </a:cxn>
                <a:cxn ang="0">
                  <a:pos x="156" y="220"/>
                </a:cxn>
                <a:cxn ang="0">
                  <a:pos x="138" y="226"/>
                </a:cxn>
                <a:cxn ang="0">
                  <a:pos x="122" y="220"/>
                </a:cxn>
                <a:cxn ang="0">
                  <a:pos x="104" y="228"/>
                </a:cxn>
                <a:cxn ang="0">
                  <a:pos x="86" y="200"/>
                </a:cxn>
                <a:cxn ang="0">
                  <a:pos x="34" y="210"/>
                </a:cxn>
              </a:cxnLst>
              <a:rect l="0" t="0" r="r" b="b"/>
              <a:pathLst>
                <a:path w="256" h="232">
                  <a:moveTo>
                    <a:pt x="8" y="208"/>
                  </a:moveTo>
                  <a:lnTo>
                    <a:pt x="8" y="192"/>
                  </a:lnTo>
                  <a:lnTo>
                    <a:pt x="22" y="184"/>
                  </a:lnTo>
                  <a:lnTo>
                    <a:pt x="36" y="182"/>
                  </a:lnTo>
                  <a:lnTo>
                    <a:pt x="36" y="174"/>
                  </a:lnTo>
                  <a:lnTo>
                    <a:pt x="28" y="174"/>
                  </a:lnTo>
                  <a:lnTo>
                    <a:pt x="28" y="162"/>
                  </a:lnTo>
                  <a:lnTo>
                    <a:pt x="16" y="152"/>
                  </a:lnTo>
                  <a:lnTo>
                    <a:pt x="0" y="132"/>
                  </a:lnTo>
                  <a:lnTo>
                    <a:pt x="10" y="128"/>
                  </a:lnTo>
                  <a:lnTo>
                    <a:pt x="16" y="134"/>
                  </a:lnTo>
                  <a:lnTo>
                    <a:pt x="34" y="134"/>
                  </a:lnTo>
                  <a:lnTo>
                    <a:pt x="54" y="132"/>
                  </a:lnTo>
                  <a:lnTo>
                    <a:pt x="70" y="130"/>
                  </a:lnTo>
                  <a:lnTo>
                    <a:pt x="80" y="128"/>
                  </a:lnTo>
                  <a:lnTo>
                    <a:pt x="82" y="110"/>
                  </a:lnTo>
                  <a:lnTo>
                    <a:pt x="86" y="104"/>
                  </a:lnTo>
                  <a:lnTo>
                    <a:pt x="102" y="104"/>
                  </a:lnTo>
                  <a:lnTo>
                    <a:pt x="106" y="96"/>
                  </a:lnTo>
                  <a:lnTo>
                    <a:pt x="130" y="96"/>
                  </a:lnTo>
                  <a:lnTo>
                    <a:pt x="130" y="82"/>
                  </a:lnTo>
                  <a:lnTo>
                    <a:pt x="134" y="72"/>
                  </a:lnTo>
                  <a:lnTo>
                    <a:pt x="140" y="68"/>
                  </a:lnTo>
                  <a:lnTo>
                    <a:pt x="144" y="56"/>
                  </a:lnTo>
                  <a:lnTo>
                    <a:pt x="160" y="50"/>
                  </a:lnTo>
                  <a:lnTo>
                    <a:pt x="166" y="30"/>
                  </a:lnTo>
                  <a:lnTo>
                    <a:pt x="160" y="18"/>
                  </a:lnTo>
                  <a:lnTo>
                    <a:pt x="166" y="12"/>
                  </a:lnTo>
                  <a:lnTo>
                    <a:pt x="182" y="2"/>
                  </a:lnTo>
                  <a:lnTo>
                    <a:pt x="190" y="2"/>
                  </a:lnTo>
                  <a:lnTo>
                    <a:pt x="206" y="2"/>
                  </a:lnTo>
                  <a:lnTo>
                    <a:pt x="218" y="0"/>
                  </a:lnTo>
                  <a:lnTo>
                    <a:pt x="224" y="2"/>
                  </a:lnTo>
                  <a:lnTo>
                    <a:pt x="236" y="6"/>
                  </a:lnTo>
                  <a:lnTo>
                    <a:pt x="236" y="16"/>
                  </a:lnTo>
                  <a:lnTo>
                    <a:pt x="256" y="24"/>
                  </a:lnTo>
                  <a:lnTo>
                    <a:pt x="254" y="30"/>
                  </a:lnTo>
                  <a:lnTo>
                    <a:pt x="250" y="42"/>
                  </a:lnTo>
                  <a:lnTo>
                    <a:pt x="234" y="46"/>
                  </a:lnTo>
                  <a:lnTo>
                    <a:pt x="204" y="42"/>
                  </a:lnTo>
                  <a:lnTo>
                    <a:pt x="206" y="72"/>
                  </a:lnTo>
                  <a:lnTo>
                    <a:pt x="214" y="78"/>
                  </a:lnTo>
                  <a:lnTo>
                    <a:pt x="222" y="86"/>
                  </a:lnTo>
                  <a:lnTo>
                    <a:pt x="216" y="92"/>
                  </a:lnTo>
                  <a:lnTo>
                    <a:pt x="214" y="106"/>
                  </a:lnTo>
                  <a:lnTo>
                    <a:pt x="172" y="160"/>
                  </a:lnTo>
                  <a:lnTo>
                    <a:pt x="158" y="164"/>
                  </a:lnTo>
                  <a:lnTo>
                    <a:pt x="150" y="160"/>
                  </a:lnTo>
                  <a:lnTo>
                    <a:pt x="142" y="160"/>
                  </a:lnTo>
                  <a:lnTo>
                    <a:pt x="132" y="172"/>
                  </a:lnTo>
                  <a:lnTo>
                    <a:pt x="132" y="182"/>
                  </a:lnTo>
                  <a:lnTo>
                    <a:pt x="140" y="182"/>
                  </a:lnTo>
                  <a:lnTo>
                    <a:pt x="144" y="196"/>
                  </a:lnTo>
                  <a:lnTo>
                    <a:pt x="150" y="202"/>
                  </a:lnTo>
                  <a:lnTo>
                    <a:pt x="156" y="210"/>
                  </a:lnTo>
                  <a:lnTo>
                    <a:pt x="156" y="220"/>
                  </a:lnTo>
                  <a:lnTo>
                    <a:pt x="142" y="220"/>
                  </a:lnTo>
                  <a:lnTo>
                    <a:pt x="138" y="226"/>
                  </a:lnTo>
                  <a:lnTo>
                    <a:pt x="130" y="220"/>
                  </a:lnTo>
                  <a:lnTo>
                    <a:pt x="122" y="220"/>
                  </a:lnTo>
                  <a:lnTo>
                    <a:pt x="116" y="232"/>
                  </a:lnTo>
                  <a:lnTo>
                    <a:pt x="104" y="228"/>
                  </a:lnTo>
                  <a:lnTo>
                    <a:pt x="86" y="204"/>
                  </a:lnTo>
                  <a:lnTo>
                    <a:pt x="86" y="200"/>
                  </a:lnTo>
                  <a:lnTo>
                    <a:pt x="38" y="204"/>
                  </a:lnTo>
                  <a:lnTo>
                    <a:pt x="34" y="210"/>
                  </a:lnTo>
                  <a:lnTo>
                    <a:pt x="8" y="20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229">
              <a:extLst>
                <a:ext uri="{FF2B5EF4-FFF2-40B4-BE49-F238E27FC236}">
                  <a16:creationId xmlns:a16="http://schemas.microsoft.com/office/drawing/2014/main" id="{091CAB6D-8D12-4D08-8E4E-31F64538AAE9}"/>
                </a:ext>
              </a:extLst>
            </p:cNvPr>
            <p:cNvSpPr>
              <a:spLocks/>
            </p:cNvSpPr>
            <p:nvPr/>
          </p:nvSpPr>
          <p:spPr bwMode="auto">
            <a:xfrm>
              <a:off x="6779220" y="3105009"/>
              <a:ext cx="124973" cy="146313"/>
            </a:xfrm>
            <a:custGeom>
              <a:avLst/>
              <a:gdLst/>
              <a:ahLst/>
              <a:cxnLst>
                <a:cxn ang="0">
                  <a:pos x="66" y="0"/>
                </a:cxn>
                <a:cxn ang="0">
                  <a:pos x="68" y="24"/>
                </a:cxn>
                <a:cxn ang="0">
                  <a:pos x="66" y="30"/>
                </a:cxn>
                <a:cxn ang="0">
                  <a:pos x="38" y="34"/>
                </a:cxn>
                <a:cxn ang="0">
                  <a:pos x="50" y="50"/>
                </a:cxn>
                <a:cxn ang="0">
                  <a:pos x="44" y="56"/>
                </a:cxn>
                <a:cxn ang="0">
                  <a:pos x="42" y="62"/>
                </a:cxn>
                <a:cxn ang="0">
                  <a:pos x="30" y="64"/>
                </a:cxn>
                <a:cxn ang="0">
                  <a:pos x="24" y="72"/>
                </a:cxn>
                <a:cxn ang="0">
                  <a:pos x="20" y="76"/>
                </a:cxn>
                <a:cxn ang="0">
                  <a:pos x="0" y="70"/>
                </a:cxn>
                <a:cxn ang="0">
                  <a:pos x="6" y="58"/>
                </a:cxn>
                <a:cxn ang="0">
                  <a:pos x="8" y="48"/>
                </a:cxn>
                <a:cxn ang="0">
                  <a:pos x="8" y="36"/>
                </a:cxn>
                <a:cxn ang="0">
                  <a:pos x="10" y="28"/>
                </a:cxn>
                <a:cxn ang="0">
                  <a:pos x="10" y="20"/>
                </a:cxn>
                <a:cxn ang="0">
                  <a:pos x="12" y="14"/>
                </a:cxn>
                <a:cxn ang="0">
                  <a:pos x="16" y="16"/>
                </a:cxn>
                <a:cxn ang="0">
                  <a:pos x="20" y="16"/>
                </a:cxn>
                <a:cxn ang="0">
                  <a:pos x="28" y="20"/>
                </a:cxn>
                <a:cxn ang="0">
                  <a:pos x="36" y="18"/>
                </a:cxn>
                <a:cxn ang="0">
                  <a:pos x="66" y="0"/>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231">
              <a:extLst>
                <a:ext uri="{FF2B5EF4-FFF2-40B4-BE49-F238E27FC236}">
                  <a16:creationId xmlns:a16="http://schemas.microsoft.com/office/drawing/2014/main" id="{33F5FA8E-F93B-4B83-9E72-F8D2900C913A}"/>
                </a:ext>
              </a:extLst>
            </p:cNvPr>
            <p:cNvSpPr>
              <a:spLocks/>
            </p:cNvSpPr>
            <p:nvPr/>
          </p:nvSpPr>
          <p:spPr bwMode="auto">
            <a:xfrm>
              <a:off x="6782897" y="3143510"/>
              <a:ext cx="14702" cy="30803"/>
            </a:xfrm>
            <a:custGeom>
              <a:avLst/>
              <a:gdLst/>
              <a:ahLst/>
              <a:cxnLst>
                <a:cxn ang="0">
                  <a:pos x="8" y="0"/>
                </a:cxn>
                <a:cxn ang="0">
                  <a:pos x="2" y="0"/>
                </a:cxn>
                <a:cxn ang="0">
                  <a:pos x="0" y="4"/>
                </a:cxn>
                <a:cxn ang="0">
                  <a:pos x="0" y="10"/>
                </a:cxn>
                <a:cxn ang="0">
                  <a:pos x="2" y="16"/>
                </a:cxn>
                <a:cxn ang="0">
                  <a:pos x="6" y="16"/>
                </a:cxn>
                <a:cxn ang="0">
                  <a:pos x="8" y="8"/>
                </a:cxn>
                <a:cxn ang="0">
                  <a:pos x="8" y="2"/>
                </a:cxn>
                <a:cxn ang="0">
                  <a:pos x="8" y="0"/>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232">
              <a:extLst>
                <a:ext uri="{FF2B5EF4-FFF2-40B4-BE49-F238E27FC236}">
                  <a16:creationId xmlns:a16="http://schemas.microsoft.com/office/drawing/2014/main" id="{8F530BAE-B685-4BB2-97A7-EAF920079C7B}"/>
                </a:ext>
              </a:extLst>
            </p:cNvPr>
            <p:cNvSpPr>
              <a:spLocks/>
            </p:cNvSpPr>
            <p:nvPr/>
          </p:nvSpPr>
          <p:spPr bwMode="auto">
            <a:xfrm>
              <a:off x="7246052" y="3355302"/>
              <a:ext cx="18378" cy="50053"/>
            </a:xfrm>
            <a:custGeom>
              <a:avLst/>
              <a:gdLst/>
              <a:ahLst/>
              <a:cxnLst>
                <a:cxn ang="0">
                  <a:pos x="0" y="22"/>
                </a:cxn>
                <a:cxn ang="0">
                  <a:pos x="0" y="10"/>
                </a:cxn>
                <a:cxn ang="0">
                  <a:pos x="4" y="0"/>
                </a:cxn>
                <a:cxn ang="0">
                  <a:pos x="8" y="0"/>
                </a:cxn>
                <a:cxn ang="0">
                  <a:pos x="10" y="8"/>
                </a:cxn>
                <a:cxn ang="0">
                  <a:pos x="10" y="14"/>
                </a:cxn>
                <a:cxn ang="0">
                  <a:pos x="8" y="22"/>
                </a:cxn>
                <a:cxn ang="0">
                  <a:pos x="4" y="26"/>
                </a:cxn>
                <a:cxn ang="0">
                  <a:pos x="0" y="22"/>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233">
              <a:extLst>
                <a:ext uri="{FF2B5EF4-FFF2-40B4-BE49-F238E27FC236}">
                  <a16:creationId xmlns:a16="http://schemas.microsoft.com/office/drawing/2014/main" id="{324E5747-D6BE-4DBA-B970-856C03FAABED}"/>
                </a:ext>
              </a:extLst>
            </p:cNvPr>
            <p:cNvSpPr>
              <a:spLocks/>
            </p:cNvSpPr>
            <p:nvPr/>
          </p:nvSpPr>
          <p:spPr bwMode="auto">
            <a:xfrm>
              <a:off x="7231322" y="3339878"/>
              <a:ext cx="14702" cy="23102"/>
            </a:xfrm>
            <a:custGeom>
              <a:avLst/>
              <a:gdLst/>
              <a:ahLst/>
              <a:cxnLst>
                <a:cxn ang="0">
                  <a:pos x="0" y="0"/>
                </a:cxn>
                <a:cxn ang="0">
                  <a:pos x="8" y="2"/>
                </a:cxn>
                <a:cxn ang="0">
                  <a:pos x="4" y="12"/>
                </a:cxn>
                <a:cxn ang="0">
                  <a:pos x="0" y="0"/>
                </a:cxn>
              </a:cxnLst>
              <a:rect l="0" t="0" r="r" b="b"/>
              <a:pathLst>
                <a:path w="8" h="12">
                  <a:moveTo>
                    <a:pt x="0" y="0"/>
                  </a:moveTo>
                  <a:lnTo>
                    <a:pt x="8" y="2"/>
                  </a:lnTo>
                  <a:lnTo>
                    <a:pt x="4" y="12"/>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24DCC3EF-DB54-4D41-B88D-90AD79D31637}"/>
                </a:ext>
              </a:extLst>
            </p:cNvPr>
            <p:cNvGrpSpPr/>
            <p:nvPr/>
          </p:nvGrpSpPr>
          <p:grpSpPr>
            <a:xfrm>
              <a:off x="3457543" y="3784736"/>
              <a:ext cx="1282031" cy="2202343"/>
              <a:chOff x="2361670" y="2704250"/>
              <a:chExt cx="1047980" cy="1570321"/>
            </a:xfrm>
            <a:grpFill/>
            <a:effectLst/>
          </p:grpSpPr>
          <p:sp>
            <p:nvSpPr>
              <p:cNvPr id="334" name="Freeform 94">
                <a:extLst>
                  <a:ext uri="{FF2B5EF4-FFF2-40B4-BE49-F238E27FC236}">
                    <a16:creationId xmlns:a16="http://schemas.microsoft.com/office/drawing/2014/main" id="{A0D79B5E-ED71-42AC-A115-136EFB3BC360}"/>
                  </a:ext>
                </a:extLst>
              </p:cNvPr>
              <p:cNvSpPr>
                <a:spLocks/>
              </p:cNvSpPr>
              <p:nvPr/>
            </p:nvSpPr>
            <p:spPr bwMode="auto">
              <a:xfrm>
                <a:off x="2478228" y="2860751"/>
                <a:ext cx="931422" cy="875757"/>
              </a:xfrm>
              <a:custGeom>
                <a:avLst/>
                <a:gdLst/>
                <a:ahLst/>
                <a:cxnLst>
                  <a:cxn ang="0">
                    <a:pos x="366" y="36"/>
                  </a:cxn>
                  <a:cxn ang="0">
                    <a:pos x="378" y="70"/>
                  </a:cxn>
                  <a:cxn ang="0">
                    <a:pos x="362" y="100"/>
                  </a:cxn>
                  <a:cxn ang="0">
                    <a:pos x="388" y="78"/>
                  </a:cxn>
                  <a:cxn ang="0">
                    <a:pos x="402" y="98"/>
                  </a:cxn>
                  <a:cxn ang="0">
                    <a:pos x="404" y="108"/>
                  </a:cxn>
                  <a:cxn ang="0">
                    <a:pos x="420" y="92"/>
                  </a:cxn>
                  <a:cxn ang="0">
                    <a:pos x="472" y="114"/>
                  </a:cxn>
                  <a:cxn ang="0">
                    <a:pos x="476" y="126"/>
                  </a:cxn>
                  <a:cxn ang="0">
                    <a:pos x="516" y="130"/>
                  </a:cxn>
                  <a:cxn ang="0">
                    <a:pos x="572" y="152"/>
                  </a:cxn>
                  <a:cxn ang="0">
                    <a:pos x="614" y="174"/>
                  </a:cxn>
                  <a:cxn ang="0">
                    <a:pos x="600" y="246"/>
                  </a:cxn>
                  <a:cxn ang="0">
                    <a:pos x="570" y="286"/>
                  </a:cxn>
                  <a:cxn ang="0">
                    <a:pos x="556" y="322"/>
                  </a:cxn>
                  <a:cxn ang="0">
                    <a:pos x="544" y="392"/>
                  </a:cxn>
                  <a:cxn ang="0">
                    <a:pos x="512" y="446"/>
                  </a:cxn>
                  <a:cxn ang="0">
                    <a:pos x="454" y="468"/>
                  </a:cxn>
                  <a:cxn ang="0">
                    <a:pos x="408" y="494"/>
                  </a:cxn>
                  <a:cxn ang="0">
                    <a:pos x="398" y="550"/>
                  </a:cxn>
                  <a:cxn ang="0">
                    <a:pos x="374" y="588"/>
                  </a:cxn>
                  <a:cxn ang="0">
                    <a:pos x="352" y="606"/>
                  </a:cxn>
                  <a:cxn ang="0">
                    <a:pos x="370" y="584"/>
                  </a:cxn>
                  <a:cxn ang="0">
                    <a:pos x="352" y="596"/>
                  </a:cxn>
                  <a:cxn ang="0">
                    <a:pos x="342" y="622"/>
                  </a:cxn>
                  <a:cxn ang="0">
                    <a:pos x="330" y="622"/>
                  </a:cxn>
                  <a:cxn ang="0">
                    <a:pos x="286" y="590"/>
                  </a:cxn>
                  <a:cxn ang="0">
                    <a:pos x="300" y="540"/>
                  </a:cxn>
                  <a:cxn ang="0">
                    <a:pos x="322" y="502"/>
                  </a:cxn>
                  <a:cxn ang="0">
                    <a:pos x="314" y="474"/>
                  </a:cxn>
                  <a:cxn ang="0">
                    <a:pos x="290" y="446"/>
                  </a:cxn>
                  <a:cxn ang="0">
                    <a:pos x="256" y="414"/>
                  </a:cxn>
                  <a:cxn ang="0">
                    <a:pos x="260" y="376"/>
                  </a:cxn>
                  <a:cxn ang="0">
                    <a:pos x="220" y="342"/>
                  </a:cxn>
                  <a:cxn ang="0">
                    <a:pos x="214" y="302"/>
                  </a:cxn>
                  <a:cxn ang="0">
                    <a:pos x="162" y="282"/>
                  </a:cxn>
                  <a:cxn ang="0">
                    <a:pos x="116" y="244"/>
                  </a:cxn>
                  <a:cxn ang="0">
                    <a:pos x="60" y="256"/>
                  </a:cxn>
                  <a:cxn ang="0">
                    <a:pos x="48" y="238"/>
                  </a:cxn>
                  <a:cxn ang="0">
                    <a:pos x="8" y="222"/>
                  </a:cxn>
                  <a:cxn ang="0">
                    <a:pos x="26" y="160"/>
                  </a:cxn>
                  <a:cxn ang="0">
                    <a:pos x="70" y="120"/>
                  </a:cxn>
                  <a:cxn ang="0">
                    <a:pos x="66" y="72"/>
                  </a:cxn>
                  <a:cxn ang="0">
                    <a:pos x="92" y="56"/>
                  </a:cxn>
                  <a:cxn ang="0">
                    <a:pos x="130" y="72"/>
                  </a:cxn>
                  <a:cxn ang="0">
                    <a:pos x="168" y="44"/>
                  </a:cxn>
                  <a:cxn ang="0">
                    <a:pos x="154" y="18"/>
                  </a:cxn>
                  <a:cxn ang="0">
                    <a:pos x="194" y="18"/>
                  </a:cxn>
                  <a:cxn ang="0">
                    <a:pos x="228" y="22"/>
                  </a:cxn>
                  <a:cxn ang="0">
                    <a:pos x="244" y="64"/>
                  </a:cxn>
                  <a:cxn ang="0">
                    <a:pos x="276" y="54"/>
                  </a:cxn>
                  <a:cxn ang="0">
                    <a:pos x="290" y="44"/>
                  </a:cxn>
                  <a:cxn ang="0">
                    <a:pos x="332" y="48"/>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77">
                <a:extLst>
                  <a:ext uri="{FF2B5EF4-FFF2-40B4-BE49-F238E27FC236}">
                    <a16:creationId xmlns:a16="http://schemas.microsoft.com/office/drawing/2014/main" id="{7736A2CA-F9DC-47F0-8609-7E4D2DCB95FF}"/>
                  </a:ext>
                </a:extLst>
              </p:cNvPr>
              <p:cNvSpPr>
                <a:spLocks/>
              </p:cNvSpPr>
              <p:nvPr/>
            </p:nvSpPr>
            <p:spPr bwMode="auto">
              <a:xfrm>
                <a:off x="2361670" y="2704250"/>
                <a:ext cx="279427" cy="365127"/>
              </a:xfrm>
              <a:custGeom>
                <a:avLst/>
                <a:gdLst/>
                <a:ahLst/>
                <a:cxnLst>
                  <a:cxn ang="0">
                    <a:pos x="30" y="72"/>
                  </a:cxn>
                  <a:cxn ang="0">
                    <a:pos x="34" y="58"/>
                  </a:cxn>
                  <a:cxn ang="0">
                    <a:pos x="50" y="42"/>
                  </a:cxn>
                  <a:cxn ang="0">
                    <a:pos x="54" y="28"/>
                  </a:cxn>
                  <a:cxn ang="0">
                    <a:pos x="74" y="20"/>
                  </a:cxn>
                  <a:cxn ang="0">
                    <a:pos x="88" y="16"/>
                  </a:cxn>
                  <a:cxn ang="0">
                    <a:pos x="104" y="6"/>
                  </a:cxn>
                  <a:cxn ang="0">
                    <a:pos x="116" y="0"/>
                  </a:cxn>
                  <a:cxn ang="0">
                    <a:pos x="118" y="10"/>
                  </a:cxn>
                  <a:cxn ang="0">
                    <a:pos x="106" y="18"/>
                  </a:cxn>
                  <a:cxn ang="0">
                    <a:pos x="92" y="34"/>
                  </a:cxn>
                  <a:cxn ang="0">
                    <a:pos x="92" y="54"/>
                  </a:cxn>
                  <a:cxn ang="0">
                    <a:pos x="100" y="64"/>
                  </a:cxn>
                  <a:cxn ang="0">
                    <a:pos x="102" y="82"/>
                  </a:cxn>
                  <a:cxn ang="0">
                    <a:pos x="136" y="84"/>
                  </a:cxn>
                  <a:cxn ang="0">
                    <a:pos x="176" y="96"/>
                  </a:cxn>
                  <a:cxn ang="0">
                    <a:pos x="176" y="110"/>
                  </a:cxn>
                  <a:cxn ang="0">
                    <a:pos x="176" y="128"/>
                  </a:cxn>
                  <a:cxn ang="0">
                    <a:pos x="178" y="136"/>
                  </a:cxn>
                  <a:cxn ang="0">
                    <a:pos x="180" y="150"/>
                  </a:cxn>
                  <a:cxn ang="0">
                    <a:pos x="184" y="162"/>
                  </a:cxn>
                  <a:cxn ang="0">
                    <a:pos x="178" y="168"/>
                  </a:cxn>
                  <a:cxn ang="0">
                    <a:pos x="168" y="170"/>
                  </a:cxn>
                  <a:cxn ang="0">
                    <a:pos x="140" y="172"/>
                  </a:cxn>
                  <a:cxn ang="0">
                    <a:pos x="138" y="176"/>
                  </a:cxn>
                  <a:cxn ang="0">
                    <a:pos x="146" y="180"/>
                  </a:cxn>
                  <a:cxn ang="0">
                    <a:pos x="152" y="188"/>
                  </a:cxn>
                  <a:cxn ang="0">
                    <a:pos x="142" y="186"/>
                  </a:cxn>
                  <a:cxn ang="0">
                    <a:pos x="140" y="200"/>
                  </a:cxn>
                  <a:cxn ang="0">
                    <a:pos x="148" y="220"/>
                  </a:cxn>
                  <a:cxn ang="0">
                    <a:pos x="144" y="252"/>
                  </a:cxn>
                  <a:cxn ang="0">
                    <a:pos x="132" y="262"/>
                  </a:cxn>
                  <a:cxn ang="0">
                    <a:pos x="136" y="246"/>
                  </a:cxn>
                  <a:cxn ang="0">
                    <a:pos x="132" y="234"/>
                  </a:cxn>
                  <a:cxn ang="0">
                    <a:pos x="86" y="224"/>
                  </a:cxn>
                  <a:cxn ang="0">
                    <a:pos x="64" y="200"/>
                  </a:cxn>
                  <a:cxn ang="0">
                    <a:pos x="38" y="192"/>
                  </a:cxn>
                  <a:cxn ang="0">
                    <a:pos x="16" y="186"/>
                  </a:cxn>
                  <a:cxn ang="0">
                    <a:pos x="4" y="168"/>
                  </a:cxn>
                  <a:cxn ang="0">
                    <a:pos x="12" y="158"/>
                  </a:cxn>
                  <a:cxn ang="0">
                    <a:pos x="24" y="138"/>
                  </a:cxn>
                  <a:cxn ang="0">
                    <a:pos x="24" y="110"/>
                  </a:cxn>
                  <a:cxn ang="0">
                    <a:pos x="20" y="90"/>
                  </a:cxn>
                  <a:cxn ang="0">
                    <a:pos x="26" y="72"/>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89">
                <a:extLst>
                  <a:ext uri="{FF2B5EF4-FFF2-40B4-BE49-F238E27FC236}">
                    <a16:creationId xmlns:a16="http://schemas.microsoft.com/office/drawing/2014/main" id="{86574F2C-E1F4-4B1F-9744-E01B2DC969FD}"/>
                  </a:ext>
                </a:extLst>
              </p:cNvPr>
              <p:cNvSpPr>
                <a:spLocks/>
              </p:cNvSpPr>
              <p:nvPr/>
            </p:nvSpPr>
            <p:spPr bwMode="auto">
              <a:xfrm>
                <a:off x="2439167" y="3352144"/>
                <a:ext cx="204312" cy="922427"/>
              </a:xfrm>
              <a:custGeom>
                <a:avLst/>
                <a:gdLst/>
                <a:ahLst/>
                <a:cxnLst>
                  <a:cxn ang="0">
                    <a:pos x="96" y="2"/>
                  </a:cxn>
                  <a:cxn ang="0">
                    <a:pos x="112" y="38"/>
                  </a:cxn>
                  <a:cxn ang="0">
                    <a:pos x="124" y="82"/>
                  </a:cxn>
                  <a:cxn ang="0">
                    <a:pos x="134" y="108"/>
                  </a:cxn>
                  <a:cxn ang="0">
                    <a:pos x="110" y="130"/>
                  </a:cxn>
                  <a:cxn ang="0">
                    <a:pos x="90" y="198"/>
                  </a:cxn>
                  <a:cxn ang="0">
                    <a:pos x="82" y="250"/>
                  </a:cxn>
                  <a:cxn ang="0">
                    <a:pos x="84" y="302"/>
                  </a:cxn>
                  <a:cxn ang="0">
                    <a:pos x="74" y="354"/>
                  </a:cxn>
                  <a:cxn ang="0">
                    <a:pos x="60" y="426"/>
                  </a:cxn>
                  <a:cxn ang="0">
                    <a:pos x="60" y="458"/>
                  </a:cxn>
                  <a:cxn ang="0">
                    <a:pos x="62" y="502"/>
                  </a:cxn>
                  <a:cxn ang="0">
                    <a:pos x="52" y="558"/>
                  </a:cxn>
                  <a:cxn ang="0">
                    <a:pos x="34" y="588"/>
                  </a:cxn>
                  <a:cxn ang="0">
                    <a:pos x="52" y="606"/>
                  </a:cxn>
                  <a:cxn ang="0">
                    <a:pos x="68" y="636"/>
                  </a:cxn>
                  <a:cxn ang="0">
                    <a:pos x="88" y="648"/>
                  </a:cxn>
                  <a:cxn ang="0">
                    <a:pos x="74" y="666"/>
                  </a:cxn>
                  <a:cxn ang="0">
                    <a:pos x="58" y="668"/>
                  </a:cxn>
                  <a:cxn ang="0">
                    <a:pos x="70" y="652"/>
                  </a:cxn>
                  <a:cxn ang="0">
                    <a:pos x="52" y="662"/>
                  </a:cxn>
                  <a:cxn ang="0">
                    <a:pos x="46" y="648"/>
                  </a:cxn>
                  <a:cxn ang="0">
                    <a:pos x="38" y="646"/>
                  </a:cxn>
                  <a:cxn ang="0">
                    <a:pos x="42" y="632"/>
                  </a:cxn>
                  <a:cxn ang="0">
                    <a:pos x="26" y="630"/>
                  </a:cxn>
                  <a:cxn ang="0">
                    <a:pos x="20" y="606"/>
                  </a:cxn>
                  <a:cxn ang="0">
                    <a:pos x="16" y="590"/>
                  </a:cxn>
                  <a:cxn ang="0">
                    <a:pos x="8" y="558"/>
                  </a:cxn>
                  <a:cxn ang="0">
                    <a:pos x="18" y="568"/>
                  </a:cxn>
                  <a:cxn ang="0">
                    <a:pos x="28" y="556"/>
                  </a:cxn>
                  <a:cxn ang="0">
                    <a:pos x="28" y="548"/>
                  </a:cxn>
                  <a:cxn ang="0">
                    <a:pos x="18" y="536"/>
                  </a:cxn>
                  <a:cxn ang="0">
                    <a:pos x="16" y="530"/>
                  </a:cxn>
                  <a:cxn ang="0">
                    <a:pos x="10" y="514"/>
                  </a:cxn>
                  <a:cxn ang="0">
                    <a:pos x="24" y="506"/>
                  </a:cxn>
                  <a:cxn ang="0">
                    <a:pos x="42" y="494"/>
                  </a:cxn>
                  <a:cxn ang="0">
                    <a:pos x="44" y="462"/>
                  </a:cxn>
                  <a:cxn ang="0">
                    <a:pos x="46" y="440"/>
                  </a:cxn>
                  <a:cxn ang="0">
                    <a:pos x="36" y="428"/>
                  </a:cxn>
                  <a:cxn ang="0">
                    <a:pos x="32" y="456"/>
                  </a:cxn>
                  <a:cxn ang="0">
                    <a:pos x="22" y="450"/>
                  </a:cxn>
                  <a:cxn ang="0">
                    <a:pos x="28" y="426"/>
                  </a:cxn>
                  <a:cxn ang="0">
                    <a:pos x="32" y="394"/>
                  </a:cxn>
                  <a:cxn ang="0">
                    <a:pos x="34" y="366"/>
                  </a:cxn>
                  <a:cxn ang="0">
                    <a:pos x="38" y="346"/>
                  </a:cxn>
                  <a:cxn ang="0">
                    <a:pos x="52" y="308"/>
                  </a:cxn>
                  <a:cxn ang="0">
                    <a:pos x="64" y="270"/>
                  </a:cxn>
                  <a:cxn ang="0">
                    <a:pos x="70" y="214"/>
                  </a:cxn>
                  <a:cxn ang="0">
                    <a:pos x="70" y="194"/>
                  </a:cxn>
                  <a:cxn ang="0">
                    <a:pos x="82" y="98"/>
                  </a:cxn>
                  <a:cxn ang="0">
                    <a:pos x="84" y="18"/>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Freeform 62">
              <a:extLst>
                <a:ext uri="{FF2B5EF4-FFF2-40B4-BE49-F238E27FC236}">
                  <a16:creationId xmlns:a16="http://schemas.microsoft.com/office/drawing/2014/main" id="{265D7E49-AD3B-40FA-86AC-502EA83D5377}"/>
                </a:ext>
              </a:extLst>
            </p:cNvPr>
            <p:cNvSpPr>
              <a:spLocks/>
            </p:cNvSpPr>
            <p:nvPr/>
          </p:nvSpPr>
          <p:spPr bwMode="auto">
            <a:xfrm>
              <a:off x="3072359" y="3616779"/>
              <a:ext cx="106593" cy="123201"/>
            </a:xfrm>
            <a:custGeom>
              <a:avLst/>
              <a:gdLst/>
              <a:ahLst/>
              <a:cxnLst>
                <a:cxn ang="0">
                  <a:pos x="34" y="64"/>
                </a:cxn>
                <a:cxn ang="0">
                  <a:pos x="42" y="56"/>
                </a:cxn>
                <a:cxn ang="0">
                  <a:pos x="48" y="50"/>
                </a:cxn>
                <a:cxn ang="0">
                  <a:pos x="52" y="46"/>
                </a:cxn>
                <a:cxn ang="0">
                  <a:pos x="58" y="38"/>
                </a:cxn>
                <a:cxn ang="0">
                  <a:pos x="54" y="34"/>
                </a:cxn>
                <a:cxn ang="0">
                  <a:pos x="48" y="34"/>
                </a:cxn>
                <a:cxn ang="0">
                  <a:pos x="48" y="0"/>
                </a:cxn>
                <a:cxn ang="0">
                  <a:pos x="18" y="2"/>
                </a:cxn>
                <a:cxn ang="0">
                  <a:pos x="16" y="6"/>
                </a:cxn>
                <a:cxn ang="0">
                  <a:pos x="18" y="14"/>
                </a:cxn>
                <a:cxn ang="0">
                  <a:pos x="26" y="20"/>
                </a:cxn>
                <a:cxn ang="0">
                  <a:pos x="30" y="26"/>
                </a:cxn>
                <a:cxn ang="0">
                  <a:pos x="26" y="28"/>
                </a:cxn>
                <a:cxn ang="0">
                  <a:pos x="14" y="30"/>
                </a:cxn>
                <a:cxn ang="0">
                  <a:pos x="10" y="28"/>
                </a:cxn>
                <a:cxn ang="0">
                  <a:pos x="4" y="36"/>
                </a:cxn>
                <a:cxn ang="0">
                  <a:pos x="2" y="42"/>
                </a:cxn>
                <a:cxn ang="0">
                  <a:pos x="0" y="54"/>
                </a:cxn>
                <a:cxn ang="0">
                  <a:pos x="6" y="58"/>
                </a:cxn>
                <a:cxn ang="0">
                  <a:pos x="12" y="62"/>
                </a:cxn>
                <a:cxn ang="0">
                  <a:pos x="22" y="64"/>
                </a:cxn>
                <a:cxn ang="0">
                  <a:pos x="34" y="64"/>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63">
              <a:extLst>
                <a:ext uri="{FF2B5EF4-FFF2-40B4-BE49-F238E27FC236}">
                  <a16:creationId xmlns:a16="http://schemas.microsoft.com/office/drawing/2014/main" id="{BAA9F091-59E2-4381-903D-644585B177BB}"/>
                </a:ext>
              </a:extLst>
            </p:cNvPr>
            <p:cNvSpPr>
              <a:spLocks/>
            </p:cNvSpPr>
            <p:nvPr/>
          </p:nvSpPr>
          <p:spPr bwMode="auto">
            <a:xfrm>
              <a:off x="3160575" y="3597524"/>
              <a:ext cx="22054" cy="84701"/>
            </a:xfrm>
            <a:custGeom>
              <a:avLst/>
              <a:gdLst/>
              <a:ahLst/>
              <a:cxnLst>
                <a:cxn ang="0">
                  <a:pos x="10" y="0"/>
                </a:cxn>
                <a:cxn ang="0">
                  <a:pos x="12" y="6"/>
                </a:cxn>
                <a:cxn ang="0">
                  <a:pos x="10" y="12"/>
                </a:cxn>
                <a:cxn ang="0">
                  <a:pos x="10" y="26"/>
                </a:cxn>
                <a:cxn ang="0">
                  <a:pos x="10" y="34"/>
                </a:cxn>
                <a:cxn ang="0">
                  <a:pos x="6" y="38"/>
                </a:cxn>
                <a:cxn ang="0">
                  <a:pos x="0" y="44"/>
                </a:cxn>
                <a:cxn ang="0">
                  <a:pos x="0" y="10"/>
                </a:cxn>
                <a:cxn ang="0">
                  <a:pos x="6" y="4"/>
                </a:cxn>
                <a:cxn ang="0">
                  <a:pos x="10" y="0"/>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64">
              <a:extLst>
                <a:ext uri="{FF2B5EF4-FFF2-40B4-BE49-F238E27FC236}">
                  <a16:creationId xmlns:a16="http://schemas.microsoft.com/office/drawing/2014/main" id="{4BABAE94-8561-49D8-AAF4-8A21BD7E3B2F}"/>
                </a:ext>
              </a:extLst>
            </p:cNvPr>
            <p:cNvSpPr>
              <a:spLocks/>
            </p:cNvSpPr>
            <p:nvPr/>
          </p:nvSpPr>
          <p:spPr bwMode="auto">
            <a:xfrm>
              <a:off x="3134852" y="3720731"/>
              <a:ext cx="62487" cy="42351"/>
            </a:xfrm>
            <a:custGeom>
              <a:avLst/>
              <a:gdLst/>
              <a:ahLst/>
              <a:cxnLst>
                <a:cxn ang="0">
                  <a:pos x="0" y="10"/>
                </a:cxn>
                <a:cxn ang="0">
                  <a:pos x="12" y="0"/>
                </a:cxn>
                <a:cxn ang="0">
                  <a:pos x="18" y="4"/>
                </a:cxn>
                <a:cxn ang="0">
                  <a:pos x="24" y="8"/>
                </a:cxn>
                <a:cxn ang="0">
                  <a:pos x="32" y="10"/>
                </a:cxn>
                <a:cxn ang="0">
                  <a:pos x="34" y="14"/>
                </a:cxn>
                <a:cxn ang="0">
                  <a:pos x="30" y="20"/>
                </a:cxn>
                <a:cxn ang="0">
                  <a:pos x="26" y="22"/>
                </a:cxn>
                <a:cxn ang="0">
                  <a:pos x="16" y="18"/>
                </a:cxn>
                <a:cxn ang="0">
                  <a:pos x="8" y="14"/>
                </a:cxn>
                <a:cxn ang="0">
                  <a:pos x="0" y="10"/>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65">
              <a:extLst>
                <a:ext uri="{FF2B5EF4-FFF2-40B4-BE49-F238E27FC236}">
                  <a16:creationId xmlns:a16="http://schemas.microsoft.com/office/drawing/2014/main" id="{D1C2DB4C-65AC-4BB0-8E35-DECB50C9BEC5}"/>
                </a:ext>
              </a:extLst>
            </p:cNvPr>
            <p:cNvSpPr>
              <a:spLocks/>
            </p:cNvSpPr>
            <p:nvPr/>
          </p:nvSpPr>
          <p:spPr bwMode="auto">
            <a:xfrm>
              <a:off x="3156899" y="3678377"/>
              <a:ext cx="176432" cy="92401"/>
            </a:xfrm>
            <a:custGeom>
              <a:avLst/>
              <a:gdLst/>
              <a:ahLst/>
              <a:cxnLst>
                <a:cxn ang="0">
                  <a:pos x="12" y="6"/>
                </a:cxn>
                <a:cxn ang="0">
                  <a:pos x="26" y="2"/>
                </a:cxn>
                <a:cxn ang="0">
                  <a:pos x="34" y="2"/>
                </a:cxn>
                <a:cxn ang="0">
                  <a:pos x="42" y="4"/>
                </a:cxn>
                <a:cxn ang="0">
                  <a:pos x="52" y="2"/>
                </a:cxn>
                <a:cxn ang="0">
                  <a:pos x="64" y="0"/>
                </a:cxn>
                <a:cxn ang="0">
                  <a:pos x="74" y="0"/>
                </a:cxn>
                <a:cxn ang="0">
                  <a:pos x="80" y="0"/>
                </a:cxn>
                <a:cxn ang="0">
                  <a:pos x="84" y="4"/>
                </a:cxn>
                <a:cxn ang="0">
                  <a:pos x="96" y="12"/>
                </a:cxn>
                <a:cxn ang="0">
                  <a:pos x="94" y="16"/>
                </a:cxn>
                <a:cxn ang="0">
                  <a:pos x="88" y="18"/>
                </a:cxn>
                <a:cxn ang="0">
                  <a:pos x="80" y="18"/>
                </a:cxn>
                <a:cxn ang="0">
                  <a:pos x="70" y="18"/>
                </a:cxn>
                <a:cxn ang="0">
                  <a:pos x="64" y="22"/>
                </a:cxn>
                <a:cxn ang="0">
                  <a:pos x="56" y="30"/>
                </a:cxn>
                <a:cxn ang="0">
                  <a:pos x="48" y="32"/>
                </a:cxn>
                <a:cxn ang="0">
                  <a:pos x="42" y="34"/>
                </a:cxn>
                <a:cxn ang="0">
                  <a:pos x="40" y="42"/>
                </a:cxn>
                <a:cxn ang="0">
                  <a:pos x="36" y="46"/>
                </a:cxn>
                <a:cxn ang="0">
                  <a:pos x="30" y="48"/>
                </a:cxn>
                <a:cxn ang="0">
                  <a:pos x="30" y="42"/>
                </a:cxn>
                <a:cxn ang="0">
                  <a:pos x="28" y="36"/>
                </a:cxn>
                <a:cxn ang="0">
                  <a:pos x="22" y="36"/>
                </a:cxn>
                <a:cxn ang="0">
                  <a:pos x="20" y="32"/>
                </a:cxn>
                <a:cxn ang="0">
                  <a:pos x="6" y="26"/>
                </a:cxn>
                <a:cxn ang="0">
                  <a:pos x="0" y="22"/>
                </a:cxn>
                <a:cxn ang="0">
                  <a:pos x="12" y="6"/>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66">
              <a:extLst>
                <a:ext uri="{FF2B5EF4-FFF2-40B4-BE49-F238E27FC236}">
                  <a16:creationId xmlns:a16="http://schemas.microsoft.com/office/drawing/2014/main" id="{6C2A4D1C-974A-4FEF-B3FD-84E5A0566A91}"/>
                </a:ext>
              </a:extLst>
            </p:cNvPr>
            <p:cNvSpPr>
              <a:spLocks/>
            </p:cNvSpPr>
            <p:nvPr/>
          </p:nvSpPr>
          <p:spPr bwMode="auto">
            <a:xfrm>
              <a:off x="3212035" y="3709168"/>
              <a:ext cx="117621" cy="127051"/>
            </a:xfrm>
            <a:custGeom>
              <a:avLst/>
              <a:gdLst/>
              <a:ahLst/>
              <a:cxnLst>
                <a:cxn ang="0">
                  <a:pos x="54" y="66"/>
                </a:cxn>
                <a:cxn ang="0">
                  <a:pos x="44" y="62"/>
                </a:cxn>
                <a:cxn ang="0">
                  <a:pos x="26" y="60"/>
                </a:cxn>
                <a:cxn ang="0">
                  <a:pos x="14" y="50"/>
                </a:cxn>
                <a:cxn ang="0">
                  <a:pos x="6" y="42"/>
                </a:cxn>
                <a:cxn ang="0">
                  <a:pos x="0" y="32"/>
                </a:cxn>
                <a:cxn ang="0">
                  <a:pos x="10" y="26"/>
                </a:cxn>
                <a:cxn ang="0">
                  <a:pos x="12" y="18"/>
                </a:cxn>
                <a:cxn ang="0">
                  <a:pos x="26" y="14"/>
                </a:cxn>
                <a:cxn ang="0">
                  <a:pos x="34" y="6"/>
                </a:cxn>
                <a:cxn ang="0">
                  <a:pos x="40" y="2"/>
                </a:cxn>
                <a:cxn ang="0">
                  <a:pos x="50" y="2"/>
                </a:cxn>
                <a:cxn ang="0">
                  <a:pos x="58" y="2"/>
                </a:cxn>
                <a:cxn ang="0">
                  <a:pos x="64" y="0"/>
                </a:cxn>
                <a:cxn ang="0">
                  <a:pos x="64" y="6"/>
                </a:cxn>
                <a:cxn ang="0">
                  <a:pos x="62" y="18"/>
                </a:cxn>
                <a:cxn ang="0">
                  <a:pos x="58" y="30"/>
                </a:cxn>
                <a:cxn ang="0">
                  <a:pos x="56" y="42"/>
                </a:cxn>
                <a:cxn ang="0">
                  <a:pos x="56" y="52"/>
                </a:cxn>
                <a:cxn ang="0">
                  <a:pos x="54" y="66"/>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67">
              <a:extLst>
                <a:ext uri="{FF2B5EF4-FFF2-40B4-BE49-F238E27FC236}">
                  <a16:creationId xmlns:a16="http://schemas.microsoft.com/office/drawing/2014/main" id="{24F2647C-9FCB-46C0-BBFF-26245782DB28}"/>
                </a:ext>
              </a:extLst>
            </p:cNvPr>
            <p:cNvSpPr>
              <a:spLocks/>
            </p:cNvSpPr>
            <p:nvPr/>
          </p:nvSpPr>
          <p:spPr bwMode="auto">
            <a:xfrm>
              <a:off x="3256143" y="3824679"/>
              <a:ext cx="91892" cy="84701"/>
            </a:xfrm>
            <a:custGeom>
              <a:avLst/>
              <a:gdLst/>
              <a:ahLst/>
              <a:cxnLst>
                <a:cxn ang="0">
                  <a:pos x="18" y="20"/>
                </a:cxn>
                <a:cxn ang="0">
                  <a:pos x="12" y="16"/>
                </a:cxn>
                <a:cxn ang="0">
                  <a:pos x="10" y="22"/>
                </a:cxn>
                <a:cxn ang="0">
                  <a:pos x="8" y="24"/>
                </a:cxn>
                <a:cxn ang="0">
                  <a:pos x="2" y="20"/>
                </a:cxn>
                <a:cxn ang="0">
                  <a:pos x="0" y="16"/>
                </a:cxn>
                <a:cxn ang="0">
                  <a:pos x="0" y="10"/>
                </a:cxn>
                <a:cxn ang="0">
                  <a:pos x="2" y="6"/>
                </a:cxn>
                <a:cxn ang="0">
                  <a:pos x="2" y="0"/>
                </a:cxn>
                <a:cxn ang="0">
                  <a:pos x="18" y="2"/>
                </a:cxn>
                <a:cxn ang="0">
                  <a:pos x="30" y="6"/>
                </a:cxn>
                <a:cxn ang="0">
                  <a:pos x="34" y="10"/>
                </a:cxn>
                <a:cxn ang="0">
                  <a:pos x="42" y="18"/>
                </a:cxn>
                <a:cxn ang="0">
                  <a:pos x="48" y="24"/>
                </a:cxn>
                <a:cxn ang="0">
                  <a:pos x="50" y="28"/>
                </a:cxn>
                <a:cxn ang="0">
                  <a:pos x="46" y="30"/>
                </a:cxn>
                <a:cxn ang="0">
                  <a:pos x="44" y="36"/>
                </a:cxn>
                <a:cxn ang="0">
                  <a:pos x="42" y="42"/>
                </a:cxn>
                <a:cxn ang="0">
                  <a:pos x="38" y="44"/>
                </a:cxn>
                <a:cxn ang="0">
                  <a:pos x="34" y="32"/>
                </a:cxn>
                <a:cxn ang="0">
                  <a:pos x="28" y="26"/>
                </a:cxn>
                <a:cxn ang="0">
                  <a:pos x="24" y="24"/>
                </a:cxn>
                <a:cxn ang="0">
                  <a:pos x="18" y="20"/>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68">
              <a:extLst>
                <a:ext uri="{FF2B5EF4-FFF2-40B4-BE49-F238E27FC236}">
                  <a16:creationId xmlns:a16="http://schemas.microsoft.com/office/drawing/2014/main" id="{792F2AAE-A719-4ACE-9505-BF0E1F52EB0D}"/>
                </a:ext>
              </a:extLst>
            </p:cNvPr>
            <p:cNvSpPr>
              <a:spLocks/>
            </p:cNvSpPr>
            <p:nvPr/>
          </p:nvSpPr>
          <p:spPr bwMode="auto">
            <a:xfrm>
              <a:off x="3325980" y="3874713"/>
              <a:ext cx="187460" cy="73151"/>
            </a:xfrm>
            <a:custGeom>
              <a:avLst/>
              <a:gdLst/>
              <a:ahLst/>
              <a:cxnLst>
                <a:cxn ang="0">
                  <a:pos x="88" y="34"/>
                </a:cxn>
                <a:cxn ang="0">
                  <a:pos x="82" y="32"/>
                </a:cxn>
                <a:cxn ang="0">
                  <a:pos x="80" y="28"/>
                </a:cxn>
                <a:cxn ang="0">
                  <a:pos x="80" y="22"/>
                </a:cxn>
                <a:cxn ang="0">
                  <a:pos x="80" y="16"/>
                </a:cxn>
                <a:cxn ang="0">
                  <a:pos x="78" y="12"/>
                </a:cxn>
                <a:cxn ang="0">
                  <a:pos x="72" y="10"/>
                </a:cxn>
                <a:cxn ang="0">
                  <a:pos x="66" y="10"/>
                </a:cxn>
                <a:cxn ang="0">
                  <a:pos x="62" y="12"/>
                </a:cxn>
                <a:cxn ang="0">
                  <a:pos x="60" y="16"/>
                </a:cxn>
                <a:cxn ang="0">
                  <a:pos x="52" y="18"/>
                </a:cxn>
                <a:cxn ang="0">
                  <a:pos x="48" y="22"/>
                </a:cxn>
                <a:cxn ang="0">
                  <a:pos x="50" y="26"/>
                </a:cxn>
                <a:cxn ang="0">
                  <a:pos x="52" y="30"/>
                </a:cxn>
                <a:cxn ang="0">
                  <a:pos x="52" y="36"/>
                </a:cxn>
                <a:cxn ang="0">
                  <a:pos x="44" y="38"/>
                </a:cxn>
                <a:cxn ang="0">
                  <a:pos x="38" y="32"/>
                </a:cxn>
                <a:cxn ang="0">
                  <a:pos x="32" y="26"/>
                </a:cxn>
                <a:cxn ang="0">
                  <a:pos x="26" y="22"/>
                </a:cxn>
                <a:cxn ang="0">
                  <a:pos x="18" y="20"/>
                </a:cxn>
                <a:cxn ang="0">
                  <a:pos x="14" y="18"/>
                </a:cxn>
                <a:cxn ang="0">
                  <a:pos x="8" y="20"/>
                </a:cxn>
                <a:cxn ang="0">
                  <a:pos x="0" y="18"/>
                </a:cxn>
                <a:cxn ang="0">
                  <a:pos x="4" y="14"/>
                </a:cxn>
                <a:cxn ang="0">
                  <a:pos x="6" y="8"/>
                </a:cxn>
                <a:cxn ang="0">
                  <a:pos x="12" y="2"/>
                </a:cxn>
                <a:cxn ang="0">
                  <a:pos x="18" y="4"/>
                </a:cxn>
                <a:cxn ang="0">
                  <a:pos x="22" y="8"/>
                </a:cxn>
                <a:cxn ang="0">
                  <a:pos x="30" y="12"/>
                </a:cxn>
                <a:cxn ang="0">
                  <a:pos x="38" y="12"/>
                </a:cxn>
                <a:cxn ang="0">
                  <a:pos x="44" y="10"/>
                </a:cxn>
                <a:cxn ang="0">
                  <a:pos x="52" y="6"/>
                </a:cxn>
                <a:cxn ang="0">
                  <a:pos x="62" y="2"/>
                </a:cxn>
                <a:cxn ang="0">
                  <a:pos x="72" y="0"/>
                </a:cxn>
                <a:cxn ang="0">
                  <a:pos x="82" y="2"/>
                </a:cxn>
                <a:cxn ang="0">
                  <a:pos x="88" y="6"/>
                </a:cxn>
                <a:cxn ang="0">
                  <a:pos x="94" y="10"/>
                </a:cxn>
                <a:cxn ang="0">
                  <a:pos x="98" y="16"/>
                </a:cxn>
                <a:cxn ang="0">
                  <a:pos x="102" y="20"/>
                </a:cxn>
                <a:cxn ang="0">
                  <a:pos x="100" y="26"/>
                </a:cxn>
                <a:cxn ang="0">
                  <a:pos x="94" y="30"/>
                </a:cxn>
                <a:cxn ang="0">
                  <a:pos x="88" y="34"/>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8">
              <a:extLst>
                <a:ext uri="{FF2B5EF4-FFF2-40B4-BE49-F238E27FC236}">
                  <a16:creationId xmlns:a16="http://schemas.microsoft.com/office/drawing/2014/main" id="{8F5AAAF6-5383-4607-9821-C040E151929E}"/>
                </a:ext>
              </a:extLst>
            </p:cNvPr>
            <p:cNvSpPr>
              <a:spLocks/>
            </p:cNvSpPr>
            <p:nvPr/>
          </p:nvSpPr>
          <p:spPr bwMode="auto">
            <a:xfrm>
              <a:off x="3403146" y="4125254"/>
              <a:ext cx="161725" cy="192513"/>
            </a:xfrm>
            <a:custGeom>
              <a:avLst/>
              <a:gdLst/>
              <a:ahLst/>
              <a:cxnLst>
                <a:cxn ang="0">
                  <a:pos x="26" y="100"/>
                </a:cxn>
                <a:cxn ang="0">
                  <a:pos x="20" y="94"/>
                </a:cxn>
                <a:cxn ang="0">
                  <a:pos x="8" y="88"/>
                </a:cxn>
                <a:cxn ang="0">
                  <a:pos x="8" y="76"/>
                </a:cxn>
                <a:cxn ang="0">
                  <a:pos x="14" y="72"/>
                </a:cxn>
                <a:cxn ang="0">
                  <a:pos x="18" y="64"/>
                </a:cxn>
                <a:cxn ang="0">
                  <a:pos x="18" y="58"/>
                </a:cxn>
                <a:cxn ang="0">
                  <a:pos x="14" y="58"/>
                </a:cxn>
                <a:cxn ang="0">
                  <a:pos x="10" y="62"/>
                </a:cxn>
                <a:cxn ang="0">
                  <a:pos x="6" y="62"/>
                </a:cxn>
                <a:cxn ang="0">
                  <a:pos x="0" y="58"/>
                </a:cxn>
                <a:cxn ang="0">
                  <a:pos x="0" y="48"/>
                </a:cxn>
                <a:cxn ang="0">
                  <a:pos x="2" y="38"/>
                </a:cxn>
                <a:cxn ang="0">
                  <a:pos x="6" y="26"/>
                </a:cxn>
                <a:cxn ang="0">
                  <a:pos x="10" y="18"/>
                </a:cxn>
                <a:cxn ang="0">
                  <a:pos x="14" y="12"/>
                </a:cxn>
                <a:cxn ang="0">
                  <a:pos x="22" y="6"/>
                </a:cxn>
                <a:cxn ang="0">
                  <a:pos x="32" y="0"/>
                </a:cxn>
                <a:cxn ang="0">
                  <a:pos x="58" y="16"/>
                </a:cxn>
                <a:cxn ang="0">
                  <a:pos x="70" y="16"/>
                </a:cxn>
                <a:cxn ang="0">
                  <a:pos x="88" y="22"/>
                </a:cxn>
                <a:cxn ang="0">
                  <a:pos x="86" y="30"/>
                </a:cxn>
                <a:cxn ang="0">
                  <a:pos x="86" y="40"/>
                </a:cxn>
                <a:cxn ang="0">
                  <a:pos x="82" y="48"/>
                </a:cxn>
                <a:cxn ang="0">
                  <a:pos x="76" y="56"/>
                </a:cxn>
                <a:cxn ang="0">
                  <a:pos x="68" y="62"/>
                </a:cxn>
                <a:cxn ang="0">
                  <a:pos x="52" y="68"/>
                </a:cxn>
                <a:cxn ang="0">
                  <a:pos x="46" y="74"/>
                </a:cxn>
                <a:cxn ang="0">
                  <a:pos x="40" y="82"/>
                </a:cxn>
                <a:cxn ang="0">
                  <a:pos x="36" y="92"/>
                </a:cxn>
                <a:cxn ang="0">
                  <a:pos x="26" y="100"/>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9">
              <a:extLst>
                <a:ext uri="{FF2B5EF4-FFF2-40B4-BE49-F238E27FC236}">
                  <a16:creationId xmlns:a16="http://schemas.microsoft.com/office/drawing/2014/main" id="{F86015FF-5370-4849-B78C-8863D02F7E6D}"/>
                </a:ext>
              </a:extLst>
            </p:cNvPr>
            <p:cNvSpPr>
              <a:spLocks/>
            </p:cNvSpPr>
            <p:nvPr/>
          </p:nvSpPr>
          <p:spPr bwMode="auto">
            <a:xfrm>
              <a:off x="3950806" y="3832617"/>
              <a:ext cx="36756" cy="30803"/>
            </a:xfrm>
            <a:custGeom>
              <a:avLst/>
              <a:gdLst/>
              <a:ahLst/>
              <a:cxnLst>
                <a:cxn ang="0">
                  <a:pos x="12" y="0"/>
                </a:cxn>
                <a:cxn ang="0">
                  <a:pos x="20" y="0"/>
                </a:cxn>
                <a:cxn ang="0">
                  <a:pos x="18" y="10"/>
                </a:cxn>
                <a:cxn ang="0">
                  <a:pos x="14" y="16"/>
                </a:cxn>
                <a:cxn ang="0">
                  <a:pos x="0" y="14"/>
                </a:cxn>
                <a:cxn ang="0">
                  <a:pos x="6" y="6"/>
                </a:cxn>
                <a:cxn ang="0">
                  <a:pos x="10" y="6"/>
                </a:cxn>
                <a:cxn ang="0">
                  <a:pos x="12" y="0"/>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80">
              <a:extLst>
                <a:ext uri="{FF2B5EF4-FFF2-40B4-BE49-F238E27FC236}">
                  <a16:creationId xmlns:a16="http://schemas.microsoft.com/office/drawing/2014/main" id="{51192B51-04BE-4904-AEFE-729101A8DFA5}"/>
                </a:ext>
              </a:extLst>
            </p:cNvPr>
            <p:cNvSpPr>
              <a:spLocks/>
            </p:cNvSpPr>
            <p:nvPr/>
          </p:nvSpPr>
          <p:spPr bwMode="auto">
            <a:xfrm>
              <a:off x="3627369" y="3790262"/>
              <a:ext cx="385942" cy="354224"/>
            </a:xfrm>
            <a:custGeom>
              <a:avLst/>
              <a:gdLst/>
              <a:ahLst/>
              <a:cxnLst>
                <a:cxn ang="0">
                  <a:pos x="46" y="8"/>
                </a:cxn>
                <a:cxn ang="0">
                  <a:pos x="50" y="0"/>
                </a:cxn>
                <a:cxn ang="0">
                  <a:pos x="52" y="12"/>
                </a:cxn>
                <a:cxn ang="0">
                  <a:pos x="70" y="16"/>
                </a:cxn>
                <a:cxn ang="0">
                  <a:pos x="80" y="24"/>
                </a:cxn>
                <a:cxn ang="0">
                  <a:pos x="108" y="28"/>
                </a:cxn>
                <a:cxn ang="0">
                  <a:pos x="138" y="32"/>
                </a:cxn>
                <a:cxn ang="0">
                  <a:pos x="156" y="26"/>
                </a:cxn>
                <a:cxn ang="0">
                  <a:pos x="174" y="28"/>
                </a:cxn>
                <a:cxn ang="0">
                  <a:pos x="162" y="32"/>
                </a:cxn>
                <a:cxn ang="0">
                  <a:pos x="176" y="40"/>
                </a:cxn>
                <a:cxn ang="0">
                  <a:pos x="192" y="46"/>
                </a:cxn>
                <a:cxn ang="0">
                  <a:pos x="188" y="56"/>
                </a:cxn>
                <a:cxn ang="0">
                  <a:pos x="196" y="60"/>
                </a:cxn>
                <a:cxn ang="0">
                  <a:pos x="210" y="62"/>
                </a:cxn>
                <a:cxn ang="0">
                  <a:pos x="200" y="76"/>
                </a:cxn>
                <a:cxn ang="0">
                  <a:pos x="192" y="90"/>
                </a:cxn>
                <a:cxn ang="0">
                  <a:pos x="190" y="104"/>
                </a:cxn>
                <a:cxn ang="0">
                  <a:pos x="196" y="116"/>
                </a:cxn>
                <a:cxn ang="0">
                  <a:pos x="180" y="130"/>
                </a:cxn>
                <a:cxn ang="0">
                  <a:pos x="164" y="136"/>
                </a:cxn>
                <a:cxn ang="0">
                  <a:pos x="148" y="134"/>
                </a:cxn>
                <a:cxn ang="0">
                  <a:pos x="134" y="132"/>
                </a:cxn>
                <a:cxn ang="0">
                  <a:pos x="142" y="148"/>
                </a:cxn>
                <a:cxn ang="0">
                  <a:pos x="154" y="156"/>
                </a:cxn>
                <a:cxn ang="0">
                  <a:pos x="152" y="166"/>
                </a:cxn>
                <a:cxn ang="0">
                  <a:pos x="140" y="168"/>
                </a:cxn>
                <a:cxn ang="0">
                  <a:pos x="116" y="184"/>
                </a:cxn>
                <a:cxn ang="0">
                  <a:pos x="98" y="174"/>
                </a:cxn>
                <a:cxn ang="0">
                  <a:pos x="94" y="160"/>
                </a:cxn>
                <a:cxn ang="0">
                  <a:pos x="90" y="136"/>
                </a:cxn>
                <a:cxn ang="0">
                  <a:pos x="86" y="108"/>
                </a:cxn>
                <a:cxn ang="0">
                  <a:pos x="86" y="94"/>
                </a:cxn>
                <a:cxn ang="0">
                  <a:pos x="46" y="82"/>
                </a:cxn>
                <a:cxn ang="0">
                  <a:pos x="12" y="80"/>
                </a:cxn>
                <a:cxn ang="0">
                  <a:pos x="0" y="46"/>
                </a:cxn>
                <a:cxn ang="0">
                  <a:pos x="8" y="22"/>
                </a:cxn>
                <a:cxn ang="0">
                  <a:pos x="22" y="16"/>
                </a:cxn>
                <a:cxn ang="0">
                  <a:pos x="22" y="30"/>
                </a:cxn>
                <a:cxn ang="0">
                  <a:pos x="18" y="46"/>
                </a:cxn>
                <a:cxn ang="0">
                  <a:pos x="30" y="48"/>
                </a:cxn>
                <a:cxn ang="0">
                  <a:pos x="30" y="32"/>
                </a:cxn>
                <a:cxn ang="0">
                  <a:pos x="32" y="20"/>
                </a:cxn>
                <a:cxn ang="0">
                  <a:pos x="44" y="14"/>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81">
              <a:extLst>
                <a:ext uri="{FF2B5EF4-FFF2-40B4-BE49-F238E27FC236}">
                  <a16:creationId xmlns:a16="http://schemas.microsoft.com/office/drawing/2014/main" id="{7AA4C28F-DB46-4BF2-A94D-4D4FBAB0BAD6}"/>
                </a:ext>
              </a:extLst>
            </p:cNvPr>
            <p:cNvSpPr>
              <a:spLocks/>
            </p:cNvSpPr>
            <p:nvPr/>
          </p:nvSpPr>
          <p:spPr bwMode="auto">
            <a:xfrm>
              <a:off x="3972863" y="3909622"/>
              <a:ext cx="128648" cy="219464"/>
            </a:xfrm>
            <a:custGeom>
              <a:avLst/>
              <a:gdLst/>
              <a:ahLst/>
              <a:cxnLst>
                <a:cxn ang="0">
                  <a:pos x="42" y="30"/>
                </a:cxn>
                <a:cxn ang="0">
                  <a:pos x="50" y="24"/>
                </a:cxn>
                <a:cxn ang="0">
                  <a:pos x="58" y="30"/>
                </a:cxn>
                <a:cxn ang="0">
                  <a:pos x="66" y="40"/>
                </a:cxn>
                <a:cxn ang="0">
                  <a:pos x="64" y="48"/>
                </a:cxn>
                <a:cxn ang="0">
                  <a:pos x="60" y="54"/>
                </a:cxn>
                <a:cxn ang="0">
                  <a:pos x="54" y="62"/>
                </a:cxn>
                <a:cxn ang="0">
                  <a:pos x="52" y="72"/>
                </a:cxn>
                <a:cxn ang="0">
                  <a:pos x="56" y="76"/>
                </a:cxn>
                <a:cxn ang="0">
                  <a:pos x="60" y="82"/>
                </a:cxn>
                <a:cxn ang="0">
                  <a:pos x="64" y="86"/>
                </a:cxn>
                <a:cxn ang="0">
                  <a:pos x="66" y="90"/>
                </a:cxn>
                <a:cxn ang="0">
                  <a:pos x="70" y="100"/>
                </a:cxn>
                <a:cxn ang="0">
                  <a:pos x="66" y="104"/>
                </a:cxn>
                <a:cxn ang="0">
                  <a:pos x="58" y="108"/>
                </a:cxn>
                <a:cxn ang="0">
                  <a:pos x="52" y="112"/>
                </a:cxn>
                <a:cxn ang="0">
                  <a:pos x="42" y="114"/>
                </a:cxn>
                <a:cxn ang="0">
                  <a:pos x="34" y="114"/>
                </a:cxn>
                <a:cxn ang="0">
                  <a:pos x="26" y="106"/>
                </a:cxn>
                <a:cxn ang="0">
                  <a:pos x="20" y="98"/>
                </a:cxn>
                <a:cxn ang="0">
                  <a:pos x="20" y="90"/>
                </a:cxn>
                <a:cxn ang="0">
                  <a:pos x="20" y="78"/>
                </a:cxn>
                <a:cxn ang="0">
                  <a:pos x="26" y="72"/>
                </a:cxn>
                <a:cxn ang="0">
                  <a:pos x="22" y="62"/>
                </a:cxn>
                <a:cxn ang="0">
                  <a:pos x="18" y="50"/>
                </a:cxn>
                <a:cxn ang="0">
                  <a:pos x="6" y="50"/>
                </a:cxn>
                <a:cxn ang="0">
                  <a:pos x="2" y="42"/>
                </a:cxn>
                <a:cxn ang="0">
                  <a:pos x="0" y="34"/>
                </a:cxn>
                <a:cxn ang="0">
                  <a:pos x="4" y="28"/>
                </a:cxn>
                <a:cxn ang="0">
                  <a:pos x="14" y="22"/>
                </a:cxn>
                <a:cxn ang="0">
                  <a:pos x="12" y="14"/>
                </a:cxn>
                <a:cxn ang="0">
                  <a:pos x="16" y="8"/>
                </a:cxn>
                <a:cxn ang="0">
                  <a:pos x="22" y="0"/>
                </a:cxn>
                <a:cxn ang="0">
                  <a:pos x="28" y="2"/>
                </a:cxn>
                <a:cxn ang="0">
                  <a:pos x="34" y="6"/>
                </a:cxn>
                <a:cxn ang="0">
                  <a:pos x="42" y="12"/>
                </a:cxn>
                <a:cxn ang="0">
                  <a:pos x="44" y="16"/>
                </a:cxn>
                <a:cxn ang="0">
                  <a:pos x="44" y="22"/>
                </a:cxn>
                <a:cxn ang="0">
                  <a:pos x="42" y="30"/>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82">
              <a:extLst>
                <a:ext uri="{FF2B5EF4-FFF2-40B4-BE49-F238E27FC236}">
                  <a16:creationId xmlns:a16="http://schemas.microsoft.com/office/drawing/2014/main" id="{FDBF7EBC-9676-4016-9522-8016D222CC97}"/>
                </a:ext>
              </a:extLst>
            </p:cNvPr>
            <p:cNvSpPr>
              <a:spLocks/>
            </p:cNvSpPr>
            <p:nvPr/>
          </p:nvSpPr>
          <p:spPr bwMode="auto">
            <a:xfrm>
              <a:off x="4167669" y="3990494"/>
              <a:ext cx="88214" cy="115508"/>
            </a:xfrm>
            <a:custGeom>
              <a:avLst/>
              <a:gdLst/>
              <a:ahLst/>
              <a:cxnLst>
                <a:cxn ang="0">
                  <a:pos x="6" y="0"/>
                </a:cxn>
                <a:cxn ang="0">
                  <a:pos x="16" y="2"/>
                </a:cxn>
                <a:cxn ang="0">
                  <a:pos x="28" y="6"/>
                </a:cxn>
                <a:cxn ang="0">
                  <a:pos x="38" y="12"/>
                </a:cxn>
                <a:cxn ang="0">
                  <a:pos x="44" y="20"/>
                </a:cxn>
                <a:cxn ang="0">
                  <a:pos x="48" y="26"/>
                </a:cxn>
                <a:cxn ang="0">
                  <a:pos x="42" y="34"/>
                </a:cxn>
                <a:cxn ang="0">
                  <a:pos x="36" y="46"/>
                </a:cxn>
                <a:cxn ang="0">
                  <a:pos x="30" y="60"/>
                </a:cxn>
                <a:cxn ang="0">
                  <a:pos x="24" y="56"/>
                </a:cxn>
                <a:cxn ang="0">
                  <a:pos x="14" y="54"/>
                </a:cxn>
                <a:cxn ang="0">
                  <a:pos x="8" y="58"/>
                </a:cxn>
                <a:cxn ang="0">
                  <a:pos x="2" y="58"/>
                </a:cxn>
                <a:cxn ang="0">
                  <a:pos x="2" y="50"/>
                </a:cxn>
                <a:cxn ang="0">
                  <a:pos x="6" y="36"/>
                </a:cxn>
                <a:cxn ang="0">
                  <a:pos x="10" y="28"/>
                </a:cxn>
                <a:cxn ang="0">
                  <a:pos x="4" y="24"/>
                </a:cxn>
                <a:cxn ang="0">
                  <a:pos x="0" y="18"/>
                </a:cxn>
                <a:cxn ang="0">
                  <a:pos x="0" y="12"/>
                </a:cxn>
                <a:cxn ang="0">
                  <a:pos x="2" y="6"/>
                </a:cxn>
                <a:cxn ang="0">
                  <a:pos x="6" y="0"/>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83">
              <a:extLst>
                <a:ext uri="{FF2B5EF4-FFF2-40B4-BE49-F238E27FC236}">
                  <a16:creationId xmlns:a16="http://schemas.microsoft.com/office/drawing/2014/main" id="{A778D7EE-AE08-4554-9748-2E26C9D2BDA4}"/>
                </a:ext>
              </a:extLst>
            </p:cNvPr>
            <p:cNvSpPr>
              <a:spLocks/>
            </p:cNvSpPr>
            <p:nvPr/>
          </p:nvSpPr>
          <p:spPr bwMode="auto">
            <a:xfrm>
              <a:off x="4068424" y="3986645"/>
              <a:ext cx="117619" cy="123208"/>
            </a:xfrm>
            <a:custGeom>
              <a:avLst/>
              <a:gdLst/>
              <a:ahLst/>
              <a:cxnLst>
                <a:cxn ang="0">
                  <a:pos x="14" y="0"/>
                </a:cxn>
                <a:cxn ang="0">
                  <a:pos x="22" y="0"/>
                </a:cxn>
                <a:cxn ang="0">
                  <a:pos x="32" y="2"/>
                </a:cxn>
                <a:cxn ang="0">
                  <a:pos x="36" y="2"/>
                </a:cxn>
                <a:cxn ang="0">
                  <a:pos x="42" y="2"/>
                </a:cxn>
                <a:cxn ang="0">
                  <a:pos x="48" y="2"/>
                </a:cxn>
                <a:cxn ang="0">
                  <a:pos x="54" y="2"/>
                </a:cxn>
                <a:cxn ang="0">
                  <a:pos x="60" y="2"/>
                </a:cxn>
                <a:cxn ang="0">
                  <a:pos x="54" y="14"/>
                </a:cxn>
                <a:cxn ang="0">
                  <a:pos x="54" y="20"/>
                </a:cxn>
                <a:cxn ang="0">
                  <a:pos x="58" y="26"/>
                </a:cxn>
                <a:cxn ang="0">
                  <a:pos x="64" y="30"/>
                </a:cxn>
                <a:cxn ang="0">
                  <a:pos x="56" y="52"/>
                </a:cxn>
                <a:cxn ang="0">
                  <a:pos x="56" y="60"/>
                </a:cxn>
                <a:cxn ang="0">
                  <a:pos x="50" y="58"/>
                </a:cxn>
                <a:cxn ang="0">
                  <a:pos x="42" y="56"/>
                </a:cxn>
                <a:cxn ang="0">
                  <a:pos x="36" y="54"/>
                </a:cxn>
                <a:cxn ang="0">
                  <a:pos x="32" y="54"/>
                </a:cxn>
                <a:cxn ang="0">
                  <a:pos x="32" y="60"/>
                </a:cxn>
                <a:cxn ang="0">
                  <a:pos x="30" y="64"/>
                </a:cxn>
                <a:cxn ang="0">
                  <a:pos x="28" y="64"/>
                </a:cxn>
                <a:cxn ang="0">
                  <a:pos x="22" y="64"/>
                </a:cxn>
                <a:cxn ang="0">
                  <a:pos x="18" y="60"/>
                </a:cxn>
                <a:cxn ang="0">
                  <a:pos x="12" y="46"/>
                </a:cxn>
                <a:cxn ang="0">
                  <a:pos x="0" y="32"/>
                </a:cxn>
                <a:cxn ang="0">
                  <a:pos x="2" y="22"/>
                </a:cxn>
                <a:cxn ang="0">
                  <a:pos x="8" y="14"/>
                </a:cxn>
                <a:cxn ang="0">
                  <a:pos x="12" y="8"/>
                </a:cxn>
                <a:cxn ang="0">
                  <a:pos x="14" y="0"/>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84">
              <a:extLst>
                <a:ext uri="{FF2B5EF4-FFF2-40B4-BE49-F238E27FC236}">
                  <a16:creationId xmlns:a16="http://schemas.microsoft.com/office/drawing/2014/main" id="{389004D7-66E2-4692-9487-3459FF1468B7}"/>
                </a:ext>
              </a:extLst>
            </p:cNvPr>
            <p:cNvSpPr>
              <a:spLocks/>
            </p:cNvSpPr>
            <p:nvPr/>
          </p:nvSpPr>
          <p:spPr bwMode="auto">
            <a:xfrm>
              <a:off x="3388450" y="4167610"/>
              <a:ext cx="363889" cy="562138"/>
            </a:xfrm>
            <a:custGeom>
              <a:avLst/>
              <a:gdLst/>
              <a:ahLst/>
              <a:cxnLst>
                <a:cxn ang="0">
                  <a:pos x="6" y="60"/>
                </a:cxn>
                <a:cxn ang="0">
                  <a:pos x="16" y="54"/>
                </a:cxn>
                <a:cxn ang="0">
                  <a:pos x="24" y="68"/>
                </a:cxn>
                <a:cxn ang="0">
                  <a:pos x="44" y="70"/>
                </a:cxn>
                <a:cxn ang="0">
                  <a:pos x="54" y="52"/>
                </a:cxn>
                <a:cxn ang="0">
                  <a:pos x="72" y="40"/>
                </a:cxn>
                <a:cxn ang="0">
                  <a:pos x="84" y="34"/>
                </a:cxn>
                <a:cxn ang="0">
                  <a:pos x="94" y="18"/>
                </a:cxn>
                <a:cxn ang="0">
                  <a:pos x="104" y="2"/>
                </a:cxn>
                <a:cxn ang="0">
                  <a:pos x="114" y="14"/>
                </a:cxn>
                <a:cxn ang="0">
                  <a:pos x="126" y="26"/>
                </a:cxn>
                <a:cxn ang="0">
                  <a:pos x="172" y="36"/>
                </a:cxn>
                <a:cxn ang="0">
                  <a:pos x="176" y="48"/>
                </a:cxn>
                <a:cxn ang="0">
                  <a:pos x="172" y="64"/>
                </a:cxn>
                <a:cxn ang="0">
                  <a:pos x="172" y="68"/>
                </a:cxn>
                <a:cxn ang="0">
                  <a:pos x="142" y="76"/>
                </a:cxn>
                <a:cxn ang="0">
                  <a:pos x="130" y="98"/>
                </a:cxn>
                <a:cxn ang="0">
                  <a:pos x="116" y="116"/>
                </a:cxn>
                <a:cxn ang="0">
                  <a:pos x="124" y="138"/>
                </a:cxn>
                <a:cxn ang="0">
                  <a:pos x="144" y="158"/>
                </a:cxn>
                <a:cxn ang="0">
                  <a:pos x="162" y="156"/>
                </a:cxn>
                <a:cxn ang="0">
                  <a:pos x="172" y="154"/>
                </a:cxn>
                <a:cxn ang="0">
                  <a:pos x="170" y="172"/>
                </a:cxn>
                <a:cxn ang="0">
                  <a:pos x="188" y="174"/>
                </a:cxn>
                <a:cxn ang="0">
                  <a:pos x="198" y="208"/>
                </a:cxn>
                <a:cxn ang="0">
                  <a:pos x="196" y="228"/>
                </a:cxn>
                <a:cxn ang="0">
                  <a:pos x="190" y="240"/>
                </a:cxn>
                <a:cxn ang="0">
                  <a:pos x="192" y="256"/>
                </a:cxn>
                <a:cxn ang="0">
                  <a:pos x="194" y="268"/>
                </a:cxn>
                <a:cxn ang="0">
                  <a:pos x="184" y="282"/>
                </a:cxn>
                <a:cxn ang="0">
                  <a:pos x="174" y="292"/>
                </a:cxn>
                <a:cxn ang="0">
                  <a:pos x="140" y="268"/>
                </a:cxn>
                <a:cxn ang="0">
                  <a:pos x="100" y="248"/>
                </a:cxn>
                <a:cxn ang="0">
                  <a:pos x="76" y="222"/>
                </a:cxn>
                <a:cxn ang="0">
                  <a:pos x="72" y="198"/>
                </a:cxn>
                <a:cxn ang="0">
                  <a:pos x="56" y="172"/>
                </a:cxn>
                <a:cxn ang="0">
                  <a:pos x="36" y="132"/>
                </a:cxn>
                <a:cxn ang="0">
                  <a:pos x="16" y="102"/>
                </a:cxn>
                <a:cxn ang="0">
                  <a:pos x="6" y="84"/>
                </a:cxn>
                <a:cxn ang="0">
                  <a:pos x="2" y="68"/>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85">
              <a:extLst>
                <a:ext uri="{FF2B5EF4-FFF2-40B4-BE49-F238E27FC236}">
                  <a16:creationId xmlns:a16="http://schemas.microsoft.com/office/drawing/2014/main" id="{1212BF17-4C0D-4E53-9F8A-89CA5E0CA697}"/>
                </a:ext>
              </a:extLst>
            </p:cNvPr>
            <p:cNvSpPr>
              <a:spLocks/>
            </p:cNvSpPr>
            <p:nvPr/>
          </p:nvSpPr>
          <p:spPr bwMode="auto">
            <a:xfrm>
              <a:off x="3733972" y="4467926"/>
              <a:ext cx="345509" cy="411979"/>
            </a:xfrm>
            <a:custGeom>
              <a:avLst/>
              <a:gdLst/>
              <a:ahLst/>
              <a:cxnLst>
                <a:cxn ang="0">
                  <a:pos x="54" y="0"/>
                </a:cxn>
                <a:cxn ang="0">
                  <a:pos x="68" y="28"/>
                </a:cxn>
                <a:cxn ang="0">
                  <a:pos x="100" y="44"/>
                </a:cxn>
                <a:cxn ang="0">
                  <a:pos x="122" y="56"/>
                </a:cxn>
                <a:cxn ang="0">
                  <a:pos x="146" y="74"/>
                </a:cxn>
                <a:cxn ang="0">
                  <a:pos x="146" y="90"/>
                </a:cxn>
                <a:cxn ang="0">
                  <a:pos x="160" y="102"/>
                </a:cxn>
                <a:cxn ang="0">
                  <a:pos x="174" y="110"/>
                </a:cxn>
                <a:cxn ang="0">
                  <a:pos x="186" y="126"/>
                </a:cxn>
                <a:cxn ang="0">
                  <a:pos x="188" y="142"/>
                </a:cxn>
                <a:cxn ang="0">
                  <a:pos x="184" y="162"/>
                </a:cxn>
                <a:cxn ang="0">
                  <a:pos x="174" y="160"/>
                </a:cxn>
                <a:cxn ang="0">
                  <a:pos x="152" y="152"/>
                </a:cxn>
                <a:cxn ang="0">
                  <a:pos x="126" y="158"/>
                </a:cxn>
                <a:cxn ang="0">
                  <a:pos x="114" y="174"/>
                </a:cxn>
                <a:cxn ang="0">
                  <a:pos x="112" y="194"/>
                </a:cxn>
                <a:cxn ang="0">
                  <a:pos x="90" y="198"/>
                </a:cxn>
                <a:cxn ang="0">
                  <a:pos x="74" y="200"/>
                </a:cxn>
                <a:cxn ang="0">
                  <a:pos x="52" y="196"/>
                </a:cxn>
                <a:cxn ang="0">
                  <a:pos x="40" y="210"/>
                </a:cxn>
                <a:cxn ang="0">
                  <a:pos x="32" y="214"/>
                </a:cxn>
                <a:cxn ang="0">
                  <a:pos x="28" y="214"/>
                </a:cxn>
                <a:cxn ang="0">
                  <a:pos x="22" y="186"/>
                </a:cxn>
                <a:cxn ang="0">
                  <a:pos x="14" y="156"/>
                </a:cxn>
                <a:cxn ang="0">
                  <a:pos x="2" y="126"/>
                </a:cxn>
                <a:cxn ang="0">
                  <a:pos x="6" y="112"/>
                </a:cxn>
                <a:cxn ang="0">
                  <a:pos x="4" y="100"/>
                </a:cxn>
                <a:cxn ang="0">
                  <a:pos x="2" y="84"/>
                </a:cxn>
                <a:cxn ang="0">
                  <a:pos x="8" y="72"/>
                </a:cxn>
                <a:cxn ang="0">
                  <a:pos x="10" y="44"/>
                </a:cxn>
                <a:cxn ang="0">
                  <a:pos x="10" y="18"/>
                </a:cxn>
                <a:cxn ang="0">
                  <a:pos x="34" y="10"/>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86">
              <a:extLst>
                <a:ext uri="{FF2B5EF4-FFF2-40B4-BE49-F238E27FC236}">
                  <a16:creationId xmlns:a16="http://schemas.microsoft.com/office/drawing/2014/main" id="{ACDA521F-5391-4F1D-8805-A3BFAD927E5B}"/>
                </a:ext>
              </a:extLst>
            </p:cNvPr>
            <p:cNvSpPr>
              <a:spLocks/>
            </p:cNvSpPr>
            <p:nvPr/>
          </p:nvSpPr>
          <p:spPr bwMode="auto">
            <a:xfrm>
              <a:off x="3932448" y="4760524"/>
              <a:ext cx="246267" cy="269520"/>
            </a:xfrm>
            <a:custGeom>
              <a:avLst/>
              <a:gdLst/>
              <a:ahLst/>
              <a:cxnLst>
                <a:cxn ang="0">
                  <a:pos x="108" y="136"/>
                </a:cxn>
                <a:cxn ang="0">
                  <a:pos x="94" y="140"/>
                </a:cxn>
                <a:cxn ang="0">
                  <a:pos x="72" y="140"/>
                </a:cxn>
                <a:cxn ang="0">
                  <a:pos x="66" y="132"/>
                </a:cxn>
                <a:cxn ang="0">
                  <a:pos x="72" y="118"/>
                </a:cxn>
                <a:cxn ang="0">
                  <a:pos x="80" y="106"/>
                </a:cxn>
                <a:cxn ang="0">
                  <a:pos x="74" y="98"/>
                </a:cxn>
                <a:cxn ang="0">
                  <a:pos x="54" y="90"/>
                </a:cxn>
                <a:cxn ang="0">
                  <a:pos x="38" y="78"/>
                </a:cxn>
                <a:cxn ang="0">
                  <a:pos x="30" y="78"/>
                </a:cxn>
                <a:cxn ang="0">
                  <a:pos x="20" y="72"/>
                </a:cxn>
                <a:cxn ang="0">
                  <a:pos x="8" y="60"/>
                </a:cxn>
                <a:cxn ang="0">
                  <a:pos x="2" y="52"/>
                </a:cxn>
                <a:cxn ang="0">
                  <a:pos x="0" y="46"/>
                </a:cxn>
                <a:cxn ang="0">
                  <a:pos x="4" y="42"/>
                </a:cxn>
                <a:cxn ang="0">
                  <a:pos x="6" y="32"/>
                </a:cxn>
                <a:cxn ang="0">
                  <a:pos x="6" y="22"/>
                </a:cxn>
                <a:cxn ang="0">
                  <a:pos x="12" y="8"/>
                </a:cxn>
                <a:cxn ang="0">
                  <a:pos x="28" y="2"/>
                </a:cxn>
                <a:cxn ang="0">
                  <a:pos x="44" y="0"/>
                </a:cxn>
                <a:cxn ang="0">
                  <a:pos x="56" y="2"/>
                </a:cxn>
                <a:cxn ang="0">
                  <a:pos x="66" y="8"/>
                </a:cxn>
                <a:cxn ang="0">
                  <a:pos x="72" y="14"/>
                </a:cxn>
                <a:cxn ang="0">
                  <a:pos x="76" y="22"/>
                </a:cxn>
                <a:cxn ang="0">
                  <a:pos x="76" y="34"/>
                </a:cxn>
                <a:cxn ang="0">
                  <a:pos x="76" y="50"/>
                </a:cxn>
                <a:cxn ang="0">
                  <a:pos x="86" y="50"/>
                </a:cxn>
                <a:cxn ang="0">
                  <a:pos x="94" y="48"/>
                </a:cxn>
                <a:cxn ang="0">
                  <a:pos x="104" y="50"/>
                </a:cxn>
                <a:cxn ang="0">
                  <a:pos x="110" y="54"/>
                </a:cxn>
                <a:cxn ang="0">
                  <a:pos x="108" y="64"/>
                </a:cxn>
                <a:cxn ang="0">
                  <a:pos x="112" y="74"/>
                </a:cxn>
                <a:cxn ang="0">
                  <a:pos x="120" y="82"/>
                </a:cxn>
                <a:cxn ang="0">
                  <a:pos x="128" y="80"/>
                </a:cxn>
                <a:cxn ang="0">
                  <a:pos x="134" y="82"/>
                </a:cxn>
                <a:cxn ang="0">
                  <a:pos x="132" y="90"/>
                </a:cxn>
                <a:cxn ang="0">
                  <a:pos x="128" y="100"/>
                </a:cxn>
                <a:cxn ang="0">
                  <a:pos x="128" y="114"/>
                </a:cxn>
                <a:cxn ang="0">
                  <a:pos x="126" y="120"/>
                </a:cxn>
                <a:cxn ang="0">
                  <a:pos x="122" y="128"/>
                </a:cxn>
                <a:cxn ang="0">
                  <a:pos x="112" y="134"/>
                </a:cxn>
                <a:cxn ang="0">
                  <a:pos x="108" y="136"/>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87">
              <a:extLst>
                <a:ext uri="{FF2B5EF4-FFF2-40B4-BE49-F238E27FC236}">
                  <a16:creationId xmlns:a16="http://schemas.microsoft.com/office/drawing/2014/main" id="{B1475E8E-C9D4-4F20-812B-0928E91931B7}"/>
                </a:ext>
              </a:extLst>
            </p:cNvPr>
            <p:cNvSpPr>
              <a:spLocks/>
            </p:cNvSpPr>
            <p:nvPr/>
          </p:nvSpPr>
          <p:spPr bwMode="auto">
            <a:xfrm>
              <a:off x="4057400" y="5107049"/>
              <a:ext cx="154375" cy="173262"/>
            </a:xfrm>
            <a:custGeom>
              <a:avLst/>
              <a:gdLst/>
              <a:ahLst/>
              <a:cxnLst>
                <a:cxn ang="0">
                  <a:pos x="20" y="0"/>
                </a:cxn>
                <a:cxn ang="0">
                  <a:pos x="30" y="8"/>
                </a:cxn>
                <a:cxn ang="0">
                  <a:pos x="38" y="18"/>
                </a:cxn>
                <a:cxn ang="0">
                  <a:pos x="46" y="20"/>
                </a:cxn>
                <a:cxn ang="0">
                  <a:pos x="60" y="28"/>
                </a:cxn>
                <a:cxn ang="0">
                  <a:pos x="72" y="38"/>
                </a:cxn>
                <a:cxn ang="0">
                  <a:pos x="78" y="44"/>
                </a:cxn>
                <a:cxn ang="0">
                  <a:pos x="82" y="50"/>
                </a:cxn>
                <a:cxn ang="0">
                  <a:pos x="80" y="56"/>
                </a:cxn>
                <a:cxn ang="0">
                  <a:pos x="80" y="62"/>
                </a:cxn>
                <a:cxn ang="0">
                  <a:pos x="84" y="66"/>
                </a:cxn>
                <a:cxn ang="0">
                  <a:pos x="80" y="70"/>
                </a:cxn>
                <a:cxn ang="0">
                  <a:pos x="72" y="80"/>
                </a:cxn>
                <a:cxn ang="0">
                  <a:pos x="66" y="86"/>
                </a:cxn>
                <a:cxn ang="0">
                  <a:pos x="62" y="88"/>
                </a:cxn>
                <a:cxn ang="0">
                  <a:pos x="60" y="90"/>
                </a:cxn>
                <a:cxn ang="0">
                  <a:pos x="42" y="88"/>
                </a:cxn>
                <a:cxn ang="0">
                  <a:pos x="28" y="86"/>
                </a:cxn>
                <a:cxn ang="0">
                  <a:pos x="18" y="82"/>
                </a:cxn>
                <a:cxn ang="0">
                  <a:pos x="6" y="80"/>
                </a:cxn>
                <a:cxn ang="0">
                  <a:pos x="0" y="76"/>
                </a:cxn>
                <a:cxn ang="0">
                  <a:pos x="0" y="60"/>
                </a:cxn>
                <a:cxn ang="0">
                  <a:pos x="4" y="40"/>
                </a:cxn>
                <a:cxn ang="0">
                  <a:pos x="6" y="24"/>
                </a:cxn>
                <a:cxn ang="0">
                  <a:pos x="10" y="8"/>
                </a:cxn>
                <a:cxn ang="0">
                  <a:pos x="12" y="2"/>
                </a:cxn>
                <a:cxn ang="0">
                  <a:pos x="20" y="0"/>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90">
              <a:extLst>
                <a:ext uri="{FF2B5EF4-FFF2-40B4-BE49-F238E27FC236}">
                  <a16:creationId xmlns:a16="http://schemas.microsoft.com/office/drawing/2014/main" id="{12A9CACA-9A28-4028-A1FA-33D420197028}"/>
                </a:ext>
              </a:extLst>
            </p:cNvPr>
            <p:cNvSpPr>
              <a:spLocks/>
            </p:cNvSpPr>
            <p:nvPr/>
          </p:nvSpPr>
          <p:spPr bwMode="auto">
            <a:xfrm>
              <a:off x="3759703" y="5954124"/>
              <a:ext cx="102918" cy="88555"/>
            </a:xfrm>
            <a:custGeom>
              <a:avLst/>
              <a:gdLst/>
              <a:ahLst/>
              <a:cxnLst>
                <a:cxn ang="0">
                  <a:pos x="0" y="0"/>
                </a:cxn>
                <a:cxn ang="0">
                  <a:pos x="0" y="42"/>
                </a:cxn>
                <a:cxn ang="0">
                  <a:pos x="12" y="42"/>
                </a:cxn>
                <a:cxn ang="0">
                  <a:pos x="22" y="42"/>
                </a:cxn>
                <a:cxn ang="0">
                  <a:pos x="36" y="46"/>
                </a:cxn>
                <a:cxn ang="0">
                  <a:pos x="50" y="44"/>
                </a:cxn>
                <a:cxn ang="0">
                  <a:pos x="56" y="42"/>
                </a:cxn>
                <a:cxn ang="0">
                  <a:pos x="48" y="40"/>
                </a:cxn>
                <a:cxn ang="0">
                  <a:pos x="32" y="36"/>
                </a:cxn>
                <a:cxn ang="0">
                  <a:pos x="20" y="28"/>
                </a:cxn>
                <a:cxn ang="0">
                  <a:pos x="8" y="16"/>
                </a:cxn>
                <a:cxn ang="0">
                  <a:pos x="6" y="8"/>
                </a:cxn>
                <a:cxn ang="0">
                  <a:pos x="4" y="2"/>
                </a:cxn>
                <a:cxn ang="0">
                  <a:pos x="0" y="0"/>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91">
              <a:extLst>
                <a:ext uri="{FF2B5EF4-FFF2-40B4-BE49-F238E27FC236}">
                  <a16:creationId xmlns:a16="http://schemas.microsoft.com/office/drawing/2014/main" id="{9D4E64AE-F249-4C98-B945-FDF40103ECF8}"/>
                </a:ext>
              </a:extLst>
            </p:cNvPr>
            <p:cNvSpPr>
              <a:spLocks/>
            </p:cNvSpPr>
            <p:nvPr/>
          </p:nvSpPr>
          <p:spPr bwMode="auto">
            <a:xfrm>
              <a:off x="3682505" y="5942570"/>
              <a:ext cx="124970" cy="123208"/>
            </a:xfrm>
            <a:custGeom>
              <a:avLst/>
              <a:gdLst/>
              <a:ahLst/>
              <a:cxnLst>
                <a:cxn ang="0">
                  <a:pos x="2" y="46"/>
                </a:cxn>
                <a:cxn ang="0">
                  <a:pos x="0" y="40"/>
                </a:cxn>
                <a:cxn ang="0">
                  <a:pos x="6" y="38"/>
                </a:cxn>
                <a:cxn ang="0">
                  <a:pos x="10" y="38"/>
                </a:cxn>
                <a:cxn ang="0">
                  <a:pos x="20" y="38"/>
                </a:cxn>
                <a:cxn ang="0">
                  <a:pos x="26" y="40"/>
                </a:cxn>
                <a:cxn ang="0">
                  <a:pos x="30" y="38"/>
                </a:cxn>
                <a:cxn ang="0">
                  <a:pos x="22" y="32"/>
                </a:cxn>
                <a:cxn ang="0">
                  <a:pos x="16" y="28"/>
                </a:cxn>
                <a:cxn ang="0">
                  <a:pos x="18" y="22"/>
                </a:cxn>
                <a:cxn ang="0">
                  <a:pos x="22" y="22"/>
                </a:cxn>
                <a:cxn ang="0">
                  <a:pos x="28" y="20"/>
                </a:cxn>
                <a:cxn ang="0">
                  <a:pos x="26" y="14"/>
                </a:cxn>
                <a:cxn ang="0">
                  <a:pos x="20" y="16"/>
                </a:cxn>
                <a:cxn ang="0">
                  <a:pos x="14" y="18"/>
                </a:cxn>
                <a:cxn ang="0">
                  <a:pos x="12" y="12"/>
                </a:cxn>
                <a:cxn ang="0">
                  <a:pos x="14" y="8"/>
                </a:cxn>
                <a:cxn ang="0">
                  <a:pos x="20" y="6"/>
                </a:cxn>
                <a:cxn ang="0">
                  <a:pos x="24" y="2"/>
                </a:cxn>
                <a:cxn ang="0">
                  <a:pos x="32" y="0"/>
                </a:cxn>
                <a:cxn ang="0">
                  <a:pos x="38" y="0"/>
                </a:cxn>
                <a:cxn ang="0">
                  <a:pos x="42" y="6"/>
                </a:cxn>
                <a:cxn ang="0">
                  <a:pos x="42" y="48"/>
                </a:cxn>
                <a:cxn ang="0">
                  <a:pos x="64" y="48"/>
                </a:cxn>
                <a:cxn ang="0">
                  <a:pos x="68" y="52"/>
                </a:cxn>
                <a:cxn ang="0">
                  <a:pos x="68" y="56"/>
                </a:cxn>
                <a:cxn ang="0">
                  <a:pos x="60" y="58"/>
                </a:cxn>
                <a:cxn ang="0">
                  <a:pos x="52" y="58"/>
                </a:cxn>
                <a:cxn ang="0">
                  <a:pos x="44" y="60"/>
                </a:cxn>
                <a:cxn ang="0">
                  <a:pos x="42" y="64"/>
                </a:cxn>
                <a:cxn ang="0">
                  <a:pos x="34" y="62"/>
                </a:cxn>
                <a:cxn ang="0">
                  <a:pos x="24" y="60"/>
                </a:cxn>
                <a:cxn ang="0">
                  <a:pos x="20" y="56"/>
                </a:cxn>
                <a:cxn ang="0">
                  <a:pos x="20" y="50"/>
                </a:cxn>
                <a:cxn ang="0">
                  <a:pos x="16" y="50"/>
                </a:cxn>
                <a:cxn ang="0">
                  <a:pos x="12" y="50"/>
                </a:cxn>
                <a:cxn ang="0">
                  <a:pos x="12" y="56"/>
                </a:cxn>
                <a:cxn ang="0">
                  <a:pos x="2" y="52"/>
                </a:cxn>
                <a:cxn ang="0">
                  <a:pos x="2" y="46"/>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92">
              <a:extLst>
                <a:ext uri="{FF2B5EF4-FFF2-40B4-BE49-F238E27FC236}">
                  <a16:creationId xmlns:a16="http://schemas.microsoft.com/office/drawing/2014/main" id="{B1DDDE30-C556-4748-9989-13AAE1EFCD88}"/>
                </a:ext>
              </a:extLst>
            </p:cNvPr>
            <p:cNvSpPr>
              <a:spLocks/>
            </p:cNvSpPr>
            <p:nvPr/>
          </p:nvSpPr>
          <p:spPr bwMode="auto">
            <a:xfrm>
              <a:off x="3991253" y="5888683"/>
              <a:ext cx="33079" cy="34654"/>
            </a:xfrm>
            <a:custGeom>
              <a:avLst/>
              <a:gdLst/>
              <a:ahLst/>
              <a:cxnLst>
                <a:cxn ang="0">
                  <a:pos x="6" y="4"/>
                </a:cxn>
                <a:cxn ang="0">
                  <a:pos x="12" y="0"/>
                </a:cxn>
                <a:cxn ang="0">
                  <a:pos x="18" y="2"/>
                </a:cxn>
                <a:cxn ang="0">
                  <a:pos x="18" y="6"/>
                </a:cxn>
                <a:cxn ang="0">
                  <a:pos x="14" y="10"/>
                </a:cxn>
                <a:cxn ang="0">
                  <a:pos x="8" y="16"/>
                </a:cxn>
                <a:cxn ang="0">
                  <a:pos x="4" y="18"/>
                </a:cxn>
                <a:cxn ang="0">
                  <a:pos x="0" y="16"/>
                </a:cxn>
                <a:cxn ang="0">
                  <a:pos x="0" y="12"/>
                </a:cxn>
                <a:cxn ang="0">
                  <a:pos x="4" y="8"/>
                </a:cxn>
                <a:cxn ang="0">
                  <a:pos x="6" y="4"/>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93">
              <a:extLst>
                <a:ext uri="{FF2B5EF4-FFF2-40B4-BE49-F238E27FC236}">
                  <a16:creationId xmlns:a16="http://schemas.microsoft.com/office/drawing/2014/main" id="{BD53B5A8-E2E2-4324-A32B-DE41000E9E80}"/>
                </a:ext>
              </a:extLst>
            </p:cNvPr>
            <p:cNvSpPr>
              <a:spLocks/>
            </p:cNvSpPr>
            <p:nvPr/>
          </p:nvSpPr>
          <p:spPr bwMode="auto">
            <a:xfrm>
              <a:off x="4020640" y="5892501"/>
              <a:ext cx="51458" cy="38502"/>
            </a:xfrm>
            <a:custGeom>
              <a:avLst/>
              <a:gdLst/>
              <a:ahLst/>
              <a:cxnLst>
                <a:cxn ang="0">
                  <a:pos x="6" y="8"/>
                </a:cxn>
                <a:cxn ang="0">
                  <a:pos x="10" y="0"/>
                </a:cxn>
                <a:cxn ang="0">
                  <a:pos x="16" y="0"/>
                </a:cxn>
                <a:cxn ang="0">
                  <a:pos x="22" y="0"/>
                </a:cxn>
                <a:cxn ang="0">
                  <a:pos x="28" y="2"/>
                </a:cxn>
                <a:cxn ang="0">
                  <a:pos x="28" y="6"/>
                </a:cxn>
                <a:cxn ang="0">
                  <a:pos x="22" y="8"/>
                </a:cxn>
                <a:cxn ang="0">
                  <a:pos x="18" y="10"/>
                </a:cxn>
                <a:cxn ang="0">
                  <a:pos x="16" y="10"/>
                </a:cxn>
                <a:cxn ang="0">
                  <a:pos x="12" y="14"/>
                </a:cxn>
                <a:cxn ang="0">
                  <a:pos x="8" y="16"/>
                </a:cxn>
                <a:cxn ang="0">
                  <a:pos x="6" y="20"/>
                </a:cxn>
                <a:cxn ang="0">
                  <a:pos x="0" y="18"/>
                </a:cxn>
                <a:cxn ang="0">
                  <a:pos x="0" y="12"/>
                </a:cxn>
                <a:cxn ang="0">
                  <a:pos x="2" y="10"/>
                </a:cxn>
                <a:cxn ang="0">
                  <a:pos x="6" y="8"/>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96">
              <a:extLst>
                <a:ext uri="{FF2B5EF4-FFF2-40B4-BE49-F238E27FC236}">
                  <a16:creationId xmlns:a16="http://schemas.microsoft.com/office/drawing/2014/main" id="{A80414C4-FFBD-4722-BC07-D5871BF0339A}"/>
                </a:ext>
              </a:extLst>
            </p:cNvPr>
            <p:cNvSpPr>
              <a:spLocks/>
            </p:cNvSpPr>
            <p:nvPr/>
          </p:nvSpPr>
          <p:spPr bwMode="auto">
            <a:xfrm>
              <a:off x="6481485" y="3162700"/>
              <a:ext cx="316104" cy="331121"/>
            </a:xfrm>
            <a:custGeom>
              <a:avLst/>
              <a:gdLst/>
              <a:ahLst/>
              <a:cxnLst>
                <a:cxn ang="0">
                  <a:pos x="6" y="0"/>
                </a:cxn>
                <a:cxn ang="0">
                  <a:pos x="16" y="4"/>
                </a:cxn>
                <a:cxn ang="0">
                  <a:pos x="24" y="2"/>
                </a:cxn>
                <a:cxn ang="0">
                  <a:pos x="48" y="12"/>
                </a:cxn>
                <a:cxn ang="0">
                  <a:pos x="66" y="16"/>
                </a:cxn>
                <a:cxn ang="0">
                  <a:pos x="80" y="14"/>
                </a:cxn>
                <a:cxn ang="0">
                  <a:pos x="90" y="8"/>
                </a:cxn>
                <a:cxn ang="0">
                  <a:pos x="112" y="6"/>
                </a:cxn>
                <a:cxn ang="0">
                  <a:pos x="122" y="12"/>
                </a:cxn>
                <a:cxn ang="0">
                  <a:pos x="134" y="10"/>
                </a:cxn>
                <a:cxn ang="0">
                  <a:pos x="150" y="12"/>
                </a:cxn>
                <a:cxn ang="0">
                  <a:pos x="154" y="20"/>
                </a:cxn>
                <a:cxn ang="0">
                  <a:pos x="162" y="40"/>
                </a:cxn>
                <a:cxn ang="0">
                  <a:pos x="158" y="44"/>
                </a:cxn>
                <a:cxn ang="0">
                  <a:pos x="152" y="56"/>
                </a:cxn>
                <a:cxn ang="0">
                  <a:pos x="150" y="66"/>
                </a:cxn>
                <a:cxn ang="0">
                  <a:pos x="146" y="70"/>
                </a:cxn>
                <a:cxn ang="0">
                  <a:pos x="140" y="60"/>
                </a:cxn>
                <a:cxn ang="0">
                  <a:pos x="136" y="48"/>
                </a:cxn>
                <a:cxn ang="0">
                  <a:pos x="130" y="40"/>
                </a:cxn>
                <a:cxn ang="0">
                  <a:pos x="126" y="28"/>
                </a:cxn>
                <a:cxn ang="0">
                  <a:pos x="122" y="16"/>
                </a:cxn>
                <a:cxn ang="0">
                  <a:pos x="122" y="24"/>
                </a:cxn>
                <a:cxn ang="0">
                  <a:pos x="124" y="42"/>
                </a:cxn>
                <a:cxn ang="0">
                  <a:pos x="128" y="54"/>
                </a:cxn>
                <a:cxn ang="0">
                  <a:pos x="136" y="64"/>
                </a:cxn>
                <a:cxn ang="0">
                  <a:pos x="142" y="72"/>
                </a:cxn>
                <a:cxn ang="0">
                  <a:pos x="150" y="96"/>
                </a:cxn>
                <a:cxn ang="0">
                  <a:pos x="170" y="130"/>
                </a:cxn>
                <a:cxn ang="0">
                  <a:pos x="172" y="136"/>
                </a:cxn>
                <a:cxn ang="0">
                  <a:pos x="172" y="152"/>
                </a:cxn>
                <a:cxn ang="0">
                  <a:pos x="164" y="152"/>
                </a:cxn>
                <a:cxn ang="0">
                  <a:pos x="144" y="172"/>
                </a:cxn>
                <a:cxn ang="0">
                  <a:pos x="134" y="166"/>
                </a:cxn>
                <a:cxn ang="0">
                  <a:pos x="6" y="164"/>
                </a:cxn>
                <a:cxn ang="0">
                  <a:pos x="6" y="38"/>
                </a:cxn>
                <a:cxn ang="0">
                  <a:pos x="2" y="36"/>
                </a:cxn>
                <a:cxn ang="0">
                  <a:pos x="0" y="24"/>
                </a:cxn>
                <a:cxn ang="0">
                  <a:pos x="6" y="20"/>
                </a:cxn>
                <a:cxn ang="0">
                  <a:pos x="6" y="0"/>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97">
              <a:extLst>
                <a:ext uri="{FF2B5EF4-FFF2-40B4-BE49-F238E27FC236}">
                  <a16:creationId xmlns:a16="http://schemas.microsoft.com/office/drawing/2014/main" id="{02F4E987-7835-4A59-BD4F-96CFFFDC5188}"/>
                </a:ext>
              </a:extLst>
            </p:cNvPr>
            <p:cNvSpPr>
              <a:spLocks/>
            </p:cNvSpPr>
            <p:nvPr/>
          </p:nvSpPr>
          <p:spPr bwMode="auto">
            <a:xfrm>
              <a:off x="6034877" y="3116513"/>
              <a:ext cx="457616" cy="427378"/>
            </a:xfrm>
            <a:custGeom>
              <a:avLst/>
              <a:gdLst/>
              <a:ahLst/>
              <a:cxnLst>
                <a:cxn ang="0">
                  <a:pos x="35" y="0"/>
                </a:cxn>
                <a:cxn ang="0">
                  <a:pos x="51" y="4"/>
                </a:cxn>
                <a:cxn ang="0">
                  <a:pos x="79" y="8"/>
                </a:cxn>
                <a:cxn ang="0">
                  <a:pos x="93" y="16"/>
                </a:cxn>
                <a:cxn ang="0">
                  <a:pos x="99" y="28"/>
                </a:cxn>
                <a:cxn ang="0">
                  <a:pos x="107" y="34"/>
                </a:cxn>
                <a:cxn ang="0">
                  <a:pos x="125" y="34"/>
                </a:cxn>
                <a:cxn ang="0">
                  <a:pos x="137" y="42"/>
                </a:cxn>
                <a:cxn ang="0">
                  <a:pos x="157" y="54"/>
                </a:cxn>
                <a:cxn ang="0">
                  <a:pos x="171" y="40"/>
                </a:cxn>
                <a:cxn ang="0">
                  <a:pos x="173" y="30"/>
                </a:cxn>
                <a:cxn ang="0">
                  <a:pos x="167" y="22"/>
                </a:cxn>
                <a:cxn ang="0">
                  <a:pos x="177" y="12"/>
                </a:cxn>
                <a:cxn ang="0">
                  <a:pos x="191" y="6"/>
                </a:cxn>
                <a:cxn ang="0">
                  <a:pos x="209" y="8"/>
                </a:cxn>
                <a:cxn ang="0">
                  <a:pos x="223" y="16"/>
                </a:cxn>
                <a:cxn ang="0">
                  <a:pos x="237" y="22"/>
                </a:cxn>
                <a:cxn ang="0">
                  <a:pos x="249" y="24"/>
                </a:cxn>
                <a:cxn ang="0">
                  <a:pos x="249" y="44"/>
                </a:cxn>
                <a:cxn ang="0">
                  <a:pos x="243" y="48"/>
                </a:cxn>
                <a:cxn ang="0">
                  <a:pos x="245" y="60"/>
                </a:cxn>
                <a:cxn ang="0">
                  <a:pos x="249" y="62"/>
                </a:cxn>
                <a:cxn ang="0">
                  <a:pos x="249" y="188"/>
                </a:cxn>
                <a:cxn ang="0">
                  <a:pos x="249" y="222"/>
                </a:cxn>
                <a:cxn ang="0">
                  <a:pos x="231" y="222"/>
                </a:cxn>
                <a:cxn ang="0">
                  <a:pos x="97" y="168"/>
                </a:cxn>
                <a:cxn ang="0">
                  <a:pos x="91" y="174"/>
                </a:cxn>
                <a:cxn ang="0">
                  <a:pos x="79" y="180"/>
                </a:cxn>
                <a:cxn ang="0">
                  <a:pos x="69" y="172"/>
                </a:cxn>
                <a:cxn ang="0">
                  <a:pos x="59" y="168"/>
                </a:cxn>
                <a:cxn ang="0">
                  <a:pos x="43" y="164"/>
                </a:cxn>
                <a:cxn ang="0">
                  <a:pos x="37" y="158"/>
                </a:cxn>
                <a:cxn ang="0">
                  <a:pos x="33" y="150"/>
                </a:cxn>
                <a:cxn ang="0">
                  <a:pos x="14" y="148"/>
                </a:cxn>
                <a:cxn ang="0">
                  <a:pos x="8" y="136"/>
                </a:cxn>
                <a:cxn ang="0">
                  <a:pos x="4" y="126"/>
                </a:cxn>
                <a:cxn ang="0">
                  <a:pos x="0" y="116"/>
                </a:cxn>
                <a:cxn ang="0">
                  <a:pos x="8" y="112"/>
                </a:cxn>
                <a:cxn ang="0">
                  <a:pos x="8" y="66"/>
                </a:cxn>
                <a:cxn ang="0">
                  <a:pos x="4" y="48"/>
                </a:cxn>
                <a:cxn ang="0">
                  <a:pos x="12" y="42"/>
                </a:cxn>
                <a:cxn ang="0">
                  <a:pos x="12" y="26"/>
                </a:cxn>
                <a:cxn ang="0">
                  <a:pos x="33" y="12"/>
                </a:cxn>
                <a:cxn ang="0">
                  <a:pos x="35" y="10"/>
                </a:cxn>
                <a:cxn ang="0">
                  <a:pos x="35" y="0"/>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98">
              <a:extLst>
                <a:ext uri="{FF2B5EF4-FFF2-40B4-BE49-F238E27FC236}">
                  <a16:creationId xmlns:a16="http://schemas.microsoft.com/office/drawing/2014/main" id="{5CF6F0A1-2DB7-4604-B9C1-D109DC7AE344}"/>
                </a:ext>
              </a:extLst>
            </p:cNvPr>
            <p:cNvSpPr>
              <a:spLocks/>
            </p:cNvSpPr>
            <p:nvPr/>
          </p:nvSpPr>
          <p:spPr bwMode="auto">
            <a:xfrm>
              <a:off x="5979772" y="2974044"/>
              <a:ext cx="119458" cy="234865"/>
            </a:xfrm>
            <a:custGeom>
              <a:avLst/>
              <a:gdLst/>
              <a:ahLst/>
              <a:cxnLst>
                <a:cxn ang="0">
                  <a:pos x="16" y="6"/>
                </a:cxn>
                <a:cxn ang="0">
                  <a:pos x="30" y="0"/>
                </a:cxn>
                <a:cxn ang="0">
                  <a:pos x="38" y="0"/>
                </a:cxn>
                <a:cxn ang="0">
                  <a:pos x="42" y="8"/>
                </a:cxn>
                <a:cxn ang="0">
                  <a:pos x="48" y="10"/>
                </a:cxn>
                <a:cxn ang="0">
                  <a:pos x="54" y="6"/>
                </a:cxn>
                <a:cxn ang="0">
                  <a:pos x="58" y="8"/>
                </a:cxn>
                <a:cxn ang="0">
                  <a:pos x="56" y="14"/>
                </a:cxn>
                <a:cxn ang="0">
                  <a:pos x="50" y="16"/>
                </a:cxn>
                <a:cxn ang="0">
                  <a:pos x="46" y="24"/>
                </a:cxn>
                <a:cxn ang="0">
                  <a:pos x="50" y="28"/>
                </a:cxn>
                <a:cxn ang="0">
                  <a:pos x="58" y="32"/>
                </a:cxn>
                <a:cxn ang="0">
                  <a:pos x="58" y="38"/>
                </a:cxn>
                <a:cxn ang="0">
                  <a:pos x="52" y="44"/>
                </a:cxn>
                <a:cxn ang="0">
                  <a:pos x="46" y="46"/>
                </a:cxn>
                <a:cxn ang="0">
                  <a:pos x="40" y="54"/>
                </a:cxn>
                <a:cxn ang="0">
                  <a:pos x="44" y="64"/>
                </a:cxn>
                <a:cxn ang="0">
                  <a:pos x="54" y="64"/>
                </a:cxn>
                <a:cxn ang="0">
                  <a:pos x="58" y="70"/>
                </a:cxn>
                <a:cxn ang="0">
                  <a:pos x="65" y="74"/>
                </a:cxn>
                <a:cxn ang="0">
                  <a:pos x="65" y="84"/>
                </a:cxn>
                <a:cxn ang="0">
                  <a:pos x="42" y="100"/>
                </a:cxn>
                <a:cxn ang="0">
                  <a:pos x="42" y="116"/>
                </a:cxn>
                <a:cxn ang="0">
                  <a:pos x="34" y="122"/>
                </a:cxn>
                <a:cxn ang="0">
                  <a:pos x="28" y="120"/>
                </a:cxn>
                <a:cxn ang="0">
                  <a:pos x="26" y="108"/>
                </a:cxn>
                <a:cxn ang="0">
                  <a:pos x="24" y="92"/>
                </a:cxn>
                <a:cxn ang="0">
                  <a:pos x="10" y="76"/>
                </a:cxn>
                <a:cxn ang="0">
                  <a:pos x="0" y="64"/>
                </a:cxn>
                <a:cxn ang="0">
                  <a:pos x="0" y="56"/>
                </a:cxn>
                <a:cxn ang="0">
                  <a:pos x="12" y="46"/>
                </a:cxn>
                <a:cxn ang="0">
                  <a:pos x="12" y="10"/>
                </a:cxn>
                <a:cxn ang="0">
                  <a:pos x="16" y="6"/>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99">
              <a:extLst>
                <a:ext uri="{FF2B5EF4-FFF2-40B4-BE49-F238E27FC236}">
                  <a16:creationId xmlns:a16="http://schemas.microsoft.com/office/drawing/2014/main" id="{7A481CF9-D384-482B-B2C8-23AAD33ECAC7}"/>
                </a:ext>
              </a:extLst>
            </p:cNvPr>
            <p:cNvSpPr>
              <a:spLocks/>
            </p:cNvSpPr>
            <p:nvPr/>
          </p:nvSpPr>
          <p:spPr bwMode="auto">
            <a:xfrm>
              <a:off x="5505587" y="2985596"/>
              <a:ext cx="608316" cy="596789"/>
            </a:xfrm>
            <a:custGeom>
              <a:avLst/>
              <a:gdLst/>
              <a:ahLst/>
              <a:cxnLst>
                <a:cxn ang="0">
                  <a:pos x="0" y="164"/>
                </a:cxn>
                <a:cxn ang="0">
                  <a:pos x="0" y="146"/>
                </a:cxn>
                <a:cxn ang="0">
                  <a:pos x="32" y="126"/>
                </a:cxn>
                <a:cxn ang="0">
                  <a:pos x="54" y="124"/>
                </a:cxn>
                <a:cxn ang="0">
                  <a:pos x="78" y="104"/>
                </a:cxn>
                <a:cxn ang="0">
                  <a:pos x="80" y="96"/>
                </a:cxn>
                <a:cxn ang="0">
                  <a:pos x="96" y="86"/>
                </a:cxn>
                <a:cxn ang="0">
                  <a:pos x="120" y="84"/>
                </a:cxn>
                <a:cxn ang="0">
                  <a:pos x="120" y="76"/>
                </a:cxn>
                <a:cxn ang="0">
                  <a:pos x="112" y="66"/>
                </a:cxn>
                <a:cxn ang="0">
                  <a:pos x="112" y="40"/>
                </a:cxn>
                <a:cxn ang="0">
                  <a:pos x="110" y="34"/>
                </a:cxn>
                <a:cxn ang="0">
                  <a:pos x="126" y="22"/>
                </a:cxn>
                <a:cxn ang="0">
                  <a:pos x="138" y="20"/>
                </a:cxn>
                <a:cxn ang="0">
                  <a:pos x="154" y="10"/>
                </a:cxn>
                <a:cxn ang="0">
                  <a:pos x="180" y="6"/>
                </a:cxn>
                <a:cxn ang="0">
                  <a:pos x="204" y="2"/>
                </a:cxn>
                <a:cxn ang="0">
                  <a:pos x="218" y="4"/>
                </a:cxn>
                <a:cxn ang="0">
                  <a:pos x="226" y="6"/>
                </a:cxn>
                <a:cxn ang="0">
                  <a:pos x="238" y="0"/>
                </a:cxn>
                <a:cxn ang="0">
                  <a:pos x="254" y="0"/>
                </a:cxn>
                <a:cxn ang="0">
                  <a:pos x="262" y="0"/>
                </a:cxn>
                <a:cxn ang="0">
                  <a:pos x="270" y="4"/>
                </a:cxn>
                <a:cxn ang="0">
                  <a:pos x="270" y="40"/>
                </a:cxn>
                <a:cxn ang="0">
                  <a:pos x="258" y="50"/>
                </a:cxn>
                <a:cxn ang="0">
                  <a:pos x="258" y="58"/>
                </a:cxn>
                <a:cxn ang="0">
                  <a:pos x="282" y="86"/>
                </a:cxn>
                <a:cxn ang="0">
                  <a:pos x="286" y="114"/>
                </a:cxn>
                <a:cxn ang="0">
                  <a:pos x="292" y="116"/>
                </a:cxn>
                <a:cxn ang="0">
                  <a:pos x="294" y="132"/>
                </a:cxn>
                <a:cxn ang="0">
                  <a:pos x="296" y="180"/>
                </a:cxn>
                <a:cxn ang="0">
                  <a:pos x="288" y="184"/>
                </a:cxn>
                <a:cxn ang="0">
                  <a:pos x="292" y="194"/>
                </a:cxn>
                <a:cxn ang="0">
                  <a:pos x="302" y="216"/>
                </a:cxn>
                <a:cxn ang="0">
                  <a:pos x="321" y="218"/>
                </a:cxn>
                <a:cxn ang="0">
                  <a:pos x="325" y="226"/>
                </a:cxn>
                <a:cxn ang="0">
                  <a:pos x="331" y="232"/>
                </a:cxn>
                <a:cxn ang="0">
                  <a:pos x="264" y="272"/>
                </a:cxn>
                <a:cxn ang="0">
                  <a:pos x="226" y="304"/>
                </a:cxn>
                <a:cxn ang="0">
                  <a:pos x="206" y="308"/>
                </a:cxn>
                <a:cxn ang="0">
                  <a:pos x="188" y="310"/>
                </a:cxn>
                <a:cxn ang="0">
                  <a:pos x="190" y="294"/>
                </a:cxn>
                <a:cxn ang="0">
                  <a:pos x="170" y="286"/>
                </a:cxn>
                <a:cxn ang="0">
                  <a:pos x="160" y="276"/>
                </a:cxn>
                <a:cxn ang="0">
                  <a:pos x="0" y="164"/>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00">
              <a:extLst>
                <a:ext uri="{FF2B5EF4-FFF2-40B4-BE49-F238E27FC236}">
                  <a16:creationId xmlns:a16="http://schemas.microsoft.com/office/drawing/2014/main" id="{D814EF4D-E77E-4335-801C-3D858FF19DC0}"/>
                </a:ext>
              </a:extLst>
            </p:cNvPr>
            <p:cNvSpPr>
              <a:spLocks/>
            </p:cNvSpPr>
            <p:nvPr/>
          </p:nvSpPr>
          <p:spPr bwMode="auto">
            <a:xfrm>
              <a:off x="5380613" y="3024118"/>
              <a:ext cx="345510" cy="277219"/>
            </a:xfrm>
            <a:custGeom>
              <a:avLst/>
              <a:gdLst/>
              <a:ahLst/>
              <a:cxnLst>
                <a:cxn ang="0">
                  <a:pos x="68" y="144"/>
                </a:cxn>
                <a:cxn ang="0">
                  <a:pos x="0" y="144"/>
                </a:cxn>
                <a:cxn ang="0">
                  <a:pos x="10" y="138"/>
                </a:cxn>
                <a:cxn ang="0">
                  <a:pos x="28" y="128"/>
                </a:cxn>
                <a:cxn ang="0">
                  <a:pos x="50" y="110"/>
                </a:cxn>
                <a:cxn ang="0">
                  <a:pos x="52" y="104"/>
                </a:cxn>
                <a:cxn ang="0">
                  <a:pos x="52" y="68"/>
                </a:cxn>
                <a:cxn ang="0">
                  <a:pos x="62" y="56"/>
                </a:cxn>
                <a:cxn ang="0">
                  <a:pos x="74" y="44"/>
                </a:cxn>
                <a:cxn ang="0">
                  <a:pos x="88" y="40"/>
                </a:cxn>
                <a:cxn ang="0">
                  <a:pos x="102" y="30"/>
                </a:cxn>
                <a:cxn ang="0">
                  <a:pos x="108" y="14"/>
                </a:cxn>
                <a:cxn ang="0">
                  <a:pos x="112" y="4"/>
                </a:cxn>
                <a:cxn ang="0">
                  <a:pos x="116" y="0"/>
                </a:cxn>
                <a:cxn ang="0">
                  <a:pos x="122" y="0"/>
                </a:cxn>
                <a:cxn ang="0">
                  <a:pos x="126" y="8"/>
                </a:cxn>
                <a:cxn ang="0">
                  <a:pos x="132" y="12"/>
                </a:cxn>
                <a:cxn ang="0">
                  <a:pos x="154" y="10"/>
                </a:cxn>
                <a:cxn ang="0">
                  <a:pos x="164" y="10"/>
                </a:cxn>
                <a:cxn ang="0">
                  <a:pos x="168" y="14"/>
                </a:cxn>
                <a:cxn ang="0">
                  <a:pos x="178" y="14"/>
                </a:cxn>
                <a:cxn ang="0">
                  <a:pos x="180" y="20"/>
                </a:cxn>
                <a:cxn ang="0">
                  <a:pos x="180" y="46"/>
                </a:cxn>
                <a:cxn ang="0">
                  <a:pos x="188" y="56"/>
                </a:cxn>
                <a:cxn ang="0">
                  <a:pos x="188" y="64"/>
                </a:cxn>
                <a:cxn ang="0">
                  <a:pos x="164" y="66"/>
                </a:cxn>
                <a:cxn ang="0">
                  <a:pos x="148" y="76"/>
                </a:cxn>
                <a:cxn ang="0">
                  <a:pos x="146" y="84"/>
                </a:cxn>
                <a:cxn ang="0">
                  <a:pos x="122" y="104"/>
                </a:cxn>
                <a:cxn ang="0">
                  <a:pos x="100" y="106"/>
                </a:cxn>
                <a:cxn ang="0">
                  <a:pos x="68" y="126"/>
                </a:cxn>
                <a:cxn ang="0">
                  <a:pos x="68" y="144"/>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01">
              <a:extLst>
                <a:ext uri="{FF2B5EF4-FFF2-40B4-BE49-F238E27FC236}">
                  <a16:creationId xmlns:a16="http://schemas.microsoft.com/office/drawing/2014/main" id="{245B9203-6BAF-4B7A-8EA0-0A8462E0A7D9}"/>
                </a:ext>
              </a:extLst>
            </p:cNvPr>
            <p:cNvSpPr>
              <a:spLocks/>
            </p:cNvSpPr>
            <p:nvPr/>
          </p:nvSpPr>
          <p:spPr bwMode="auto">
            <a:xfrm>
              <a:off x="5263025" y="3301311"/>
              <a:ext cx="242591" cy="204064"/>
            </a:xfrm>
            <a:custGeom>
              <a:avLst/>
              <a:gdLst/>
              <a:ahLst/>
              <a:cxnLst>
                <a:cxn ang="0">
                  <a:pos x="0" y="106"/>
                </a:cxn>
                <a:cxn ang="0">
                  <a:pos x="4" y="94"/>
                </a:cxn>
                <a:cxn ang="0">
                  <a:pos x="14" y="78"/>
                </a:cxn>
                <a:cxn ang="0">
                  <a:pos x="20" y="62"/>
                </a:cxn>
                <a:cxn ang="0">
                  <a:pos x="30" y="54"/>
                </a:cxn>
                <a:cxn ang="0">
                  <a:pos x="36" y="38"/>
                </a:cxn>
                <a:cxn ang="0">
                  <a:pos x="46" y="24"/>
                </a:cxn>
                <a:cxn ang="0">
                  <a:pos x="52" y="18"/>
                </a:cxn>
                <a:cxn ang="0">
                  <a:pos x="60" y="8"/>
                </a:cxn>
                <a:cxn ang="0">
                  <a:pos x="64" y="0"/>
                </a:cxn>
                <a:cxn ang="0">
                  <a:pos x="132" y="0"/>
                </a:cxn>
                <a:cxn ang="0">
                  <a:pos x="132" y="28"/>
                </a:cxn>
                <a:cxn ang="0">
                  <a:pos x="82" y="28"/>
                </a:cxn>
                <a:cxn ang="0">
                  <a:pos x="82" y="70"/>
                </a:cxn>
                <a:cxn ang="0">
                  <a:pos x="72" y="70"/>
                </a:cxn>
                <a:cxn ang="0">
                  <a:pos x="64" y="74"/>
                </a:cxn>
                <a:cxn ang="0">
                  <a:pos x="64" y="82"/>
                </a:cxn>
                <a:cxn ang="0">
                  <a:pos x="64" y="106"/>
                </a:cxn>
                <a:cxn ang="0">
                  <a:pos x="0" y="106"/>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02">
              <a:extLst>
                <a:ext uri="{FF2B5EF4-FFF2-40B4-BE49-F238E27FC236}">
                  <a16:creationId xmlns:a16="http://schemas.microsoft.com/office/drawing/2014/main" id="{3834312C-0F9F-447E-A223-55EF63E94366}"/>
                </a:ext>
              </a:extLst>
            </p:cNvPr>
            <p:cNvSpPr>
              <a:spLocks/>
            </p:cNvSpPr>
            <p:nvPr/>
          </p:nvSpPr>
          <p:spPr bwMode="auto">
            <a:xfrm>
              <a:off x="5277698" y="3774897"/>
              <a:ext cx="88214" cy="53903"/>
            </a:xfrm>
            <a:custGeom>
              <a:avLst/>
              <a:gdLst/>
              <a:ahLst/>
              <a:cxnLst>
                <a:cxn ang="0">
                  <a:pos x="0" y="6"/>
                </a:cxn>
                <a:cxn ang="0">
                  <a:pos x="18" y="4"/>
                </a:cxn>
                <a:cxn ang="0">
                  <a:pos x="22" y="0"/>
                </a:cxn>
                <a:cxn ang="0">
                  <a:pos x="48" y="0"/>
                </a:cxn>
                <a:cxn ang="0">
                  <a:pos x="44" y="10"/>
                </a:cxn>
                <a:cxn ang="0">
                  <a:pos x="42" y="16"/>
                </a:cxn>
                <a:cxn ang="0">
                  <a:pos x="30" y="20"/>
                </a:cxn>
                <a:cxn ang="0">
                  <a:pos x="22" y="28"/>
                </a:cxn>
                <a:cxn ang="0">
                  <a:pos x="16" y="22"/>
                </a:cxn>
                <a:cxn ang="0">
                  <a:pos x="8" y="14"/>
                </a:cxn>
                <a:cxn ang="0">
                  <a:pos x="6" y="12"/>
                </a:cxn>
                <a:cxn ang="0">
                  <a:pos x="0" y="6"/>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03">
              <a:extLst>
                <a:ext uri="{FF2B5EF4-FFF2-40B4-BE49-F238E27FC236}">
                  <a16:creationId xmlns:a16="http://schemas.microsoft.com/office/drawing/2014/main" id="{33C721B0-3453-4518-9D35-7F587DAD35A3}"/>
                </a:ext>
              </a:extLst>
            </p:cNvPr>
            <p:cNvSpPr>
              <a:spLocks/>
            </p:cNvSpPr>
            <p:nvPr/>
          </p:nvSpPr>
          <p:spPr bwMode="auto">
            <a:xfrm>
              <a:off x="5376947" y="3859602"/>
              <a:ext cx="80864" cy="92407"/>
            </a:xfrm>
            <a:custGeom>
              <a:avLst/>
              <a:gdLst/>
              <a:ahLst/>
              <a:cxnLst>
                <a:cxn ang="0">
                  <a:pos x="0" y="16"/>
                </a:cxn>
                <a:cxn ang="0">
                  <a:pos x="8" y="8"/>
                </a:cxn>
                <a:cxn ang="0">
                  <a:pos x="16" y="2"/>
                </a:cxn>
                <a:cxn ang="0">
                  <a:pos x="30" y="0"/>
                </a:cxn>
                <a:cxn ang="0">
                  <a:pos x="38" y="8"/>
                </a:cxn>
                <a:cxn ang="0">
                  <a:pos x="44" y="16"/>
                </a:cxn>
                <a:cxn ang="0">
                  <a:pos x="42" y="24"/>
                </a:cxn>
                <a:cxn ang="0">
                  <a:pos x="40" y="32"/>
                </a:cxn>
                <a:cxn ang="0">
                  <a:pos x="34" y="40"/>
                </a:cxn>
                <a:cxn ang="0">
                  <a:pos x="24" y="48"/>
                </a:cxn>
                <a:cxn ang="0">
                  <a:pos x="16" y="44"/>
                </a:cxn>
                <a:cxn ang="0">
                  <a:pos x="4" y="32"/>
                </a:cxn>
                <a:cxn ang="0">
                  <a:pos x="0" y="24"/>
                </a:cxn>
                <a:cxn ang="0">
                  <a:pos x="0" y="16"/>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104">
              <a:extLst>
                <a:ext uri="{FF2B5EF4-FFF2-40B4-BE49-F238E27FC236}">
                  <a16:creationId xmlns:a16="http://schemas.microsoft.com/office/drawing/2014/main" id="{4852734D-D733-40D9-B8A1-2DE4BFBB91F3}"/>
                </a:ext>
              </a:extLst>
            </p:cNvPr>
            <p:cNvSpPr>
              <a:spLocks/>
            </p:cNvSpPr>
            <p:nvPr/>
          </p:nvSpPr>
          <p:spPr bwMode="auto">
            <a:xfrm>
              <a:off x="5262994" y="3301329"/>
              <a:ext cx="363887" cy="411977"/>
            </a:xfrm>
            <a:custGeom>
              <a:avLst/>
              <a:gdLst/>
              <a:ahLst/>
              <a:cxnLst>
                <a:cxn ang="0">
                  <a:pos x="0" y="106"/>
                </a:cxn>
                <a:cxn ang="0">
                  <a:pos x="64" y="106"/>
                </a:cxn>
                <a:cxn ang="0">
                  <a:pos x="64" y="82"/>
                </a:cxn>
                <a:cxn ang="0">
                  <a:pos x="64" y="74"/>
                </a:cxn>
                <a:cxn ang="0">
                  <a:pos x="68" y="72"/>
                </a:cxn>
                <a:cxn ang="0">
                  <a:pos x="72" y="70"/>
                </a:cxn>
                <a:cxn ang="0">
                  <a:pos x="82" y="70"/>
                </a:cxn>
                <a:cxn ang="0">
                  <a:pos x="82" y="28"/>
                </a:cxn>
                <a:cxn ang="0">
                  <a:pos x="132" y="28"/>
                </a:cxn>
                <a:cxn ang="0">
                  <a:pos x="132" y="0"/>
                </a:cxn>
                <a:cxn ang="0">
                  <a:pos x="198" y="48"/>
                </a:cxn>
                <a:cxn ang="0">
                  <a:pos x="168" y="48"/>
                </a:cxn>
                <a:cxn ang="0">
                  <a:pos x="180" y="184"/>
                </a:cxn>
                <a:cxn ang="0">
                  <a:pos x="186" y="192"/>
                </a:cxn>
                <a:cxn ang="0">
                  <a:pos x="184" y="202"/>
                </a:cxn>
                <a:cxn ang="0">
                  <a:pos x="84" y="200"/>
                </a:cxn>
                <a:cxn ang="0">
                  <a:pos x="78" y="214"/>
                </a:cxn>
                <a:cxn ang="0">
                  <a:pos x="68" y="206"/>
                </a:cxn>
                <a:cxn ang="0">
                  <a:pos x="60" y="194"/>
                </a:cxn>
                <a:cxn ang="0">
                  <a:pos x="52" y="188"/>
                </a:cxn>
                <a:cxn ang="0">
                  <a:pos x="40" y="182"/>
                </a:cxn>
                <a:cxn ang="0">
                  <a:pos x="26" y="182"/>
                </a:cxn>
                <a:cxn ang="0">
                  <a:pos x="12" y="184"/>
                </a:cxn>
                <a:cxn ang="0">
                  <a:pos x="12" y="172"/>
                </a:cxn>
                <a:cxn ang="0">
                  <a:pos x="18" y="152"/>
                </a:cxn>
                <a:cxn ang="0">
                  <a:pos x="12" y="144"/>
                </a:cxn>
                <a:cxn ang="0">
                  <a:pos x="8" y="138"/>
                </a:cxn>
                <a:cxn ang="0">
                  <a:pos x="12" y="130"/>
                </a:cxn>
                <a:cxn ang="0">
                  <a:pos x="12" y="122"/>
                </a:cxn>
                <a:cxn ang="0">
                  <a:pos x="8" y="116"/>
                </a:cxn>
                <a:cxn ang="0">
                  <a:pos x="0" y="112"/>
                </a:cxn>
                <a:cxn ang="0">
                  <a:pos x="0" y="106"/>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05">
              <a:extLst>
                <a:ext uri="{FF2B5EF4-FFF2-40B4-BE49-F238E27FC236}">
                  <a16:creationId xmlns:a16="http://schemas.microsoft.com/office/drawing/2014/main" id="{B831CA32-7EF9-48B8-8195-08F552B5C138}"/>
                </a:ext>
              </a:extLst>
            </p:cNvPr>
            <p:cNvSpPr>
              <a:spLocks/>
            </p:cNvSpPr>
            <p:nvPr/>
          </p:nvSpPr>
          <p:spPr bwMode="auto">
            <a:xfrm>
              <a:off x="5318129" y="3774893"/>
              <a:ext cx="213186" cy="169412"/>
            </a:xfrm>
            <a:custGeom>
              <a:avLst/>
              <a:gdLst/>
              <a:ahLst/>
              <a:cxnLst>
                <a:cxn ang="0">
                  <a:pos x="60" y="6"/>
                </a:cxn>
                <a:cxn ang="0">
                  <a:pos x="60" y="8"/>
                </a:cxn>
                <a:cxn ang="0">
                  <a:pos x="72" y="12"/>
                </a:cxn>
                <a:cxn ang="0">
                  <a:pos x="84" y="8"/>
                </a:cxn>
                <a:cxn ang="0">
                  <a:pos x="98" y="6"/>
                </a:cxn>
                <a:cxn ang="0">
                  <a:pos x="100" y="14"/>
                </a:cxn>
                <a:cxn ang="0">
                  <a:pos x="106" y="24"/>
                </a:cxn>
                <a:cxn ang="0">
                  <a:pos x="112" y="38"/>
                </a:cxn>
                <a:cxn ang="0">
                  <a:pos x="110" y="46"/>
                </a:cxn>
                <a:cxn ang="0">
                  <a:pos x="112" y="50"/>
                </a:cxn>
                <a:cxn ang="0">
                  <a:pos x="114" y="54"/>
                </a:cxn>
                <a:cxn ang="0">
                  <a:pos x="116" y="68"/>
                </a:cxn>
                <a:cxn ang="0">
                  <a:pos x="110" y="70"/>
                </a:cxn>
                <a:cxn ang="0">
                  <a:pos x="112" y="80"/>
                </a:cxn>
                <a:cxn ang="0">
                  <a:pos x="106" y="84"/>
                </a:cxn>
                <a:cxn ang="0">
                  <a:pos x="100" y="82"/>
                </a:cxn>
                <a:cxn ang="0">
                  <a:pos x="96" y="88"/>
                </a:cxn>
                <a:cxn ang="0">
                  <a:pos x="90" y="86"/>
                </a:cxn>
                <a:cxn ang="0">
                  <a:pos x="88" y="72"/>
                </a:cxn>
                <a:cxn ang="0">
                  <a:pos x="82" y="70"/>
                </a:cxn>
                <a:cxn ang="0">
                  <a:pos x="74" y="68"/>
                </a:cxn>
                <a:cxn ang="0">
                  <a:pos x="76" y="60"/>
                </a:cxn>
                <a:cxn ang="0">
                  <a:pos x="70" y="52"/>
                </a:cxn>
                <a:cxn ang="0">
                  <a:pos x="62" y="44"/>
                </a:cxn>
                <a:cxn ang="0">
                  <a:pos x="48" y="46"/>
                </a:cxn>
                <a:cxn ang="0">
                  <a:pos x="40" y="52"/>
                </a:cxn>
                <a:cxn ang="0">
                  <a:pos x="32" y="60"/>
                </a:cxn>
                <a:cxn ang="0">
                  <a:pos x="24" y="50"/>
                </a:cxn>
                <a:cxn ang="0">
                  <a:pos x="14" y="40"/>
                </a:cxn>
                <a:cxn ang="0">
                  <a:pos x="6" y="38"/>
                </a:cxn>
                <a:cxn ang="0">
                  <a:pos x="0" y="28"/>
                </a:cxn>
                <a:cxn ang="0">
                  <a:pos x="8" y="20"/>
                </a:cxn>
                <a:cxn ang="0">
                  <a:pos x="20" y="16"/>
                </a:cxn>
                <a:cxn ang="0">
                  <a:pos x="22" y="10"/>
                </a:cxn>
                <a:cxn ang="0">
                  <a:pos x="26" y="0"/>
                </a:cxn>
                <a:cxn ang="0">
                  <a:pos x="32" y="0"/>
                </a:cxn>
                <a:cxn ang="0">
                  <a:pos x="38" y="4"/>
                </a:cxn>
                <a:cxn ang="0">
                  <a:pos x="50" y="4"/>
                </a:cxn>
                <a:cxn ang="0">
                  <a:pos x="60" y="6"/>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106">
              <a:extLst>
                <a:ext uri="{FF2B5EF4-FFF2-40B4-BE49-F238E27FC236}">
                  <a16:creationId xmlns:a16="http://schemas.microsoft.com/office/drawing/2014/main" id="{72652B3A-B9B4-4C29-AD9C-F826B6E4C8B9}"/>
                </a:ext>
              </a:extLst>
            </p:cNvPr>
            <p:cNvSpPr>
              <a:spLocks/>
            </p:cNvSpPr>
            <p:nvPr/>
          </p:nvSpPr>
          <p:spPr bwMode="auto">
            <a:xfrm>
              <a:off x="5421077" y="3905804"/>
              <a:ext cx="121297" cy="127059"/>
            </a:xfrm>
            <a:custGeom>
              <a:avLst/>
              <a:gdLst/>
              <a:ahLst/>
              <a:cxnLst>
                <a:cxn ang="0">
                  <a:pos x="50" y="16"/>
                </a:cxn>
                <a:cxn ang="0">
                  <a:pos x="50" y="26"/>
                </a:cxn>
                <a:cxn ang="0">
                  <a:pos x="50" y="34"/>
                </a:cxn>
                <a:cxn ang="0">
                  <a:pos x="58" y="36"/>
                </a:cxn>
                <a:cxn ang="0">
                  <a:pos x="64" y="40"/>
                </a:cxn>
                <a:cxn ang="0">
                  <a:pos x="66" y="46"/>
                </a:cxn>
                <a:cxn ang="0">
                  <a:pos x="66" y="54"/>
                </a:cxn>
                <a:cxn ang="0">
                  <a:pos x="62" y="66"/>
                </a:cxn>
                <a:cxn ang="0">
                  <a:pos x="50" y="62"/>
                </a:cxn>
                <a:cxn ang="0">
                  <a:pos x="38" y="54"/>
                </a:cxn>
                <a:cxn ang="0">
                  <a:pos x="30" y="44"/>
                </a:cxn>
                <a:cxn ang="0">
                  <a:pos x="18" y="36"/>
                </a:cxn>
                <a:cxn ang="0">
                  <a:pos x="8" y="32"/>
                </a:cxn>
                <a:cxn ang="0">
                  <a:pos x="0" y="24"/>
                </a:cxn>
                <a:cxn ang="0">
                  <a:pos x="16" y="8"/>
                </a:cxn>
                <a:cxn ang="0">
                  <a:pos x="18" y="0"/>
                </a:cxn>
                <a:cxn ang="0">
                  <a:pos x="24" y="0"/>
                </a:cxn>
                <a:cxn ang="0">
                  <a:pos x="32" y="4"/>
                </a:cxn>
                <a:cxn ang="0">
                  <a:pos x="34" y="18"/>
                </a:cxn>
                <a:cxn ang="0">
                  <a:pos x="40" y="20"/>
                </a:cxn>
                <a:cxn ang="0">
                  <a:pos x="44" y="14"/>
                </a:cxn>
                <a:cxn ang="0">
                  <a:pos x="50" y="16"/>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107">
              <a:extLst>
                <a:ext uri="{FF2B5EF4-FFF2-40B4-BE49-F238E27FC236}">
                  <a16:creationId xmlns:a16="http://schemas.microsoft.com/office/drawing/2014/main" id="{BC29BE17-B78A-41C6-84E0-6E2596F341D4}"/>
                </a:ext>
              </a:extLst>
            </p:cNvPr>
            <p:cNvSpPr>
              <a:spLocks/>
            </p:cNvSpPr>
            <p:nvPr/>
          </p:nvSpPr>
          <p:spPr bwMode="auto">
            <a:xfrm>
              <a:off x="6150659" y="3439928"/>
              <a:ext cx="308753" cy="496683"/>
            </a:xfrm>
            <a:custGeom>
              <a:avLst/>
              <a:gdLst/>
              <a:ahLst/>
              <a:cxnLst>
                <a:cxn ang="0">
                  <a:pos x="166" y="128"/>
                </a:cxn>
                <a:cxn ang="0">
                  <a:pos x="152" y="130"/>
                </a:cxn>
                <a:cxn ang="0">
                  <a:pos x="148" y="142"/>
                </a:cxn>
                <a:cxn ang="0">
                  <a:pos x="136" y="170"/>
                </a:cxn>
                <a:cxn ang="0">
                  <a:pos x="144" y="178"/>
                </a:cxn>
                <a:cxn ang="0">
                  <a:pos x="148" y="204"/>
                </a:cxn>
                <a:cxn ang="0">
                  <a:pos x="136" y="206"/>
                </a:cxn>
                <a:cxn ang="0">
                  <a:pos x="112" y="230"/>
                </a:cxn>
                <a:cxn ang="0">
                  <a:pos x="88" y="234"/>
                </a:cxn>
                <a:cxn ang="0">
                  <a:pos x="86" y="246"/>
                </a:cxn>
                <a:cxn ang="0">
                  <a:pos x="40" y="258"/>
                </a:cxn>
                <a:cxn ang="0">
                  <a:pos x="30" y="246"/>
                </a:cxn>
                <a:cxn ang="0">
                  <a:pos x="10" y="226"/>
                </a:cxn>
                <a:cxn ang="0">
                  <a:pos x="12" y="216"/>
                </a:cxn>
                <a:cxn ang="0">
                  <a:pos x="32" y="216"/>
                </a:cxn>
                <a:cxn ang="0">
                  <a:pos x="26" y="206"/>
                </a:cxn>
                <a:cxn ang="0">
                  <a:pos x="24" y="182"/>
                </a:cxn>
                <a:cxn ang="0">
                  <a:pos x="16" y="170"/>
                </a:cxn>
                <a:cxn ang="0">
                  <a:pos x="2" y="156"/>
                </a:cxn>
                <a:cxn ang="0">
                  <a:pos x="0" y="144"/>
                </a:cxn>
                <a:cxn ang="0">
                  <a:pos x="32" y="106"/>
                </a:cxn>
                <a:cxn ang="0">
                  <a:pos x="36" y="66"/>
                </a:cxn>
                <a:cxn ang="0">
                  <a:pos x="40" y="50"/>
                </a:cxn>
                <a:cxn ang="0">
                  <a:pos x="28" y="6"/>
                </a:cxn>
                <a:cxn ang="0">
                  <a:pos x="34" y="0"/>
                </a:cxn>
                <a:cxn ang="0">
                  <a:pos x="168" y="54"/>
                </a:cxn>
                <a:cxn ang="0">
                  <a:pos x="166" y="128"/>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6BBD46"/>
                </a:solidFill>
                <a:effectLst/>
                <a:uLnTx/>
                <a:uFillTx/>
                <a:latin typeface="Segoe UI"/>
                <a:ea typeface="+mn-ea"/>
                <a:cs typeface="+mn-cs"/>
              </a:endParaRPr>
            </a:p>
          </p:txBody>
        </p:sp>
        <p:sp>
          <p:nvSpPr>
            <p:cNvPr id="167" name="Freeform 108">
              <a:extLst>
                <a:ext uri="{FF2B5EF4-FFF2-40B4-BE49-F238E27FC236}">
                  <a16:creationId xmlns:a16="http://schemas.microsoft.com/office/drawing/2014/main" id="{2D6A5204-D82C-4A0F-AD71-EFF50321A3DF}"/>
                </a:ext>
              </a:extLst>
            </p:cNvPr>
            <p:cNvSpPr>
              <a:spLocks/>
            </p:cNvSpPr>
            <p:nvPr/>
          </p:nvSpPr>
          <p:spPr bwMode="auto">
            <a:xfrm>
              <a:off x="5762878" y="3432222"/>
              <a:ext cx="461291" cy="373475"/>
            </a:xfrm>
            <a:custGeom>
              <a:avLst/>
              <a:gdLst/>
              <a:ahLst/>
              <a:cxnLst>
                <a:cxn ang="0">
                  <a:pos x="4" y="142"/>
                </a:cxn>
                <a:cxn ang="0">
                  <a:pos x="18" y="142"/>
                </a:cxn>
                <a:cxn ang="0">
                  <a:pos x="52" y="136"/>
                </a:cxn>
                <a:cxn ang="0">
                  <a:pos x="64" y="118"/>
                </a:cxn>
                <a:cxn ang="0">
                  <a:pos x="66" y="76"/>
                </a:cxn>
                <a:cxn ang="0">
                  <a:pos x="86" y="72"/>
                </a:cxn>
                <a:cxn ang="0">
                  <a:pos x="124" y="40"/>
                </a:cxn>
                <a:cxn ang="0">
                  <a:pos x="191" y="0"/>
                </a:cxn>
                <a:cxn ang="0">
                  <a:pos x="199" y="2"/>
                </a:cxn>
                <a:cxn ang="0">
                  <a:pos x="207" y="4"/>
                </a:cxn>
                <a:cxn ang="0">
                  <a:pos x="217" y="8"/>
                </a:cxn>
                <a:cxn ang="0">
                  <a:pos x="227" y="16"/>
                </a:cxn>
                <a:cxn ang="0">
                  <a:pos x="239" y="10"/>
                </a:cxn>
                <a:cxn ang="0">
                  <a:pos x="251" y="54"/>
                </a:cxn>
                <a:cxn ang="0">
                  <a:pos x="247" y="70"/>
                </a:cxn>
                <a:cxn ang="0">
                  <a:pos x="243" y="110"/>
                </a:cxn>
                <a:cxn ang="0">
                  <a:pos x="211" y="148"/>
                </a:cxn>
                <a:cxn ang="0">
                  <a:pos x="213" y="160"/>
                </a:cxn>
                <a:cxn ang="0">
                  <a:pos x="191" y="174"/>
                </a:cxn>
                <a:cxn ang="0">
                  <a:pos x="156" y="170"/>
                </a:cxn>
                <a:cxn ang="0">
                  <a:pos x="150" y="178"/>
                </a:cxn>
                <a:cxn ang="0">
                  <a:pos x="122" y="168"/>
                </a:cxn>
                <a:cxn ang="0">
                  <a:pos x="112" y="174"/>
                </a:cxn>
                <a:cxn ang="0">
                  <a:pos x="96" y="162"/>
                </a:cxn>
                <a:cxn ang="0">
                  <a:pos x="66" y="162"/>
                </a:cxn>
                <a:cxn ang="0">
                  <a:pos x="54" y="194"/>
                </a:cxn>
                <a:cxn ang="0">
                  <a:pos x="44" y="184"/>
                </a:cxn>
                <a:cxn ang="0">
                  <a:pos x="30" y="186"/>
                </a:cxn>
                <a:cxn ang="0">
                  <a:pos x="16" y="178"/>
                </a:cxn>
                <a:cxn ang="0">
                  <a:pos x="12" y="176"/>
                </a:cxn>
                <a:cxn ang="0">
                  <a:pos x="14" y="170"/>
                </a:cxn>
                <a:cxn ang="0">
                  <a:pos x="4" y="158"/>
                </a:cxn>
                <a:cxn ang="0">
                  <a:pos x="0" y="150"/>
                </a:cxn>
                <a:cxn ang="0">
                  <a:pos x="4" y="142"/>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109">
              <a:extLst>
                <a:ext uri="{FF2B5EF4-FFF2-40B4-BE49-F238E27FC236}">
                  <a16:creationId xmlns:a16="http://schemas.microsoft.com/office/drawing/2014/main" id="{496ECE5A-9A8D-47F1-AEC9-058D7DE2EA6B}"/>
                </a:ext>
              </a:extLst>
            </p:cNvPr>
            <p:cNvSpPr>
              <a:spLocks/>
            </p:cNvSpPr>
            <p:nvPr/>
          </p:nvSpPr>
          <p:spPr bwMode="auto">
            <a:xfrm>
              <a:off x="6187416" y="3832649"/>
              <a:ext cx="371239" cy="246416"/>
            </a:xfrm>
            <a:custGeom>
              <a:avLst/>
              <a:gdLst/>
              <a:ahLst/>
              <a:cxnLst>
                <a:cxn ang="0">
                  <a:pos x="20" y="54"/>
                </a:cxn>
                <a:cxn ang="0">
                  <a:pos x="66" y="42"/>
                </a:cxn>
                <a:cxn ang="0">
                  <a:pos x="68" y="30"/>
                </a:cxn>
                <a:cxn ang="0">
                  <a:pos x="92" y="26"/>
                </a:cxn>
                <a:cxn ang="0">
                  <a:pos x="116" y="2"/>
                </a:cxn>
                <a:cxn ang="0">
                  <a:pos x="128" y="0"/>
                </a:cxn>
                <a:cxn ang="0">
                  <a:pos x="140" y="8"/>
                </a:cxn>
                <a:cxn ang="0">
                  <a:pos x="142" y="22"/>
                </a:cxn>
                <a:cxn ang="0">
                  <a:pos x="142" y="34"/>
                </a:cxn>
                <a:cxn ang="0">
                  <a:pos x="180" y="60"/>
                </a:cxn>
                <a:cxn ang="0">
                  <a:pos x="202" y="92"/>
                </a:cxn>
                <a:cxn ang="0">
                  <a:pos x="172" y="90"/>
                </a:cxn>
                <a:cxn ang="0">
                  <a:pos x="138" y="100"/>
                </a:cxn>
                <a:cxn ang="0">
                  <a:pos x="126" y="108"/>
                </a:cxn>
                <a:cxn ang="0">
                  <a:pos x="104" y="106"/>
                </a:cxn>
                <a:cxn ang="0">
                  <a:pos x="92" y="102"/>
                </a:cxn>
                <a:cxn ang="0">
                  <a:pos x="78" y="88"/>
                </a:cxn>
                <a:cxn ang="0">
                  <a:pos x="64" y="104"/>
                </a:cxn>
                <a:cxn ang="0">
                  <a:pos x="62" y="118"/>
                </a:cxn>
                <a:cxn ang="0">
                  <a:pos x="32" y="116"/>
                </a:cxn>
                <a:cxn ang="0">
                  <a:pos x="24" y="128"/>
                </a:cxn>
                <a:cxn ang="0">
                  <a:pos x="10" y="112"/>
                </a:cxn>
                <a:cxn ang="0">
                  <a:pos x="0" y="86"/>
                </a:cxn>
                <a:cxn ang="0">
                  <a:pos x="0" y="70"/>
                </a:cxn>
                <a:cxn ang="0">
                  <a:pos x="20" y="54"/>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110">
              <a:extLst>
                <a:ext uri="{FF2B5EF4-FFF2-40B4-BE49-F238E27FC236}">
                  <a16:creationId xmlns:a16="http://schemas.microsoft.com/office/drawing/2014/main" id="{AF08F56B-8A11-40DD-AADD-CF2B8D101249}"/>
                </a:ext>
              </a:extLst>
            </p:cNvPr>
            <p:cNvSpPr>
              <a:spLocks/>
            </p:cNvSpPr>
            <p:nvPr/>
          </p:nvSpPr>
          <p:spPr bwMode="auto">
            <a:xfrm>
              <a:off x="6400601" y="3455328"/>
              <a:ext cx="485181" cy="592939"/>
            </a:xfrm>
            <a:custGeom>
              <a:avLst/>
              <a:gdLst/>
              <a:ahLst/>
              <a:cxnLst>
                <a:cxn ang="0">
                  <a:pos x="188" y="20"/>
                </a:cxn>
                <a:cxn ang="0">
                  <a:pos x="208" y="0"/>
                </a:cxn>
                <a:cxn ang="0">
                  <a:pos x="216" y="0"/>
                </a:cxn>
                <a:cxn ang="0">
                  <a:pos x="238" y="18"/>
                </a:cxn>
                <a:cxn ang="0">
                  <a:pos x="242" y="32"/>
                </a:cxn>
                <a:cxn ang="0">
                  <a:pos x="240" y="60"/>
                </a:cxn>
                <a:cxn ang="0">
                  <a:pos x="264" y="86"/>
                </a:cxn>
                <a:cxn ang="0">
                  <a:pos x="236" y="98"/>
                </a:cxn>
                <a:cxn ang="0">
                  <a:pos x="230" y="128"/>
                </a:cxn>
                <a:cxn ang="0">
                  <a:pos x="230" y="142"/>
                </a:cxn>
                <a:cxn ang="0">
                  <a:pos x="206" y="180"/>
                </a:cxn>
                <a:cxn ang="0">
                  <a:pos x="206" y="196"/>
                </a:cxn>
                <a:cxn ang="0">
                  <a:pos x="194" y="198"/>
                </a:cxn>
                <a:cxn ang="0">
                  <a:pos x="194" y="234"/>
                </a:cxn>
                <a:cxn ang="0">
                  <a:pos x="174" y="234"/>
                </a:cxn>
                <a:cxn ang="0">
                  <a:pos x="178" y="248"/>
                </a:cxn>
                <a:cxn ang="0">
                  <a:pos x="188" y="250"/>
                </a:cxn>
                <a:cxn ang="0">
                  <a:pos x="212" y="282"/>
                </a:cxn>
                <a:cxn ang="0">
                  <a:pos x="218" y="282"/>
                </a:cxn>
                <a:cxn ang="0">
                  <a:pos x="218" y="296"/>
                </a:cxn>
                <a:cxn ang="0">
                  <a:pos x="198" y="296"/>
                </a:cxn>
                <a:cxn ang="0">
                  <a:pos x="190" y="304"/>
                </a:cxn>
                <a:cxn ang="0">
                  <a:pos x="138" y="308"/>
                </a:cxn>
                <a:cxn ang="0">
                  <a:pos x="122" y="296"/>
                </a:cxn>
                <a:cxn ang="0">
                  <a:pos x="94" y="298"/>
                </a:cxn>
                <a:cxn ang="0">
                  <a:pos x="86" y="288"/>
                </a:cxn>
                <a:cxn ang="0">
                  <a:pos x="64" y="256"/>
                </a:cxn>
                <a:cxn ang="0">
                  <a:pos x="26" y="230"/>
                </a:cxn>
                <a:cxn ang="0">
                  <a:pos x="24" y="204"/>
                </a:cxn>
                <a:cxn ang="0">
                  <a:pos x="12" y="196"/>
                </a:cxn>
                <a:cxn ang="0">
                  <a:pos x="8" y="170"/>
                </a:cxn>
                <a:cxn ang="0">
                  <a:pos x="0" y="162"/>
                </a:cxn>
                <a:cxn ang="0">
                  <a:pos x="16" y="122"/>
                </a:cxn>
                <a:cxn ang="0">
                  <a:pos x="30" y="120"/>
                </a:cxn>
                <a:cxn ang="0">
                  <a:pos x="32" y="46"/>
                </a:cxn>
                <a:cxn ang="0">
                  <a:pos x="50" y="46"/>
                </a:cxn>
                <a:cxn ang="0">
                  <a:pos x="50" y="12"/>
                </a:cxn>
                <a:cxn ang="0">
                  <a:pos x="178" y="14"/>
                </a:cxn>
                <a:cxn ang="0">
                  <a:pos x="188" y="20"/>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111">
              <a:extLst>
                <a:ext uri="{FF2B5EF4-FFF2-40B4-BE49-F238E27FC236}">
                  <a16:creationId xmlns:a16="http://schemas.microsoft.com/office/drawing/2014/main" id="{45C6F6C3-2E0B-45AB-8482-C55499563C95}"/>
                </a:ext>
              </a:extLst>
            </p:cNvPr>
            <p:cNvSpPr>
              <a:spLocks/>
            </p:cNvSpPr>
            <p:nvPr/>
          </p:nvSpPr>
          <p:spPr bwMode="auto">
            <a:xfrm>
              <a:off x="6823296" y="3620894"/>
              <a:ext cx="183784" cy="165562"/>
            </a:xfrm>
            <a:custGeom>
              <a:avLst/>
              <a:gdLst/>
              <a:ahLst/>
              <a:cxnLst>
                <a:cxn ang="0">
                  <a:pos x="34" y="0"/>
                </a:cxn>
                <a:cxn ang="0">
                  <a:pos x="42" y="12"/>
                </a:cxn>
                <a:cxn ang="0">
                  <a:pos x="48" y="26"/>
                </a:cxn>
                <a:cxn ang="0">
                  <a:pos x="50" y="44"/>
                </a:cxn>
                <a:cxn ang="0">
                  <a:pos x="64" y="44"/>
                </a:cxn>
                <a:cxn ang="0">
                  <a:pos x="100" y="76"/>
                </a:cxn>
                <a:cxn ang="0">
                  <a:pos x="94" y="86"/>
                </a:cxn>
                <a:cxn ang="0">
                  <a:pos x="76" y="68"/>
                </a:cxn>
                <a:cxn ang="0">
                  <a:pos x="58" y="52"/>
                </a:cxn>
                <a:cxn ang="0">
                  <a:pos x="24" y="50"/>
                </a:cxn>
                <a:cxn ang="0">
                  <a:pos x="22" y="56"/>
                </a:cxn>
                <a:cxn ang="0">
                  <a:pos x="0" y="56"/>
                </a:cxn>
                <a:cxn ang="0">
                  <a:pos x="0" y="42"/>
                </a:cxn>
                <a:cxn ang="0">
                  <a:pos x="4" y="28"/>
                </a:cxn>
                <a:cxn ang="0">
                  <a:pos x="6" y="12"/>
                </a:cxn>
                <a:cxn ang="0">
                  <a:pos x="34" y="0"/>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112">
              <a:extLst>
                <a:ext uri="{FF2B5EF4-FFF2-40B4-BE49-F238E27FC236}">
                  <a16:creationId xmlns:a16="http://schemas.microsoft.com/office/drawing/2014/main" id="{1868A87B-B276-4DC5-A939-5AD2B60EF44C}"/>
                </a:ext>
              </a:extLst>
            </p:cNvPr>
            <p:cNvSpPr>
              <a:spLocks/>
            </p:cNvSpPr>
            <p:nvPr/>
          </p:nvSpPr>
          <p:spPr bwMode="auto">
            <a:xfrm>
              <a:off x="6981351" y="3767195"/>
              <a:ext cx="40431" cy="65454"/>
            </a:xfrm>
            <a:custGeom>
              <a:avLst/>
              <a:gdLst/>
              <a:ahLst/>
              <a:cxnLst>
                <a:cxn ang="0">
                  <a:pos x="22" y="16"/>
                </a:cxn>
                <a:cxn ang="0">
                  <a:pos x="14" y="22"/>
                </a:cxn>
                <a:cxn ang="0">
                  <a:pos x="16" y="34"/>
                </a:cxn>
                <a:cxn ang="0">
                  <a:pos x="0" y="32"/>
                </a:cxn>
                <a:cxn ang="0">
                  <a:pos x="0" y="20"/>
                </a:cxn>
                <a:cxn ang="0">
                  <a:pos x="8" y="10"/>
                </a:cxn>
                <a:cxn ang="0">
                  <a:pos x="14" y="0"/>
                </a:cxn>
                <a:cxn ang="0">
                  <a:pos x="22" y="16"/>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113">
              <a:extLst>
                <a:ext uri="{FF2B5EF4-FFF2-40B4-BE49-F238E27FC236}">
                  <a16:creationId xmlns:a16="http://schemas.microsoft.com/office/drawing/2014/main" id="{55ED676C-B828-43D2-83B4-94DB2B85ED80}"/>
                </a:ext>
              </a:extLst>
            </p:cNvPr>
            <p:cNvSpPr>
              <a:spLocks/>
            </p:cNvSpPr>
            <p:nvPr/>
          </p:nvSpPr>
          <p:spPr bwMode="auto">
            <a:xfrm>
              <a:off x="6951965" y="3801850"/>
              <a:ext cx="305076" cy="415827"/>
            </a:xfrm>
            <a:custGeom>
              <a:avLst/>
              <a:gdLst/>
              <a:ahLst/>
              <a:cxnLst>
                <a:cxn ang="0">
                  <a:pos x="60" y="26"/>
                </a:cxn>
                <a:cxn ang="0">
                  <a:pos x="78" y="18"/>
                </a:cxn>
                <a:cxn ang="0">
                  <a:pos x="146" y="8"/>
                </a:cxn>
                <a:cxn ang="0">
                  <a:pos x="164" y="0"/>
                </a:cxn>
                <a:cxn ang="0">
                  <a:pos x="166" y="22"/>
                </a:cxn>
                <a:cxn ang="0">
                  <a:pos x="158" y="30"/>
                </a:cxn>
                <a:cxn ang="0">
                  <a:pos x="132" y="80"/>
                </a:cxn>
                <a:cxn ang="0">
                  <a:pos x="80" y="152"/>
                </a:cxn>
                <a:cxn ang="0">
                  <a:pos x="12" y="216"/>
                </a:cxn>
                <a:cxn ang="0">
                  <a:pos x="2" y="202"/>
                </a:cxn>
                <a:cxn ang="0">
                  <a:pos x="0" y="146"/>
                </a:cxn>
                <a:cxn ang="0">
                  <a:pos x="16" y="136"/>
                </a:cxn>
                <a:cxn ang="0">
                  <a:pos x="16" y="126"/>
                </a:cxn>
                <a:cxn ang="0">
                  <a:pos x="40" y="112"/>
                </a:cxn>
                <a:cxn ang="0">
                  <a:pos x="66" y="108"/>
                </a:cxn>
                <a:cxn ang="0">
                  <a:pos x="108" y="62"/>
                </a:cxn>
                <a:cxn ang="0">
                  <a:pos x="52" y="48"/>
                </a:cxn>
                <a:cxn ang="0">
                  <a:pos x="32" y="26"/>
                </a:cxn>
                <a:cxn ang="0">
                  <a:pos x="32" y="16"/>
                </a:cxn>
                <a:cxn ang="0">
                  <a:pos x="40" y="8"/>
                </a:cxn>
                <a:cxn ang="0">
                  <a:pos x="60" y="26"/>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114">
              <a:extLst>
                <a:ext uri="{FF2B5EF4-FFF2-40B4-BE49-F238E27FC236}">
                  <a16:creationId xmlns:a16="http://schemas.microsoft.com/office/drawing/2014/main" id="{9E71BFC4-1ED3-4573-BA1F-B30FD0041198}"/>
                </a:ext>
              </a:extLst>
            </p:cNvPr>
            <p:cNvSpPr>
              <a:spLocks/>
            </p:cNvSpPr>
            <p:nvPr/>
          </p:nvSpPr>
          <p:spPr bwMode="auto">
            <a:xfrm>
              <a:off x="6720400" y="3717156"/>
              <a:ext cx="430048" cy="342672"/>
            </a:xfrm>
            <a:custGeom>
              <a:avLst/>
              <a:gdLst/>
              <a:ahLst/>
              <a:cxnLst>
                <a:cxn ang="0">
                  <a:pos x="56" y="6"/>
                </a:cxn>
                <a:cxn ang="0">
                  <a:pos x="78" y="6"/>
                </a:cxn>
                <a:cxn ang="0">
                  <a:pos x="80" y="0"/>
                </a:cxn>
                <a:cxn ang="0">
                  <a:pos x="114" y="2"/>
                </a:cxn>
                <a:cxn ang="0">
                  <a:pos x="150" y="36"/>
                </a:cxn>
                <a:cxn ang="0">
                  <a:pos x="142" y="46"/>
                </a:cxn>
                <a:cxn ang="0">
                  <a:pos x="142" y="58"/>
                </a:cxn>
                <a:cxn ang="0">
                  <a:pos x="158" y="60"/>
                </a:cxn>
                <a:cxn ang="0">
                  <a:pos x="158" y="70"/>
                </a:cxn>
                <a:cxn ang="0">
                  <a:pos x="178" y="92"/>
                </a:cxn>
                <a:cxn ang="0">
                  <a:pos x="234" y="106"/>
                </a:cxn>
                <a:cxn ang="0">
                  <a:pos x="192" y="152"/>
                </a:cxn>
                <a:cxn ang="0">
                  <a:pos x="166" y="156"/>
                </a:cxn>
                <a:cxn ang="0">
                  <a:pos x="142" y="170"/>
                </a:cxn>
                <a:cxn ang="0">
                  <a:pos x="130" y="174"/>
                </a:cxn>
                <a:cxn ang="0">
                  <a:pos x="124" y="166"/>
                </a:cxn>
                <a:cxn ang="0">
                  <a:pos x="104" y="178"/>
                </a:cxn>
                <a:cxn ang="0">
                  <a:pos x="80" y="176"/>
                </a:cxn>
                <a:cxn ang="0">
                  <a:pos x="44" y="160"/>
                </a:cxn>
                <a:cxn ang="0">
                  <a:pos x="44" y="146"/>
                </a:cxn>
                <a:cxn ang="0">
                  <a:pos x="38" y="146"/>
                </a:cxn>
                <a:cxn ang="0">
                  <a:pos x="14" y="114"/>
                </a:cxn>
                <a:cxn ang="0">
                  <a:pos x="4" y="112"/>
                </a:cxn>
                <a:cxn ang="0">
                  <a:pos x="0" y="98"/>
                </a:cxn>
                <a:cxn ang="0">
                  <a:pos x="20" y="98"/>
                </a:cxn>
                <a:cxn ang="0">
                  <a:pos x="20" y="62"/>
                </a:cxn>
                <a:cxn ang="0">
                  <a:pos x="32" y="60"/>
                </a:cxn>
                <a:cxn ang="0">
                  <a:pos x="32" y="44"/>
                </a:cxn>
                <a:cxn ang="0">
                  <a:pos x="56" y="6"/>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115">
              <a:extLst>
                <a:ext uri="{FF2B5EF4-FFF2-40B4-BE49-F238E27FC236}">
                  <a16:creationId xmlns:a16="http://schemas.microsoft.com/office/drawing/2014/main" id="{462D299E-B437-4C05-88E1-8C4EA342E5EB}"/>
                </a:ext>
              </a:extLst>
            </p:cNvPr>
            <p:cNvSpPr>
              <a:spLocks/>
            </p:cNvSpPr>
            <p:nvPr/>
          </p:nvSpPr>
          <p:spPr bwMode="auto">
            <a:xfrm>
              <a:off x="6012831" y="3767212"/>
              <a:ext cx="218700" cy="342672"/>
            </a:xfrm>
            <a:custGeom>
              <a:avLst/>
              <a:gdLst/>
              <a:ahLst/>
              <a:cxnLst>
                <a:cxn ang="0">
                  <a:pos x="91" y="0"/>
                </a:cxn>
                <a:cxn ang="0">
                  <a:pos x="99" y="12"/>
                </a:cxn>
                <a:cxn ang="0">
                  <a:pos x="101" y="36"/>
                </a:cxn>
                <a:cxn ang="0">
                  <a:pos x="107" y="46"/>
                </a:cxn>
                <a:cxn ang="0">
                  <a:pos x="87" y="46"/>
                </a:cxn>
                <a:cxn ang="0">
                  <a:pos x="85" y="56"/>
                </a:cxn>
                <a:cxn ang="0">
                  <a:pos x="115" y="88"/>
                </a:cxn>
                <a:cxn ang="0">
                  <a:pos x="95" y="104"/>
                </a:cxn>
                <a:cxn ang="0">
                  <a:pos x="95" y="120"/>
                </a:cxn>
                <a:cxn ang="0">
                  <a:pos x="105" y="146"/>
                </a:cxn>
                <a:cxn ang="0">
                  <a:pos x="119" y="162"/>
                </a:cxn>
                <a:cxn ang="0">
                  <a:pos x="117" y="176"/>
                </a:cxn>
                <a:cxn ang="0">
                  <a:pos x="99" y="178"/>
                </a:cxn>
                <a:cxn ang="0">
                  <a:pos x="99" y="170"/>
                </a:cxn>
                <a:cxn ang="0">
                  <a:pos x="18" y="170"/>
                </a:cxn>
                <a:cxn ang="0">
                  <a:pos x="18" y="146"/>
                </a:cxn>
                <a:cxn ang="0">
                  <a:pos x="10" y="138"/>
                </a:cxn>
                <a:cxn ang="0">
                  <a:pos x="0" y="132"/>
                </a:cxn>
                <a:cxn ang="0">
                  <a:pos x="2" y="114"/>
                </a:cxn>
                <a:cxn ang="0">
                  <a:pos x="22" y="96"/>
                </a:cxn>
                <a:cxn ang="0">
                  <a:pos x="32" y="96"/>
                </a:cxn>
                <a:cxn ang="0">
                  <a:pos x="43" y="104"/>
                </a:cxn>
                <a:cxn ang="0">
                  <a:pos x="83" y="28"/>
                </a:cxn>
                <a:cxn ang="0">
                  <a:pos x="93" y="26"/>
                </a:cxn>
                <a:cxn ang="0">
                  <a:pos x="91" y="12"/>
                </a:cxn>
                <a:cxn ang="0">
                  <a:pos x="91" y="0"/>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116">
              <a:extLst>
                <a:ext uri="{FF2B5EF4-FFF2-40B4-BE49-F238E27FC236}">
                  <a16:creationId xmlns:a16="http://schemas.microsoft.com/office/drawing/2014/main" id="{BC3CDA90-4167-4328-87E9-4A53B5A3E4A6}"/>
                </a:ext>
              </a:extLst>
            </p:cNvPr>
            <p:cNvSpPr>
              <a:spLocks/>
            </p:cNvSpPr>
            <p:nvPr/>
          </p:nvSpPr>
          <p:spPr bwMode="auto">
            <a:xfrm>
              <a:off x="5840087" y="3740235"/>
              <a:ext cx="343670" cy="288769"/>
            </a:xfrm>
            <a:custGeom>
              <a:avLst/>
              <a:gdLst/>
              <a:ahLst/>
              <a:cxnLst>
                <a:cxn ang="0">
                  <a:pos x="94" y="146"/>
                </a:cxn>
                <a:cxn ang="0">
                  <a:pos x="64" y="150"/>
                </a:cxn>
                <a:cxn ang="0">
                  <a:pos x="44" y="148"/>
                </a:cxn>
                <a:cxn ang="0">
                  <a:pos x="46" y="132"/>
                </a:cxn>
                <a:cxn ang="0">
                  <a:pos x="22" y="118"/>
                </a:cxn>
                <a:cxn ang="0">
                  <a:pos x="2" y="116"/>
                </a:cxn>
                <a:cxn ang="0">
                  <a:pos x="0" y="78"/>
                </a:cxn>
                <a:cxn ang="0">
                  <a:pos x="22" y="52"/>
                </a:cxn>
                <a:cxn ang="0">
                  <a:pos x="10" y="42"/>
                </a:cxn>
                <a:cxn ang="0">
                  <a:pos x="12" y="34"/>
                </a:cxn>
                <a:cxn ang="0">
                  <a:pos x="24" y="2"/>
                </a:cxn>
                <a:cxn ang="0">
                  <a:pos x="54" y="2"/>
                </a:cxn>
                <a:cxn ang="0">
                  <a:pos x="70" y="14"/>
                </a:cxn>
                <a:cxn ang="0">
                  <a:pos x="80" y="8"/>
                </a:cxn>
                <a:cxn ang="0">
                  <a:pos x="108" y="18"/>
                </a:cxn>
                <a:cxn ang="0">
                  <a:pos x="114" y="10"/>
                </a:cxn>
                <a:cxn ang="0">
                  <a:pos x="149" y="14"/>
                </a:cxn>
                <a:cxn ang="0">
                  <a:pos x="171" y="0"/>
                </a:cxn>
                <a:cxn ang="0">
                  <a:pos x="185" y="14"/>
                </a:cxn>
                <a:cxn ang="0">
                  <a:pos x="187" y="40"/>
                </a:cxn>
                <a:cxn ang="0">
                  <a:pos x="177" y="42"/>
                </a:cxn>
                <a:cxn ang="0">
                  <a:pos x="137" y="118"/>
                </a:cxn>
                <a:cxn ang="0">
                  <a:pos x="126" y="110"/>
                </a:cxn>
                <a:cxn ang="0">
                  <a:pos x="116" y="110"/>
                </a:cxn>
                <a:cxn ang="0">
                  <a:pos x="96" y="128"/>
                </a:cxn>
                <a:cxn ang="0">
                  <a:pos x="94" y="146"/>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117">
              <a:extLst>
                <a:ext uri="{FF2B5EF4-FFF2-40B4-BE49-F238E27FC236}">
                  <a16:creationId xmlns:a16="http://schemas.microsoft.com/office/drawing/2014/main" id="{D8E0FC72-78E0-4353-8A08-2D89A4BFB28D}"/>
                </a:ext>
              </a:extLst>
            </p:cNvPr>
            <p:cNvSpPr>
              <a:spLocks/>
            </p:cNvSpPr>
            <p:nvPr/>
          </p:nvSpPr>
          <p:spPr bwMode="auto">
            <a:xfrm>
              <a:off x="5781257" y="3786441"/>
              <a:ext cx="99241" cy="184812"/>
            </a:xfrm>
            <a:custGeom>
              <a:avLst/>
              <a:gdLst/>
              <a:ahLst/>
              <a:cxnLst>
                <a:cxn ang="0">
                  <a:pos x="20" y="2"/>
                </a:cxn>
                <a:cxn ang="0">
                  <a:pos x="34" y="0"/>
                </a:cxn>
                <a:cxn ang="0">
                  <a:pos x="44" y="10"/>
                </a:cxn>
                <a:cxn ang="0">
                  <a:pos x="42" y="18"/>
                </a:cxn>
                <a:cxn ang="0">
                  <a:pos x="54" y="28"/>
                </a:cxn>
                <a:cxn ang="0">
                  <a:pos x="32" y="54"/>
                </a:cxn>
                <a:cxn ang="0">
                  <a:pos x="34" y="92"/>
                </a:cxn>
                <a:cxn ang="0">
                  <a:pos x="12" y="96"/>
                </a:cxn>
                <a:cxn ang="0">
                  <a:pos x="12" y="48"/>
                </a:cxn>
                <a:cxn ang="0">
                  <a:pos x="0" y="32"/>
                </a:cxn>
                <a:cxn ang="0">
                  <a:pos x="4" y="20"/>
                </a:cxn>
                <a:cxn ang="0">
                  <a:pos x="20" y="16"/>
                </a:cxn>
                <a:cxn ang="0">
                  <a:pos x="20" y="2"/>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118">
              <a:extLst>
                <a:ext uri="{FF2B5EF4-FFF2-40B4-BE49-F238E27FC236}">
                  <a16:creationId xmlns:a16="http://schemas.microsoft.com/office/drawing/2014/main" id="{AC8CBD46-DA51-473A-8A3A-65D2A366C56C}"/>
                </a:ext>
              </a:extLst>
            </p:cNvPr>
            <p:cNvSpPr>
              <a:spLocks/>
            </p:cNvSpPr>
            <p:nvPr/>
          </p:nvSpPr>
          <p:spPr bwMode="auto">
            <a:xfrm>
              <a:off x="5748196" y="3824972"/>
              <a:ext cx="55134" cy="154010"/>
            </a:xfrm>
            <a:custGeom>
              <a:avLst/>
              <a:gdLst/>
              <a:ahLst/>
              <a:cxnLst>
                <a:cxn ang="0">
                  <a:pos x="30" y="76"/>
                </a:cxn>
                <a:cxn ang="0">
                  <a:pos x="16" y="80"/>
                </a:cxn>
                <a:cxn ang="0">
                  <a:pos x="12" y="48"/>
                </a:cxn>
                <a:cxn ang="0">
                  <a:pos x="8" y="34"/>
                </a:cxn>
                <a:cxn ang="0">
                  <a:pos x="12" y="18"/>
                </a:cxn>
                <a:cxn ang="0">
                  <a:pos x="0" y="0"/>
                </a:cxn>
                <a:cxn ang="0">
                  <a:pos x="22" y="0"/>
                </a:cxn>
                <a:cxn ang="0">
                  <a:pos x="18" y="12"/>
                </a:cxn>
                <a:cxn ang="0">
                  <a:pos x="30" y="28"/>
                </a:cxn>
                <a:cxn ang="0">
                  <a:pos x="30" y="76"/>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119">
              <a:extLst>
                <a:ext uri="{FF2B5EF4-FFF2-40B4-BE49-F238E27FC236}">
                  <a16:creationId xmlns:a16="http://schemas.microsoft.com/office/drawing/2014/main" id="{58884816-D671-4F50-8C2C-A890D47ABA71}"/>
                </a:ext>
              </a:extLst>
            </p:cNvPr>
            <p:cNvSpPr>
              <a:spLocks/>
            </p:cNvSpPr>
            <p:nvPr/>
          </p:nvSpPr>
          <p:spPr bwMode="auto">
            <a:xfrm>
              <a:off x="5406345" y="3393729"/>
              <a:ext cx="474156" cy="454331"/>
            </a:xfrm>
            <a:custGeom>
              <a:avLst/>
              <a:gdLst/>
              <a:ahLst/>
              <a:cxnLst>
                <a:cxn ang="0">
                  <a:pos x="120" y="0"/>
                </a:cxn>
                <a:cxn ang="0">
                  <a:pos x="210" y="60"/>
                </a:cxn>
                <a:cxn ang="0">
                  <a:pos x="224" y="74"/>
                </a:cxn>
                <a:cxn ang="0">
                  <a:pos x="244" y="82"/>
                </a:cxn>
                <a:cxn ang="0">
                  <a:pos x="242" y="98"/>
                </a:cxn>
                <a:cxn ang="0">
                  <a:pos x="258" y="96"/>
                </a:cxn>
                <a:cxn ang="0">
                  <a:pos x="258" y="138"/>
                </a:cxn>
                <a:cxn ang="0">
                  <a:pos x="246" y="156"/>
                </a:cxn>
                <a:cxn ang="0">
                  <a:pos x="212" y="162"/>
                </a:cxn>
                <a:cxn ang="0">
                  <a:pos x="198" y="162"/>
                </a:cxn>
                <a:cxn ang="0">
                  <a:pos x="178" y="162"/>
                </a:cxn>
                <a:cxn ang="0">
                  <a:pos x="154" y="172"/>
                </a:cxn>
                <a:cxn ang="0">
                  <a:pos x="136" y="190"/>
                </a:cxn>
                <a:cxn ang="0">
                  <a:pos x="128" y="186"/>
                </a:cxn>
                <a:cxn ang="0">
                  <a:pos x="118" y="210"/>
                </a:cxn>
                <a:cxn ang="0">
                  <a:pos x="108" y="212"/>
                </a:cxn>
                <a:cxn ang="0">
                  <a:pos x="104" y="234"/>
                </a:cxn>
                <a:cxn ang="0">
                  <a:pos x="64" y="236"/>
                </a:cxn>
                <a:cxn ang="0">
                  <a:pos x="56" y="218"/>
                </a:cxn>
                <a:cxn ang="0">
                  <a:pos x="50" y="204"/>
                </a:cxn>
                <a:cxn ang="0">
                  <a:pos x="24" y="210"/>
                </a:cxn>
                <a:cxn ang="0">
                  <a:pos x="12" y="206"/>
                </a:cxn>
                <a:cxn ang="0">
                  <a:pos x="12" y="204"/>
                </a:cxn>
                <a:cxn ang="0">
                  <a:pos x="12" y="200"/>
                </a:cxn>
                <a:cxn ang="0">
                  <a:pos x="10" y="192"/>
                </a:cxn>
                <a:cxn ang="0">
                  <a:pos x="4" y="184"/>
                </a:cxn>
                <a:cxn ang="0">
                  <a:pos x="2" y="172"/>
                </a:cxn>
                <a:cxn ang="0">
                  <a:pos x="0" y="166"/>
                </a:cxn>
                <a:cxn ang="0">
                  <a:pos x="6" y="152"/>
                </a:cxn>
                <a:cxn ang="0">
                  <a:pos x="106" y="154"/>
                </a:cxn>
                <a:cxn ang="0">
                  <a:pos x="108" y="144"/>
                </a:cxn>
                <a:cxn ang="0">
                  <a:pos x="102" y="136"/>
                </a:cxn>
                <a:cxn ang="0">
                  <a:pos x="90" y="0"/>
                </a:cxn>
                <a:cxn ang="0">
                  <a:pos x="120" y="0"/>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120">
              <a:extLst>
                <a:ext uri="{FF2B5EF4-FFF2-40B4-BE49-F238E27FC236}">
                  <a16:creationId xmlns:a16="http://schemas.microsoft.com/office/drawing/2014/main" id="{879E6753-7AFB-4FD0-8049-CA84FF9C708A}"/>
                </a:ext>
              </a:extLst>
            </p:cNvPr>
            <p:cNvSpPr>
              <a:spLocks/>
            </p:cNvSpPr>
            <p:nvPr/>
          </p:nvSpPr>
          <p:spPr bwMode="auto">
            <a:xfrm>
              <a:off x="5597489" y="3705592"/>
              <a:ext cx="220536" cy="165562"/>
            </a:xfrm>
            <a:custGeom>
              <a:avLst/>
              <a:gdLst/>
              <a:ahLst/>
              <a:cxnLst>
                <a:cxn ang="0">
                  <a:pos x="44" y="62"/>
                </a:cxn>
                <a:cxn ang="0">
                  <a:pos x="44" y="84"/>
                </a:cxn>
                <a:cxn ang="0">
                  <a:pos x="30" y="78"/>
                </a:cxn>
                <a:cxn ang="0">
                  <a:pos x="20" y="86"/>
                </a:cxn>
                <a:cxn ang="0">
                  <a:pos x="0" y="72"/>
                </a:cxn>
                <a:cxn ang="0">
                  <a:pos x="4" y="50"/>
                </a:cxn>
                <a:cxn ang="0">
                  <a:pos x="14" y="48"/>
                </a:cxn>
                <a:cxn ang="0">
                  <a:pos x="24" y="24"/>
                </a:cxn>
                <a:cxn ang="0">
                  <a:pos x="32" y="28"/>
                </a:cxn>
                <a:cxn ang="0">
                  <a:pos x="50" y="10"/>
                </a:cxn>
                <a:cxn ang="0">
                  <a:pos x="74" y="0"/>
                </a:cxn>
                <a:cxn ang="0">
                  <a:pos x="94" y="0"/>
                </a:cxn>
                <a:cxn ang="0">
                  <a:pos x="90" y="8"/>
                </a:cxn>
                <a:cxn ang="0">
                  <a:pos x="92" y="14"/>
                </a:cxn>
                <a:cxn ang="0">
                  <a:pos x="104" y="28"/>
                </a:cxn>
                <a:cxn ang="0">
                  <a:pos x="102" y="34"/>
                </a:cxn>
                <a:cxn ang="0">
                  <a:pos x="120" y="44"/>
                </a:cxn>
                <a:cxn ang="0">
                  <a:pos x="120" y="58"/>
                </a:cxn>
                <a:cxn ang="0">
                  <a:pos x="104" y="62"/>
                </a:cxn>
                <a:cxn ang="0">
                  <a:pos x="82" y="62"/>
                </a:cxn>
                <a:cxn ang="0">
                  <a:pos x="44" y="62"/>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121">
              <a:extLst>
                <a:ext uri="{FF2B5EF4-FFF2-40B4-BE49-F238E27FC236}">
                  <a16:creationId xmlns:a16="http://schemas.microsoft.com/office/drawing/2014/main" id="{48420DA8-B4D1-4FCC-A030-65955B1CA534}"/>
                </a:ext>
              </a:extLst>
            </p:cNvPr>
            <p:cNvSpPr>
              <a:spLocks/>
            </p:cNvSpPr>
            <p:nvPr/>
          </p:nvSpPr>
          <p:spPr bwMode="auto">
            <a:xfrm>
              <a:off x="5667316" y="3824957"/>
              <a:ext cx="110269" cy="192513"/>
            </a:xfrm>
            <a:custGeom>
              <a:avLst/>
              <a:gdLst/>
              <a:ahLst/>
              <a:cxnLst>
                <a:cxn ang="0">
                  <a:pos x="60" y="80"/>
                </a:cxn>
                <a:cxn ang="0">
                  <a:pos x="48" y="86"/>
                </a:cxn>
                <a:cxn ang="0">
                  <a:pos x="36" y="96"/>
                </a:cxn>
                <a:cxn ang="0">
                  <a:pos x="20" y="100"/>
                </a:cxn>
                <a:cxn ang="0">
                  <a:pos x="8" y="94"/>
                </a:cxn>
                <a:cxn ang="0">
                  <a:pos x="0" y="72"/>
                </a:cxn>
                <a:cxn ang="0">
                  <a:pos x="10" y="50"/>
                </a:cxn>
                <a:cxn ang="0">
                  <a:pos x="6" y="22"/>
                </a:cxn>
                <a:cxn ang="0">
                  <a:pos x="6" y="0"/>
                </a:cxn>
                <a:cxn ang="0">
                  <a:pos x="44" y="0"/>
                </a:cxn>
                <a:cxn ang="0">
                  <a:pos x="56" y="18"/>
                </a:cxn>
                <a:cxn ang="0">
                  <a:pos x="52" y="30"/>
                </a:cxn>
                <a:cxn ang="0">
                  <a:pos x="54" y="40"/>
                </a:cxn>
                <a:cxn ang="0">
                  <a:pos x="56" y="48"/>
                </a:cxn>
                <a:cxn ang="0">
                  <a:pos x="60" y="80"/>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122">
              <a:extLst>
                <a:ext uri="{FF2B5EF4-FFF2-40B4-BE49-F238E27FC236}">
                  <a16:creationId xmlns:a16="http://schemas.microsoft.com/office/drawing/2014/main" id="{8D9361DC-1DF1-4B47-8D40-130D8F90D741}"/>
                </a:ext>
              </a:extLst>
            </p:cNvPr>
            <p:cNvSpPr>
              <a:spLocks/>
            </p:cNvSpPr>
            <p:nvPr/>
          </p:nvSpPr>
          <p:spPr bwMode="auto">
            <a:xfrm>
              <a:off x="5512937" y="3844224"/>
              <a:ext cx="172754" cy="188663"/>
            </a:xfrm>
            <a:custGeom>
              <a:avLst/>
              <a:gdLst/>
              <a:ahLst/>
              <a:cxnLst>
                <a:cxn ang="0">
                  <a:pos x="92" y="84"/>
                </a:cxn>
                <a:cxn ang="0">
                  <a:pos x="50" y="84"/>
                </a:cxn>
                <a:cxn ang="0">
                  <a:pos x="24" y="94"/>
                </a:cxn>
                <a:cxn ang="0">
                  <a:pos x="12" y="98"/>
                </a:cxn>
                <a:cxn ang="0">
                  <a:pos x="16" y="78"/>
                </a:cxn>
                <a:cxn ang="0">
                  <a:pos x="14" y="72"/>
                </a:cxn>
                <a:cxn ang="0">
                  <a:pos x="8" y="68"/>
                </a:cxn>
                <a:cxn ang="0">
                  <a:pos x="0" y="66"/>
                </a:cxn>
                <a:cxn ang="0">
                  <a:pos x="0" y="56"/>
                </a:cxn>
                <a:cxn ang="0">
                  <a:pos x="0" y="48"/>
                </a:cxn>
                <a:cxn ang="0">
                  <a:pos x="6" y="44"/>
                </a:cxn>
                <a:cxn ang="0">
                  <a:pos x="4" y="34"/>
                </a:cxn>
                <a:cxn ang="0">
                  <a:pos x="10" y="32"/>
                </a:cxn>
                <a:cxn ang="0">
                  <a:pos x="8" y="18"/>
                </a:cxn>
                <a:cxn ang="0">
                  <a:pos x="4" y="10"/>
                </a:cxn>
                <a:cxn ang="0">
                  <a:pos x="6" y="2"/>
                </a:cxn>
                <a:cxn ang="0">
                  <a:pos x="46" y="0"/>
                </a:cxn>
                <a:cxn ang="0">
                  <a:pos x="66" y="14"/>
                </a:cxn>
                <a:cxn ang="0">
                  <a:pos x="76" y="6"/>
                </a:cxn>
                <a:cxn ang="0">
                  <a:pos x="90" y="12"/>
                </a:cxn>
                <a:cxn ang="0">
                  <a:pos x="94" y="40"/>
                </a:cxn>
                <a:cxn ang="0">
                  <a:pos x="84" y="62"/>
                </a:cxn>
                <a:cxn ang="0">
                  <a:pos x="92" y="84"/>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123">
              <a:extLst>
                <a:ext uri="{FF2B5EF4-FFF2-40B4-BE49-F238E27FC236}">
                  <a16:creationId xmlns:a16="http://schemas.microsoft.com/office/drawing/2014/main" id="{63EBAD69-E039-46CB-98A2-B714AD91AE55}"/>
                </a:ext>
              </a:extLst>
            </p:cNvPr>
            <p:cNvSpPr>
              <a:spLocks/>
            </p:cNvSpPr>
            <p:nvPr/>
          </p:nvSpPr>
          <p:spPr bwMode="auto">
            <a:xfrm>
              <a:off x="6038562" y="4094477"/>
              <a:ext cx="53297" cy="46203"/>
            </a:xfrm>
            <a:custGeom>
              <a:avLst/>
              <a:gdLst/>
              <a:ahLst/>
              <a:cxnLst>
                <a:cxn ang="0">
                  <a:pos x="4" y="0"/>
                </a:cxn>
                <a:cxn ang="0">
                  <a:pos x="29" y="0"/>
                </a:cxn>
                <a:cxn ang="0">
                  <a:pos x="26" y="22"/>
                </a:cxn>
                <a:cxn ang="0">
                  <a:pos x="2" y="24"/>
                </a:cxn>
                <a:cxn ang="0">
                  <a:pos x="0" y="10"/>
                </a:cxn>
                <a:cxn ang="0">
                  <a:pos x="4" y="0"/>
                </a:cxn>
              </a:cxnLst>
              <a:rect l="0" t="0" r="r" b="b"/>
              <a:pathLst>
                <a:path w="29" h="24">
                  <a:moveTo>
                    <a:pt x="4" y="0"/>
                  </a:moveTo>
                  <a:lnTo>
                    <a:pt x="29" y="0"/>
                  </a:lnTo>
                  <a:lnTo>
                    <a:pt x="26" y="22"/>
                  </a:lnTo>
                  <a:lnTo>
                    <a:pt x="2" y="24"/>
                  </a:lnTo>
                  <a:lnTo>
                    <a:pt x="0" y="10"/>
                  </a:lnTo>
                  <a:lnTo>
                    <a:pt x="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24">
              <a:extLst>
                <a:ext uri="{FF2B5EF4-FFF2-40B4-BE49-F238E27FC236}">
                  <a16:creationId xmlns:a16="http://schemas.microsoft.com/office/drawing/2014/main" id="{AE9DF01A-659A-4E4F-BD21-E245EAC1B15E}"/>
                </a:ext>
              </a:extLst>
            </p:cNvPr>
            <p:cNvSpPr>
              <a:spLocks/>
            </p:cNvSpPr>
            <p:nvPr/>
          </p:nvSpPr>
          <p:spPr bwMode="auto">
            <a:xfrm>
              <a:off x="7021782" y="4533388"/>
              <a:ext cx="209511" cy="431229"/>
            </a:xfrm>
            <a:custGeom>
              <a:avLst/>
              <a:gdLst/>
              <a:ahLst/>
              <a:cxnLst>
                <a:cxn ang="0">
                  <a:pos x="22" y="70"/>
                </a:cxn>
                <a:cxn ang="0">
                  <a:pos x="46" y="60"/>
                </a:cxn>
                <a:cxn ang="0">
                  <a:pos x="70" y="44"/>
                </a:cxn>
                <a:cxn ang="0">
                  <a:pos x="78" y="30"/>
                </a:cxn>
                <a:cxn ang="0">
                  <a:pos x="86" y="26"/>
                </a:cxn>
                <a:cxn ang="0">
                  <a:pos x="94" y="10"/>
                </a:cxn>
                <a:cxn ang="0">
                  <a:pos x="96" y="0"/>
                </a:cxn>
                <a:cxn ang="0">
                  <a:pos x="108" y="20"/>
                </a:cxn>
                <a:cxn ang="0">
                  <a:pos x="112" y="40"/>
                </a:cxn>
                <a:cxn ang="0">
                  <a:pos x="114" y="52"/>
                </a:cxn>
                <a:cxn ang="0">
                  <a:pos x="114" y="64"/>
                </a:cxn>
                <a:cxn ang="0">
                  <a:pos x="102" y="66"/>
                </a:cxn>
                <a:cxn ang="0">
                  <a:pos x="102" y="82"/>
                </a:cxn>
                <a:cxn ang="0">
                  <a:pos x="82" y="150"/>
                </a:cxn>
                <a:cxn ang="0">
                  <a:pos x="74" y="182"/>
                </a:cxn>
                <a:cxn ang="0">
                  <a:pos x="62" y="214"/>
                </a:cxn>
                <a:cxn ang="0">
                  <a:pos x="40" y="224"/>
                </a:cxn>
                <a:cxn ang="0">
                  <a:pos x="18" y="222"/>
                </a:cxn>
                <a:cxn ang="0">
                  <a:pos x="8" y="202"/>
                </a:cxn>
                <a:cxn ang="0">
                  <a:pos x="6" y="182"/>
                </a:cxn>
                <a:cxn ang="0">
                  <a:pos x="0" y="164"/>
                </a:cxn>
                <a:cxn ang="0">
                  <a:pos x="16" y="142"/>
                </a:cxn>
                <a:cxn ang="0">
                  <a:pos x="20" y="122"/>
                </a:cxn>
                <a:cxn ang="0">
                  <a:pos x="16" y="106"/>
                </a:cxn>
                <a:cxn ang="0">
                  <a:pos x="10" y="90"/>
                </a:cxn>
                <a:cxn ang="0">
                  <a:pos x="18" y="80"/>
                </a:cxn>
                <a:cxn ang="0">
                  <a:pos x="22" y="70"/>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126">
              <a:extLst>
                <a:ext uri="{FF2B5EF4-FFF2-40B4-BE49-F238E27FC236}">
                  <a16:creationId xmlns:a16="http://schemas.microsoft.com/office/drawing/2014/main" id="{44A5DF96-13C9-4F21-9602-B2A433F65230}"/>
                </a:ext>
              </a:extLst>
            </p:cNvPr>
            <p:cNvSpPr>
              <a:spLocks/>
            </p:cNvSpPr>
            <p:nvPr/>
          </p:nvSpPr>
          <p:spPr bwMode="auto">
            <a:xfrm>
              <a:off x="6499853" y="4652754"/>
              <a:ext cx="220536" cy="204064"/>
            </a:xfrm>
            <a:custGeom>
              <a:avLst/>
              <a:gdLst/>
              <a:ahLst/>
              <a:cxnLst>
                <a:cxn ang="0">
                  <a:pos x="60" y="104"/>
                </a:cxn>
                <a:cxn ang="0">
                  <a:pos x="58" y="98"/>
                </a:cxn>
                <a:cxn ang="0">
                  <a:pos x="44" y="96"/>
                </a:cxn>
                <a:cxn ang="0">
                  <a:pos x="36" y="76"/>
                </a:cxn>
                <a:cxn ang="0">
                  <a:pos x="12" y="64"/>
                </a:cxn>
                <a:cxn ang="0">
                  <a:pos x="8" y="48"/>
                </a:cxn>
                <a:cxn ang="0">
                  <a:pos x="0" y="36"/>
                </a:cxn>
                <a:cxn ang="0">
                  <a:pos x="28" y="34"/>
                </a:cxn>
                <a:cxn ang="0">
                  <a:pos x="42" y="16"/>
                </a:cxn>
                <a:cxn ang="0">
                  <a:pos x="54" y="14"/>
                </a:cxn>
                <a:cxn ang="0">
                  <a:pos x="62" y="0"/>
                </a:cxn>
                <a:cxn ang="0">
                  <a:pos x="78" y="0"/>
                </a:cxn>
                <a:cxn ang="0">
                  <a:pos x="118" y="14"/>
                </a:cxn>
                <a:cxn ang="0">
                  <a:pos x="120" y="42"/>
                </a:cxn>
                <a:cxn ang="0">
                  <a:pos x="120" y="72"/>
                </a:cxn>
                <a:cxn ang="0">
                  <a:pos x="112" y="90"/>
                </a:cxn>
                <a:cxn ang="0">
                  <a:pos x="90" y="106"/>
                </a:cxn>
                <a:cxn ang="0">
                  <a:pos x="60" y="104"/>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27">
              <a:extLst>
                <a:ext uri="{FF2B5EF4-FFF2-40B4-BE49-F238E27FC236}">
                  <a16:creationId xmlns:a16="http://schemas.microsoft.com/office/drawing/2014/main" id="{7DEBCFD0-32E8-458C-B234-C1A4E4A3DA11}"/>
                </a:ext>
              </a:extLst>
            </p:cNvPr>
            <p:cNvSpPr>
              <a:spLocks/>
            </p:cNvSpPr>
            <p:nvPr/>
          </p:nvSpPr>
          <p:spPr bwMode="auto">
            <a:xfrm>
              <a:off x="6345484" y="4722068"/>
              <a:ext cx="264645" cy="281069"/>
            </a:xfrm>
            <a:custGeom>
              <a:avLst/>
              <a:gdLst/>
              <a:ahLst/>
              <a:cxnLst>
                <a:cxn ang="0">
                  <a:pos x="0" y="114"/>
                </a:cxn>
                <a:cxn ang="0">
                  <a:pos x="0" y="66"/>
                </a:cxn>
                <a:cxn ang="0">
                  <a:pos x="14" y="66"/>
                </a:cxn>
                <a:cxn ang="0">
                  <a:pos x="16" y="4"/>
                </a:cxn>
                <a:cxn ang="0">
                  <a:pos x="50" y="0"/>
                </a:cxn>
                <a:cxn ang="0">
                  <a:pos x="56" y="8"/>
                </a:cxn>
                <a:cxn ang="0">
                  <a:pos x="84" y="0"/>
                </a:cxn>
                <a:cxn ang="0">
                  <a:pos x="92" y="12"/>
                </a:cxn>
                <a:cxn ang="0">
                  <a:pos x="96" y="28"/>
                </a:cxn>
                <a:cxn ang="0">
                  <a:pos x="120" y="40"/>
                </a:cxn>
                <a:cxn ang="0">
                  <a:pos x="128" y="60"/>
                </a:cxn>
                <a:cxn ang="0">
                  <a:pos x="142" y="62"/>
                </a:cxn>
                <a:cxn ang="0">
                  <a:pos x="144" y="70"/>
                </a:cxn>
                <a:cxn ang="0">
                  <a:pos x="142" y="74"/>
                </a:cxn>
                <a:cxn ang="0">
                  <a:pos x="132" y="74"/>
                </a:cxn>
                <a:cxn ang="0">
                  <a:pos x="94" y="114"/>
                </a:cxn>
                <a:cxn ang="0">
                  <a:pos x="86" y="128"/>
                </a:cxn>
                <a:cxn ang="0">
                  <a:pos x="66" y="130"/>
                </a:cxn>
                <a:cxn ang="0">
                  <a:pos x="56" y="122"/>
                </a:cxn>
                <a:cxn ang="0">
                  <a:pos x="46" y="122"/>
                </a:cxn>
                <a:cxn ang="0">
                  <a:pos x="42" y="134"/>
                </a:cxn>
                <a:cxn ang="0">
                  <a:pos x="28" y="146"/>
                </a:cxn>
                <a:cxn ang="0">
                  <a:pos x="12" y="146"/>
                </a:cxn>
                <a:cxn ang="0">
                  <a:pos x="12" y="126"/>
                </a:cxn>
                <a:cxn ang="0">
                  <a:pos x="0" y="114"/>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128">
              <a:extLst>
                <a:ext uri="{FF2B5EF4-FFF2-40B4-BE49-F238E27FC236}">
                  <a16:creationId xmlns:a16="http://schemas.microsoft.com/office/drawing/2014/main" id="{2122835B-4C47-4D8F-ACD1-9EEA4993490C}"/>
                </a:ext>
              </a:extLst>
            </p:cNvPr>
            <p:cNvSpPr>
              <a:spLocks/>
            </p:cNvSpPr>
            <p:nvPr/>
          </p:nvSpPr>
          <p:spPr bwMode="auto">
            <a:xfrm>
              <a:off x="6113901" y="4702824"/>
              <a:ext cx="260970" cy="369625"/>
            </a:xfrm>
            <a:custGeom>
              <a:avLst/>
              <a:gdLst/>
              <a:ahLst/>
              <a:cxnLst>
                <a:cxn ang="0">
                  <a:pos x="0" y="0"/>
                </a:cxn>
                <a:cxn ang="0">
                  <a:pos x="98" y="0"/>
                </a:cxn>
                <a:cxn ang="0">
                  <a:pos x="106" y="6"/>
                </a:cxn>
                <a:cxn ang="0">
                  <a:pos x="134" y="8"/>
                </a:cxn>
                <a:cxn ang="0">
                  <a:pos x="142" y="14"/>
                </a:cxn>
                <a:cxn ang="0">
                  <a:pos x="140" y="76"/>
                </a:cxn>
                <a:cxn ang="0">
                  <a:pos x="126" y="76"/>
                </a:cxn>
                <a:cxn ang="0">
                  <a:pos x="126" y="182"/>
                </a:cxn>
                <a:cxn ang="0">
                  <a:pos x="110" y="192"/>
                </a:cxn>
                <a:cxn ang="0">
                  <a:pos x="94" y="192"/>
                </a:cxn>
                <a:cxn ang="0">
                  <a:pos x="86" y="188"/>
                </a:cxn>
                <a:cxn ang="0">
                  <a:pos x="80" y="180"/>
                </a:cxn>
                <a:cxn ang="0">
                  <a:pos x="72" y="186"/>
                </a:cxn>
                <a:cxn ang="0">
                  <a:pos x="52" y="164"/>
                </a:cxn>
                <a:cxn ang="0">
                  <a:pos x="44" y="126"/>
                </a:cxn>
                <a:cxn ang="0">
                  <a:pos x="38" y="114"/>
                </a:cxn>
                <a:cxn ang="0">
                  <a:pos x="38" y="82"/>
                </a:cxn>
                <a:cxn ang="0">
                  <a:pos x="12" y="36"/>
                </a:cxn>
                <a:cxn ang="0">
                  <a:pos x="0" y="16"/>
                </a:cxn>
                <a:cxn ang="0">
                  <a:pos x="0" y="0"/>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129">
              <a:extLst>
                <a:ext uri="{FF2B5EF4-FFF2-40B4-BE49-F238E27FC236}">
                  <a16:creationId xmlns:a16="http://schemas.microsoft.com/office/drawing/2014/main" id="{8DF2E622-4D62-4B00-BC06-9A3387563E32}"/>
                </a:ext>
              </a:extLst>
            </p:cNvPr>
            <p:cNvSpPr>
              <a:spLocks/>
            </p:cNvSpPr>
            <p:nvPr/>
          </p:nvSpPr>
          <p:spPr bwMode="auto">
            <a:xfrm>
              <a:off x="6650544" y="4487194"/>
              <a:ext cx="297724" cy="519784"/>
            </a:xfrm>
            <a:custGeom>
              <a:avLst/>
              <a:gdLst/>
              <a:ahLst/>
              <a:cxnLst>
                <a:cxn ang="0">
                  <a:pos x="0" y="88"/>
                </a:cxn>
                <a:cxn ang="0">
                  <a:pos x="0" y="72"/>
                </a:cxn>
                <a:cxn ang="0">
                  <a:pos x="50" y="64"/>
                </a:cxn>
                <a:cxn ang="0">
                  <a:pos x="66" y="64"/>
                </a:cxn>
                <a:cxn ang="0">
                  <a:pos x="64" y="94"/>
                </a:cxn>
                <a:cxn ang="0">
                  <a:pos x="76" y="106"/>
                </a:cxn>
                <a:cxn ang="0">
                  <a:pos x="86" y="92"/>
                </a:cxn>
                <a:cxn ang="0">
                  <a:pos x="84" y="64"/>
                </a:cxn>
                <a:cxn ang="0">
                  <a:pos x="70" y="48"/>
                </a:cxn>
                <a:cxn ang="0">
                  <a:pos x="64" y="32"/>
                </a:cxn>
                <a:cxn ang="0">
                  <a:pos x="68" y="16"/>
                </a:cxn>
                <a:cxn ang="0">
                  <a:pos x="90" y="18"/>
                </a:cxn>
                <a:cxn ang="0">
                  <a:pos x="116" y="20"/>
                </a:cxn>
                <a:cxn ang="0">
                  <a:pos x="142" y="10"/>
                </a:cxn>
                <a:cxn ang="0">
                  <a:pos x="158" y="0"/>
                </a:cxn>
                <a:cxn ang="0">
                  <a:pos x="158" y="40"/>
                </a:cxn>
                <a:cxn ang="0">
                  <a:pos x="162" y="80"/>
                </a:cxn>
                <a:cxn ang="0">
                  <a:pos x="144" y="98"/>
                </a:cxn>
                <a:cxn ang="0">
                  <a:pos x="112" y="118"/>
                </a:cxn>
                <a:cxn ang="0">
                  <a:pos x="76" y="150"/>
                </a:cxn>
                <a:cxn ang="0">
                  <a:pos x="68" y="154"/>
                </a:cxn>
                <a:cxn ang="0">
                  <a:pos x="70" y="168"/>
                </a:cxn>
                <a:cxn ang="0">
                  <a:pos x="80" y="196"/>
                </a:cxn>
                <a:cxn ang="0">
                  <a:pos x="76" y="228"/>
                </a:cxn>
                <a:cxn ang="0">
                  <a:pos x="38" y="248"/>
                </a:cxn>
                <a:cxn ang="0">
                  <a:pos x="34" y="256"/>
                </a:cxn>
                <a:cxn ang="0">
                  <a:pos x="38" y="264"/>
                </a:cxn>
                <a:cxn ang="0">
                  <a:pos x="40" y="270"/>
                </a:cxn>
                <a:cxn ang="0">
                  <a:pos x="24" y="268"/>
                </a:cxn>
                <a:cxn ang="0">
                  <a:pos x="24" y="258"/>
                </a:cxn>
                <a:cxn ang="0">
                  <a:pos x="24" y="222"/>
                </a:cxn>
                <a:cxn ang="0">
                  <a:pos x="16" y="198"/>
                </a:cxn>
                <a:cxn ang="0">
                  <a:pos x="8" y="192"/>
                </a:cxn>
                <a:cxn ang="0">
                  <a:pos x="30" y="176"/>
                </a:cxn>
                <a:cxn ang="0">
                  <a:pos x="38" y="158"/>
                </a:cxn>
                <a:cxn ang="0">
                  <a:pos x="38" y="128"/>
                </a:cxn>
                <a:cxn ang="0">
                  <a:pos x="36" y="100"/>
                </a:cxn>
                <a:cxn ang="0">
                  <a:pos x="0" y="88"/>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130">
              <a:extLst>
                <a:ext uri="{FF2B5EF4-FFF2-40B4-BE49-F238E27FC236}">
                  <a16:creationId xmlns:a16="http://schemas.microsoft.com/office/drawing/2014/main" id="{DC38E5DA-4D3C-44BF-8494-281224759C8C}"/>
                </a:ext>
              </a:extLst>
            </p:cNvPr>
            <p:cNvSpPr>
              <a:spLocks/>
            </p:cNvSpPr>
            <p:nvPr/>
          </p:nvSpPr>
          <p:spPr bwMode="auto">
            <a:xfrm>
              <a:off x="6716725" y="4460265"/>
              <a:ext cx="91891" cy="231015"/>
            </a:xfrm>
            <a:custGeom>
              <a:avLst/>
              <a:gdLst/>
              <a:ahLst/>
              <a:cxnLst>
                <a:cxn ang="0">
                  <a:pos x="4" y="50"/>
                </a:cxn>
                <a:cxn ang="0">
                  <a:pos x="10" y="44"/>
                </a:cxn>
                <a:cxn ang="0">
                  <a:pos x="12" y="18"/>
                </a:cxn>
                <a:cxn ang="0">
                  <a:pos x="14" y="14"/>
                </a:cxn>
                <a:cxn ang="0">
                  <a:pos x="8" y="0"/>
                </a:cxn>
                <a:cxn ang="0">
                  <a:pos x="22" y="0"/>
                </a:cxn>
                <a:cxn ang="0">
                  <a:pos x="30" y="12"/>
                </a:cxn>
                <a:cxn ang="0">
                  <a:pos x="32" y="30"/>
                </a:cxn>
                <a:cxn ang="0">
                  <a:pos x="28" y="46"/>
                </a:cxn>
                <a:cxn ang="0">
                  <a:pos x="34" y="62"/>
                </a:cxn>
                <a:cxn ang="0">
                  <a:pos x="48" y="78"/>
                </a:cxn>
                <a:cxn ang="0">
                  <a:pos x="50" y="106"/>
                </a:cxn>
                <a:cxn ang="0">
                  <a:pos x="40" y="120"/>
                </a:cxn>
                <a:cxn ang="0">
                  <a:pos x="28" y="108"/>
                </a:cxn>
                <a:cxn ang="0">
                  <a:pos x="30" y="78"/>
                </a:cxn>
                <a:cxn ang="0">
                  <a:pos x="10" y="78"/>
                </a:cxn>
                <a:cxn ang="0">
                  <a:pos x="0" y="64"/>
                </a:cxn>
                <a:cxn ang="0">
                  <a:pos x="4" y="50"/>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131">
              <a:extLst>
                <a:ext uri="{FF2B5EF4-FFF2-40B4-BE49-F238E27FC236}">
                  <a16:creationId xmlns:a16="http://schemas.microsoft.com/office/drawing/2014/main" id="{F416103E-BD6E-42A8-B117-33C9416B9D73}"/>
                </a:ext>
              </a:extLst>
            </p:cNvPr>
            <p:cNvSpPr>
              <a:spLocks/>
            </p:cNvSpPr>
            <p:nvPr/>
          </p:nvSpPr>
          <p:spPr bwMode="auto">
            <a:xfrm>
              <a:off x="6404277" y="4421754"/>
              <a:ext cx="338158" cy="300320"/>
            </a:xfrm>
            <a:custGeom>
              <a:avLst/>
              <a:gdLst/>
              <a:ahLst/>
              <a:cxnLst>
                <a:cxn ang="0">
                  <a:pos x="52" y="156"/>
                </a:cxn>
                <a:cxn ang="0">
                  <a:pos x="46" y="150"/>
                </a:cxn>
                <a:cxn ang="0">
                  <a:pos x="20" y="148"/>
                </a:cxn>
                <a:cxn ang="0">
                  <a:pos x="2" y="128"/>
                </a:cxn>
                <a:cxn ang="0">
                  <a:pos x="0" y="76"/>
                </a:cxn>
                <a:cxn ang="0">
                  <a:pos x="30" y="76"/>
                </a:cxn>
                <a:cxn ang="0">
                  <a:pos x="30" y="42"/>
                </a:cxn>
                <a:cxn ang="0">
                  <a:pos x="48" y="50"/>
                </a:cxn>
                <a:cxn ang="0">
                  <a:pos x="68" y="58"/>
                </a:cxn>
                <a:cxn ang="0">
                  <a:pos x="82" y="52"/>
                </a:cxn>
                <a:cxn ang="0">
                  <a:pos x="90" y="64"/>
                </a:cxn>
                <a:cxn ang="0">
                  <a:pos x="102" y="70"/>
                </a:cxn>
                <a:cxn ang="0">
                  <a:pos x="110" y="82"/>
                </a:cxn>
                <a:cxn ang="0">
                  <a:pos x="124" y="82"/>
                </a:cxn>
                <a:cxn ang="0">
                  <a:pos x="124" y="64"/>
                </a:cxn>
                <a:cxn ang="0">
                  <a:pos x="110" y="58"/>
                </a:cxn>
                <a:cxn ang="0">
                  <a:pos x="100" y="48"/>
                </a:cxn>
                <a:cxn ang="0">
                  <a:pos x="104" y="26"/>
                </a:cxn>
                <a:cxn ang="0">
                  <a:pos x="102" y="8"/>
                </a:cxn>
                <a:cxn ang="0">
                  <a:pos x="118" y="0"/>
                </a:cxn>
                <a:cxn ang="0">
                  <a:pos x="136" y="0"/>
                </a:cxn>
                <a:cxn ang="0">
                  <a:pos x="178" y="20"/>
                </a:cxn>
                <a:cxn ang="0">
                  <a:pos x="184" y="34"/>
                </a:cxn>
                <a:cxn ang="0">
                  <a:pos x="180" y="40"/>
                </a:cxn>
                <a:cxn ang="0">
                  <a:pos x="180" y="64"/>
                </a:cxn>
                <a:cxn ang="0">
                  <a:pos x="174" y="70"/>
                </a:cxn>
                <a:cxn ang="0">
                  <a:pos x="170" y="84"/>
                </a:cxn>
                <a:cxn ang="0">
                  <a:pos x="180" y="98"/>
                </a:cxn>
                <a:cxn ang="0">
                  <a:pos x="134" y="106"/>
                </a:cxn>
                <a:cxn ang="0">
                  <a:pos x="134" y="122"/>
                </a:cxn>
                <a:cxn ang="0">
                  <a:pos x="114" y="120"/>
                </a:cxn>
                <a:cxn ang="0">
                  <a:pos x="106" y="134"/>
                </a:cxn>
                <a:cxn ang="0">
                  <a:pos x="94" y="136"/>
                </a:cxn>
                <a:cxn ang="0">
                  <a:pos x="80" y="154"/>
                </a:cxn>
                <a:cxn ang="0">
                  <a:pos x="52" y="156"/>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132">
              <a:extLst>
                <a:ext uri="{FF2B5EF4-FFF2-40B4-BE49-F238E27FC236}">
                  <a16:creationId xmlns:a16="http://schemas.microsoft.com/office/drawing/2014/main" id="{5199FC82-568C-498B-B750-2636AE8C04D7}"/>
                </a:ext>
              </a:extLst>
            </p:cNvPr>
            <p:cNvSpPr>
              <a:spLocks/>
            </p:cNvSpPr>
            <p:nvPr/>
          </p:nvSpPr>
          <p:spPr bwMode="auto">
            <a:xfrm>
              <a:off x="6621159" y="4198415"/>
              <a:ext cx="319779" cy="327272"/>
            </a:xfrm>
            <a:custGeom>
              <a:avLst/>
              <a:gdLst/>
              <a:ahLst/>
              <a:cxnLst>
                <a:cxn ang="0">
                  <a:pos x="18" y="116"/>
                </a:cxn>
                <a:cxn ang="0">
                  <a:pos x="16" y="100"/>
                </a:cxn>
                <a:cxn ang="0">
                  <a:pos x="2" y="82"/>
                </a:cxn>
                <a:cxn ang="0">
                  <a:pos x="0" y="56"/>
                </a:cxn>
                <a:cxn ang="0">
                  <a:pos x="20" y="34"/>
                </a:cxn>
                <a:cxn ang="0">
                  <a:pos x="16" y="20"/>
                </a:cxn>
                <a:cxn ang="0">
                  <a:pos x="22" y="12"/>
                </a:cxn>
                <a:cxn ang="0">
                  <a:pos x="16" y="0"/>
                </a:cxn>
                <a:cxn ang="0">
                  <a:pos x="38" y="0"/>
                </a:cxn>
                <a:cxn ang="0">
                  <a:pos x="76" y="2"/>
                </a:cxn>
                <a:cxn ang="0">
                  <a:pos x="128" y="30"/>
                </a:cxn>
                <a:cxn ang="0">
                  <a:pos x="132" y="40"/>
                </a:cxn>
                <a:cxn ang="0">
                  <a:pos x="156" y="58"/>
                </a:cxn>
                <a:cxn ang="0">
                  <a:pos x="150" y="72"/>
                </a:cxn>
                <a:cxn ang="0">
                  <a:pos x="148" y="86"/>
                </a:cxn>
                <a:cxn ang="0">
                  <a:pos x="156" y="98"/>
                </a:cxn>
                <a:cxn ang="0">
                  <a:pos x="156" y="126"/>
                </a:cxn>
                <a:cxn ang="0">
                  <a:pos x="174" y="150"/>
                </a:cxn>
                <a:cxn ang="0">
                  <a:pos x="158" y="160"/>
                </a:cxn>
                <a:cxn ang="0">
                  <a:pos x="132" y="170"/>
                </a:cxn>
                <a:cxn ang="0">
                  <a:pos x="84" y="166"/>
                </a:cxn>
                <a:cxn ang="0">
                  <a:pos x="82" y="148"/>
                </a:cxn>
                <a:cxn ang="0">
                  <a:pos x="74" y="136"/>
                </a:cxn>
                <a:cxn ang="0">
                  <a:pos x="60" y="136"/>
                </a:cxn>
                <a:cxn ang="0">
                  <a:pos x="18" y="116"/>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133">
              <a:extLst>
                <a:ext uri="{FF2B5EF4-FFF2-40B4-BE49-F238E27FC236}">
                  <a16:creationId xmlns:a16="http://schemas.microsoft.com/office/drawing/2014/main" id="{2ABAA225-B2E6-441E-B8F5-C830A58C030C}"/>
                </a:ext>
              </a:extLst>
            </p:cNvPr>
            <p:cNvSpPr>
              <a:spLocks/>
            </p:cNvSpPr>
            <p:nvPr/>
          </p:nvSpPr>
          <p:spPr bwMode="auto">
            <a:xfrm>
              <a:off x="6617464" y="4236917"/>
              <a:ext cx="40431" cy="69305"/>
            </a:xfrm>
            <a:custGeom>
              <a:avLst/>
              <a:gdLst/>
              <a:ahLst/>
              <a:cxnLst>
                <a:cxn ang="0">
                  <a:pos x="18" y="0"/>
                </a:cxn>
                <a:cxn ang="0">
                  <a:pos x="10" y="2"/>
                </a:cxn>
                <a:cxn ang="0">
                  <a:pos x="0" y="12"/>
                </a:cxn>
                <a:cxn ang="0">
                  <a:pos x="2" y="36"/>
                </a:cxn>
                <a:cxn ang="0">
                  <a:pos x="22" y="14"/>
                </a:cxn>
                <a:cxn ang="0">
                  <a:pos x="18" y="0"/>
                </a:cxn>
              </a:cxnLst>
              <a:rect l="0" t="0" r="r" b="b"/>
              <a:pathLst>
                <a:path w="22" h="36">
                  <a:moveTo>
                    <a:pt x="18" y="0"/>
                  </a:moveTo>
                  <a:lnTo>
                    <a:pt x="10" y="2"/>
                  </a:lnTo>
                  <a:lnTo>
                    <a:pt x="0" y="12"/>
                  </a:lnTo>
                  <a:lnTo>
                    <a:pt x="2" y="36"/>
                  </a:lnTo>
                  <a:lnTo>
                    <a:pt x="22" y="14"/>
                  </a:lnTo>
                  <a:lnTo>
                    <a:pt x="1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134">
              <a:extLst>
                <a:ext uri="{FF2B5EF4-FFF2-40B4-BE49-F238E27FC236}">
                  <a16:creationId xmlns:a16="http://schemas.microsoft.com/office/drawing/2014/main" id="{D92EE196-AA40-4477-BB67-203EBB6E433F}"/>
                </a:ext>
              </a:extLst>
            </p:cNvPr>
            <p:cNvSpPr>
              <a:spLocks/>
            </p:cNvSpPr>
            <p:nvPr/>
          </p:nvSpPr>
          <p:spPr bwMode="auto">
            <a:xfrm>
              <a:off x="6606452" y="4198438"/>
              <a:ext cx="55134" cy="61604"/>
            </a:xfrm>
            <a:custGeom>
              <a:avLst/>
              <a:gdLst/>
              <a:ahLst/>
              <a:cxnLst>
                <a:cxn ang="0">
                  <a:pos x="10" y="2"/>
                </a:cxn>
                <a:cxn ang="0">
                  <a:pos x="24" y="0"/>
                </a:cxn>
                <a:cxn ang="0">
                  <a:pos x="30" y="12"/>
                </a:cxn>
                <a:cxn ang="0">
                  <a:pos x="24" y="20"/>
                </a:cxn>
                <a:cxn ang="0">
                  <a:pos x="16" y="22"/>
                </a:cxn>
                <a:cxn ang="0">
                  <a:pos x="6" y="32"/>
                </a:cxn>
                <a:cxn ang="0">
                  <a:pos x="0" y="16"/>
                </a:cxn>
                <a:cxn ang="0">
                  <a:pos x="10" y="2"/>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135">
              <a:extLst>
                <a:ext uri="{FF2B5EF4-FFF2-40B4-BE49-F238E27FC236}">
                  <a16:creationId xmlns:a16="http://schemas.microsoft.com/office/drawing/2014/main" id="{D56D27BE-8F58-4AB1-8C31-30DD85BC43EF}"/>
                </a:ext>
              </a:extLst>
            </p:cNvPr>
            <p:cNvSpPr>
              <a:spLocks/>
            </p:cNvSpPr>
            <p:nvPr/>
          </p:nvSpPr>
          <p:spPr bwMode="auto">
            <a:xfrm>
              <a:off x="6624833" y="4040586"/>
              <a:ext cx="158052" cy="161710"/>
            </a:xfrm>
            <a:custGeom>
              <a:avLst/>
              <a:gdLst/>
              <a:ahLst/>
              <a:cxnLst>
                <a:cxn ang="0">
                  <a:pos x="0" y="84"/>
                </a:cxn>
                <a:cxn ang="0">
                  <a:pos x="2" y="64"/>
                </a:cxn>
                <a:cxn ang="0">
                  <a:pos x="6" y="52"/>
                </a:cxn>
                <a:cxn ang="0">
                  <a:pos x="26" y="34"/>
                </a:cxn>
                <a:cxn ang="0">
                  <a:pos x="26" y="30"/>
                </a:cxn>
                <a:cxn ang="0">
                  <a:pos x="20" y="28"/>
                </a:cxn>
                <a:cxn ang="0">
                  <a:pos x="16" y="4"/>
                </a:cxn>
                <a:cxn ang="0">
                  <a:pos x="68" y="0"/>
                </a:cxn>
                <a:cxn ang="0">
                  <a:pos x="80" y="20"/>
                </a:cxn>
                <a:cxn ang="0">
                  <a:pos x="86" y="42"/>
                </a:cxn>
                <a:cxn ang="0">
                  <a:pos x="72" y="58"/>
                </a:cxn>
                <a:cxn ang="0">
                  <a:pos x="76" y="72"/>
                </a:cxn>
                <a:cxn ang="0">
                  <a:pos x="70" y="84"/>
                </a:cxn>
                <a:cxn ang="0">
                  <a:pos x="36" y="82"/>
                </a:cxn>
                <a:cxn ang="0">
                  <a:pos x="14" y="82"/>
                </a:cxn>
                <a:cxn ang="0">
                  <a:pos x="0" y="84"/>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136">
              <a:extLst>
                <a:ext uri="{FF2B5EF4-FFF2-40B4-BE49-F238E27FC236}">
                  <a16:creationId xmlns:a16="http://schemas.microsoft.com/office/drawing/2014/main" id="{79BF2AA9-59A7-42A3-9DDF-6442212C6AAC}"/>
                </a:ext>
              </a:extLst>
            </p:cNvPr>
            <p:cNvSpPr>
              <a:spLocks/>
            </p:cNvSpPr>
            <p:nvPr/>
          </p:nvSpPr>
          <p:spPr bwMode="auto">
            <a:xfrm>
              <a:off x="6113900" y="4344741"/>
              <a:ext cx="385942" cy="392726"/>
            </a:xfrm>
            <a:custGeom>
              <a:avLst/>
              <a:gdLst/>
              <a:ahLst/>
              <a:cxnLst>
                <a:cxn ang="0">
                  <a:pos x="0" y="186"/>
                </a:cxn>
                <a:cxn ang="0">
                  <a:pos x="0" y="162"/>
                </a:cxn>
                <a:cxn ang="0">
                  <a:pos x="8" y="126"/>
                </a:cxn>
                <a:cxn ang="0">
                  <a:pos x="28" y="94"/>
                </a:cxn>
                <a:cxn ang="0">
                  <a:pos x="28" y="78"/>
                </a:cxn>
                <a:cxn ang="0">
                  <a:pos x="16" y="52"/>
                </a:cxn>
                <a:cxn ang="0">
                  <a:pos x="20" y="38"/>
                </a:cxn>
                <a:cxn ang="0">
                  <a:pos x="0" y="2"/>
                </a:cxn>
                <a:cxn ang="0">
                  <a:pos x="10" y="0"/>
                </a:cxn>
                <a:cxn ang="0">
                  <a:pos x="72" y="0"/>
                </a:cxn>
                <a:cxn ang="0">
                  <a:pos x="76" y="14"/>
                </a:cxn>
                <a:cxn ang="0">
                  <a:pos x="86" y="32"/>
                </a:cxn>
                <a:cxn ang="0">
                  <a:pos x="116" y="34"/>
                </a:cxn>
                <a:cxn ang="0">
                  <a:pos x="126" y="18"/>
                </a:cxn>
                <a:cxn ang="0">
                  <a:pos x="152" y="24"/>
                </a:cxn>
                <a:cxn ang="0">
                  <a:pos x="154" y="64"/>
                </a:cxn>
                <a:cxn ang="0">
                  <a:pos x="164" y="70"/>
                </a:cxn>
                <a:cxn ang="0">
                  <a:pos x="162" y="82"/>
                </a:cxn>
                <a:cxn ang="0">
                  <a:pos x="188" y="82"/>
                </a:cxn>
                <a:cxn ang="0">
                  <a:pos x="188" y="116"/>
                </a:cxn>
                <a:cxn ang="0">
                  <a:pos x="158" y="116"/>
                </a:cxn>
                <a:cxn ang="0">
                  <a:pos x="160" y="168"/>
                </a:cxn>
                <a:cxn ang="0">
                  <a:pos x="178" y="188"/>
                </a:cxn>
                <a:cxn ang="0">
                  <a:pos x="204" y="190"/>
                </a:cxn>
                <a:cxn ang="0">
                  <a:pos x="210" y="196"/>
                </a:cxn>
                <a:cxn ang="0">
                  <a:pos x="204" y="196"/>
                </a:cxn>
                <a:cxn ang="0">
                  <a:pos x="182" y="204"/>
                </a:cxn>
                <a:cxn ang="0">
                  <a:pos x="176" y="196"/>
                </a:cxn>
                <a:cxn ang="0">
                  <a:pos x="142" y="200"/>
                </a:cxn>
                <a:cxn ang="0">
                  <a:pos x="134" y="194"/>
                </a:cxn>
                <a:cxn ang="0">
                  <a:pos x="106" y="192"/>
                </a:cxn>
                <a:cxn ang="0">
                  <a:pos x="98" y="186"/>
                </a:cxn>
                <a:cxn ang="0">
                  <a:pos x="0" y="186"/>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137">
              <a:extLst>
                <a:ext uri="{FF2B5EF4-FFF2-40B4-BE49-F238E27FC236}">
                  <a16:creationId xmlns:a16="http://schemas.microsoft.com/office/drawing/2014/main" id="{119CF299-9AA0-47CF-815A-28D63A09A0B9}"/>
                </a:ext>
              </a:extLst>
            </p:cNvPr>
            <p:cNvSpPr>
              <a:spLocks/>
            </p:cNvSpPr>
            <p:nvPr/>
          </p:nvSpPr>
          <p:spPr bwMode="auto">
            <a:xfrm>
              <a:off x="6124928" y="4002052"/>
              <a:ext cx="547668" cy="577539"/>
            </a:xfrm>
            <a:custGeom>
              <a:avLst/>
              <a:gdLst/>
              <a:ahLst/>
              <a:cxnLst>
                <a:cxn ang="0">
                  <a:pos x="0" y="176"/>
                </a:cxn>
                <a:cxn ang="0">
                  <a:pos x="6" y="162"/>
                </a:cxn>
                <a:cxn ang="0">
                  <a:pos x="14" y="160"/>
                </a:cxn>
                <a:cxn ang="0">
                  <a:pos x="34" y="156"/>
                </a:cxn>
                <a:cxn ang="0">
                  <a:pos x="60" y="144"/>
                </a:cxn>
                <a:cxn ang="0">
                  <a:pos x="64" y="112"/>
                </a:cxn>
                <a:cxn ang="0">
                  <a:pos x="88" y="74"/>
                </a:cxn>
                <a:cxn ang="0">
                  <a:pos x="94" y="42"/>
                </a:cxn>
                <a:cxn ang="0">
                  <a:pos x="96" y="30"/>
                </a:cxn>
                <a:cxn ang="0">
                  <a:pos x="98" y="16"/>
                </a:cxn>
                <a:cxn ang="0">
                  <a:pos x="112" y="0"/>
                </a:cxn>
                <a:cxn ang="0">
                  <a:pos x="126" y="14"/>
                </a:cxn>
                <a:cxn ang="0">
                  <a:pos x="138" y="18"/>
                </a:cxn>
                <a:cxn ang="0">
                  <a:pos x="160" y="20"/>
                </a:cxn>
                <a:cxn ang="0">
                  <a:pos x="172" y="12"/>
                </a:cxn>
                <a:cxn ang="0">
                  <a:pos x="206" y="2"/>
                </a:cxn>
                <a:cxn ang="0">
                  <a:pos x="236" y="4"/>
                </a:cxn>
                <a:cxn ang="0">
                  <a:pos x="244" y="14"/>
                </a:cxn>
                <a:cxn ang="0">
                  <a:pos x="272" y="12"/>
                </a:cxn>
                <a:cxn ang="0">
                  <a:pos x="288" y="24"/>
                </a:cxn>
                <a:cxn ang="0">
                  <a:pos x="292" y="48"/>
                </a:cxn>
                <a:cxn ang="0">
                  <a:pos x="298" y="50"/>
                </a:cxn>
                <a:cxn ang="0">
                  <a:pos x="298" y="54"/>
                </a:cxn>
                <a:cxn ang="0">
                  <a:pos x="278" y="72"/>
                </a:cxn>
                <a:cxn ang="0">
                  <a:pos x="274" y="84"/>
                </a:cxn>
                <a:cxn ang="0">
                  <a:pos x="272" y="104"/>
                </a:cxn>
                <a:cxn ang="0">
                  <a:pos x="262" y="118"/>
                </a:cxn>
                <a:cxn ang="0">
                  <a:pos x="268" y="134"/>
                </a:cxn>
                <a:cxn ang="0">
                  <a:pos x="270" y="158"/>
                </a:cxn>
                <a:cxn ang="0">
                  <a:pos x="270" y="172"/>
                </a:cxn>
                <a:cxn ang="0">
                  <a:pos x="272" y="184"/>
                </a:cxn>
                <a:cxn ang="0">
                  <a:pos x="286" y="202"/>
                </a:cxn>
                <a:cxn ang="0">
                  <a:pos x="288" y="218"/>
                </a:cxn>
                <a:cxn ang="0">
                  <a:pos x="270" y="218"/>
                </a:cxn>
                <a:cxn ang="0">
                  <a:pos x="254" y="226"/>
                </a:cxn>
                <a:cxn ang="0">
                  <a:pos x="256" y="244"/>
                </a:cxn>
                <a:cxn ang="0">
                  <a:pos x="252" y="266"/>
                </a:cxn>
                <a:cxn ang="0">
                  <a:pos x="262" y="276"/>
                </a:cxn>
                <a:cxn ang="0">
                  <a:pos x="276" y="282"/>
                </a:cxn>
                <a:cxn ang="0">
                  <a:pos x="276" y="300"/>
                </a:cxn>
                <a:cxn ang="0">
                  <a:pos x="262" y="300"/>
                </a:cxn>
                <a:cxn ang="0">
                  <a:pos x="254" y="288"/>
                </a:cxn>
                <a:cxn ang="0">
                  <a:pos x="242" y="282"/>
                </a:cxn>
                <a:cxn ang="0">
                  <a:pos x="234" y="270"/>
                </a:cxn>
                <a:cxn ang="0">
                  <a:pos x="220" y="276"/>
                </a:cxn>
                <a:cxn ang="0">
                  <a:pos x="182" y="260"/>
                </a:cxn>
                <a:cxn ang="0">
                  <a:pos x="156" y="260"/>
                </a:cxn>
                <a:cxn ang="0">
                  <a:pos x="158" y="248"/>
                </a:cxn>
                <a:cxn ang="0">
                  <a:pos x="148" y="242"/>
                </a:cxn>
                <a:cxn ang="0">
                  <a:pos x="146" y="202"/>
                </a:cxn>
                <a:cxn ang="0">
                  <a:pos x="120" y="196"/>
                </a:cxn>
                <a:cxn ang="0">
                  <a:pos x="110" y="212"/>
                </a:cxn>
                <a:cxn ang="0">
                  <a:pos x="80" y="210"/>
                </a:cxn>
                <a:cxn ang="0">
                  <a:pos x="70" y="192"/>
                </a:cxn>
                <a:cxn ang="0">
                  <a:pos x="66" y="178"/>
                </a:cxn>
                <a:cxn ang="0">
                  <a:pos x="6" y="178"/>
                </a:cxn>
                <a:cxn ang="0">
                  <a:pos x="0" y="176"/>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138">
              <a:extLst>
                <a:ext uri="{FF2B5EF4-FFF2-40B4-BE49-F238E27FC236}">
                  <a16:creationId xmlns:a16="http://schemas.microsoft.com/office/drawing/2014/main" id="{A5B340EA-DA65-41F9-830C-7676C1F6F6B1}"/>
                </a:ext>
              </a:extLst>
            </p:cNvPr>
            <p:cNvSpPr>
              <a:spLocks/>
            </p:cNvSpPr>
            <p:nvPr/>
          </p:nvSpPr>
          <p:spPr bwMode="auto">
            <a:xfrm>
              <a:off x="6113903" y="4302374"/>
              <a:ext cx="22054" cy="38502"/>
            </a:xfrm>
            <a:custGeom>
              <a:avLst/>
              <a:gdLst/>
              <a:ahLst/>
              <a:cxnLst>
                <a:cxn ang="0">
                  <a:pos x="0" y="4"/>
                </a:cxn>
                <a:cxn ang="0">
                  <a:pos x="10" y="0"/>
                </a:cxn>
                <a:cxn ang="0">
                  <a:pos x="12" y="4"/>
                </a:cxn>
                <a:cxn ang="0">
                  <a:pos x="10" y="12"/>
                </a:cxn>
                <a:cxn ang="0">
                  <a:pos x="0" y="20"/>
                </a:cxn>
                <a:cxn ang="0">
                  <a:pos x="0" y="4"/>
                </a:cxn>
              </a:cxnLst>
              <a:rect l="0" t="0" r="r" b="b"/>
              <a:pathLst>
                <a:path w="12" h="20">
                  <a:moveTo>
                    <a:pt x="0" y="4"/>
                  </a:moveTo>
                  <a:lnTo>
                    <a:pt x="10" y="0"/>
                  </a:lnTo>
                  <a:lnTo>
                    <a:pt x="12" y="4"/>
                  </a:lnTo>
                  <a:lnTo>
                    <a:pt x="10" y="12"/>
                  </a:lnTo>
                  <a:lnTo>
                    <a:pt x="0" y="20"/>
                  </a:lnTo>
                  <a:lnTo>
                    <a:pt x="0"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139">
              <a:extLst>
                <a:ext uri="{FF2B5EF4-FFF2-40B4-BE49-F238E27FC236}">
                  <a16:creationId xmlns:a16="http://schemas.microsoft.com/office/drawing/2014/main" id="{E31A2A07-DE24-4FB8-B15D-EFD12D19A05F}"/>
                </a:ext>
              </a:extLst>
            </p:cNvPr>
            <p:cNvSpPr>
              <a:spLocks/>
            </p:cNvSpPr>
            <p:nvPr/>
          </p:nvSpPr>
          <p:spPr bwMode="auto">
            <a:xfrm>
              <a:off x="6086353" y="4055957"/>
              <a:ext cx="215024" cy="254117"/>
            </a:xfrm>
            <a:custGeom>
              <a:avLst/>
              <a:gdLst/>
              <a:ahLst/>
              <a:cxnLst>
                <a:cxn ang="0">
                  <a:pos x="0" y="116"/>
                </a:cxn>
                <a:cxn ang="0">
                  <a:pos x="15" y="116"/>
                </a:cxn>
                <a:cxn ang="0">
                  <a:pos x="15" y="106"/>
                </a:cxn>
                <a:cxn ang="0">
                  <a:pos x="7" y="106"/>
                </a:cxn>
                <a:cxn ang="0">
                  <a:pos x="7" y="94"/>
                </a:cxn>
                <a:cxn ang="0">
                  <a:pos x="15" y="94"/>
                </a:cxn>
                <a:cxn ang="0">
                  <a:pos x="25" y="86"/>
                </a:cxn>
                <a:cxn ang="0">
                  <a:pos x="31" y="94"/>
                </a:cxn>
                <a:cxn ang="0">
                  <a:pos x="49" y="96"/>
                </a:cxn>
                <a:cxn ang="0">
                  <a:pos x="53" y="88"/>
                </a:cxn>
                <a:cxn ang="0">
                  <a:pos x="53" y="68"/>
                </a:cxn>
                <a:cxn ang="0">
                  <a:pos x="45" y="62"/>
                </a:cxn>
                <a:cxn ang="0">
                  <a:pos x="45" y="50"/>
                </a:cxn>
                <a:cxn ang="0">
                  <a:pos x="53" y="44"/>
                </a:cxn>
                <a:cxn ang="0">
                  <a:pos x="49" y="34"/>
                </a:cxn>
                <a:cxn ang="0">
                  <a:pos x="35" y="36"/>
                </a:cxn>
                <a:cxn ang="0">
                  <a:pos x="31" y="20"/>
                </a:cxn>
                <a:cxn ang="0">
                  <a:pos x="59" y="20"/>
                </a:cxn>
                <a:cxn ang="0">
                  <a:pos x="59" y="28"/>
                </a:cxn>
                <a:cxn ang="0">
                  <a:pos x="77" y="26"/>
                </a:cxn>
                <a:cxn ang="0">
                  <a:pos x="79" y="12"/>
                </a:cxn>
                <a:cxn ang="0">
                  <a:pos x="87" y="0"/>
                </a:cxn>
                <a:cxn ang="0">
                  <a:pos x="117" y="2"/>
                </a:cxn>
                <a:cxn ang="0">
                  <a:pos x="109" y="46"/>
                </a:cxn>
                <a:cxn ang="0">
                  <a:pos x="85" y="84"/>
                </a:cxn>
                <a:cxn ang="0">
                  <a:pos x="81" y="116"/>
                </a:cxn>
                <a:cxn ang="0">
                  <a:pos x="55" y="128"/>
                </a:cxn>
                <a:cxn ang="0">
                  <a:pos x="27" y="132"/>
                </a:cxn>
                <a:cxn ang="0">
                  <a:pos x="25" y="128"/>
                </a:cxn>
                <a:cxn ang="0">
                  <a:pos x="15" y="132"/>
                </a:cxn>
                <a:cxn ang="0">
                  <a:pos x="0" y="116"/>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140">
              <a:extLst>
                <a:ext uri="{FF2B5EF4-FFF2-40B4-BE49-F238E27FC236}">
                  <a16:creationId xmlns:a16="http://schemas.microsoft.com/office/drawing/2014/main" id="{F815F7AD-C51B-4B82-9914-36759996C8A2}"/>
                </a:ext>
              </a:extLst>
            </p:cNvPr>
            <p:cNvSpPr>
              <a:spLocks/>
            </p:cNvSpPr>
            <p:nvPr/>
          </p:nvSpPr>
          <p:spPr bwMode="auto">
            <a:xfrm>
              <a:off x="6749802" y="4025154"/>
              <a:ext cx="231564" cy="284920"/>
            </a:xfrm>
            <a:custGeom>
              <a:avLst/>
              <a:gdLst/>
              <a:ahLst/>
              <a:cxnLst>
                <a:cxn ang="0">
                  <a:pos x="8" y="0"/>
                </a:cxn>
                <a:cxn ang="0">
                  <a:pos x="28" y="0"/>
                </a:cxn>
                <a:cxn ang="0">
                  <a:pos x="64" y="16"/>
                </a:cxn>
                <a:cxn ang="0">
                  <a:pos x="88" y="18"/>
                </a:cxn>
                <a:cxn ang="0">
                  <a:pos x="108" y="6"/>
                </a:cxn>
                <a:cxn ang="0">
                  <a:pos x="114" y="14"/>
                </a:cxn>
                <a:cxn ang="0">
                  <a:pos x="126" y="10"/>
                </a:cxn>
                <a:cxn ang="0">
                  <a:pos x="126" y="20"/>
                </a:cxn>
                <a:cxn ang="0">
                  <a:pos x="110" y="30"/>
                </a:cxn>
                <a:cxn ang="0">
                  <a:pos x="112" y="86"/>
                </a:cxn>
                <a:cxn ang="0">
                  <a:pos x="122" y="98"/>
                </a:cxn>
                <a:cxn ang="0">
                  <a:pos x="112" y="106"/>
                </a:cxn>
                <a:cxn ang="0">
                  <a:pos x="100" y="118"/>
                </a:cxn>
                <a:cxn ang="0">
                  <a:pos x="92" y="136"/>
                </a:cxn>
                <a:cxn ang="0">
                  <a:pos x="86" y="148"/>
                </a:cxn>
                <a:cxn ang="0">
                  <a:pos x="62" y="130"/>
                </a:cxn>
                <a:cxn ang="0">
                  <a:pos x="58" y="120"/>
                </a:cxn>
                <a:cxn ang="0">
                  <a:pos x="6" y="92"/>
                </a:cxn>
                <a:cxn ang="0">
                  <a:pos x="2" y="92"/>
                </a:cxn>
                <a:cxn ang="0">
                  <a:pos x="6" y="78"/>
                </a:cxn>
                <a:cxn ang="0">
                  <a:pos x="4" y="66"/>
                </a:cxn>
                <a:cxn ang="0">
                  <a:pos x="18" y="50"/>
                </a:cxn>
                <a:cxn ang="0">
                  <a:pos x="12" y="28"/>
                </a:cxn>
                <a:cxn ang="0">
                  <a:pos x="0" y="8"/>
                </a:cxn>
                <a:cxn ang="0">
                  <a:pos x="8" y="0"/>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141">
              <a:extLst>
                <a:ext uri="{FF2B5EF4-FFF2-40B4-BE49-F238E27FC236}">
                  <a16:creationId xmlns:a16="http://schemas.microsoft.com/office/drawing/2014/main" id="{945C2FF4-4CD7-4301-893F-A5BA0C01D252}"/>
                </a:ext>
              </a:extLst>
            </p:cNvPr>
            <p:cNvSpPr>
              <a:spLocks/>
            </p:cNvSpPr>
            <p:nvPr/>
          </p:nvSpPr>
          <p:spPr bwMode="auto">
            <a:xfrm>
              <a:off x="6020173" y="4094459"/>
              <a:ext cx="163565" cy="184812"/>
            </a:xfrm>
            <a:custGeom>
              <a:avLst/>
              <a:gdLst/>
              <a:ahLst/>
              <a:cxnLst>
                <a:cxn ang="0">
                  <a:pos x="39" y="0"/>
                </a:cxn>
                <a:cxn ang="0">
                  <a:pos x="67" y="0"/>
                </a:cxn>
                <a:cxn ang="0">
                  <a:pos x="71" y="16"/>
                </a:cxn>
                <a:cxn ang="0">
                  <a:pos x="85" y="14"/>
                </a:cxn>
                <a:cxn ang="0">
                  <a:pos x="89" y="24"/>
                </a:cxn>
                <a:cxn ang="0">
                  <a:pos x="81" y="30"/>
                </a:cxn>
                <a:cxn ang="0">
                  <a:pos x="81" y="42"/>
                </a:cxn>
                <a:cxn ang="0">
                  <a:pos x="89" y="48"/>
                </a:cxn>
                <a:cxn ang="0">
                  <a:pos x="89" y="68"/>
                </a:cxn>
                <a:cxn ang="0">
                  <a:pos x="85" y="76"/>
                </a:cxn>
                <a:cxn ang="0">
                  <a:pos x="67" y="74"/>
                </a:cxn>
                <a:cxn ang="0">
                  <a:pos x="61" y="66"/>
                </a:cxn>
                <a:cxn ang="0">
                  <a:pos x="51" y="74"/>
                </a:cxn>
                <a:cxn ang="0">
                  <a:pos x="43" y="74"/>
                </a:cxn>
                <a:cxn ang="0">
                  <a:pos x="43" y="86"/>
                </a:cxn>
                <a:cxn ang="0">
                  <a:pos x="51" y="86"/>
                </a:cxn>
                <a:cxn ang="0">
                  <a:pos x="51" y="96"/>
                </a:cxn>
                <a:cxn ang="0">
                  <a:pos x="36" y="96"/>
                </a:cxn>
                <a:cxn ang="0">
                  <a:pos x="18" y="82"/>
                </a:cxn>
                <a:cxn ang="0">
                  <a:pos x="10" y="68"/>
                </a:cxn>
                <a:cxn ang="0">
                  <a:pos x="0" y="48"/>
                </a:cxn>
                <a:cxn ang="0">
                  <a:pos x="10" y="32"/>
                </a:cxn>
                <a:cxn ang="0">
                  <a:pos x="12" y="24"/>
                </a:cxn>
                <a:cxn ang="0">
                  <a:pos x="36" y="22"/>
                </a:cxn>
                <a:cxn ang="0">
                  <a:pos x="39" y="0"/>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142">
              <a:extLst>
                <a:ext uri="{FF2B5EF4-FFF2-40B4-BE49-F238E27FC236}">
                  <a16:creationId xmlns:a16="http://schemas.microsoft.com/office/drawing/2014/main" id="{47C865D7-9ECB-40CD-B987-EBFDD409FBAA}"/>
                </a:ext>
              </a:extLst>
            </p:cNvPr>
            <p:cNvSpPr>
              <a:spLocks/>
            </p:cNvSpPr>
            <p:nvPr/>
          </p:nvSpPr>
          <p:spPr bwMode="auto">
            <a:xfrm>
              <a:off x="5266691" y="3744086"/>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143">
              <a:extLst>
                <a:ext uri="{FF2B5EF4-FFF2-40B4-BE49-F238E27FC236}">
                  <a16:creationId xmlns:a16="http://schemas.microsoft.com/office/drawing/2014/main" id="{1ED97D2E-3BCF-4AA0-B7E2-21139F21E62F}"/>
                </a:ext>
              </a:extLst>
            </p:cNvPr>
            <p:cNvSpPr>
              <a:spLocks/>
            </p:cNvSpPr>
            <p:nvPr/>
          </p:nvSpPr>
          <p:spPr bwMode="auto">
            <a:xfrm>
              <a:off x="5266691" y="3744086"/>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144">
              <a:extLst>
                <a:ext uri="{FF2B5EF4-FFF2-40B4-BE49-F238E27FC236}">
                  <a16:creationId xmlns:a16="http://schemas.microsoft.com/office/drawing/2014/main" id="{06D755D6-D07F-4B77-8F8A-265C4564BB07}"/>
                </a:ext>
              </a:extLst>
            </p:cNvPr>
            <p:cNvSpPr>
              <a:spLocks/>
            </p:cNvSpPr>
            <p:nvPr/>
          </p:nvSpPr>
          <p:spPr bwMode="auto">
            <a:xfrm>
              <a:off x="5259347" y="3651682"/>
              <a:ext cx="169077" cy="134759"/>
            </a:xfrm>
            <a:custGeom>
              <a:avLst/>
              <a:gdLst/>
              <a:ahLst/>
              <a:cxnLst>
                <a:cxn ang="0">
                  <a:pos x="2" y="34"/>
                </a:cxn>
                <a:cxn ang="0">
                  <a:pos x="0" y="28"/>
                </a:cxn>
                <a:cxn ang="0">
                  <a:pos x="6" y="20"/>
                </a:cxn>
                <a:cxn ang="0">
                  <a:pos x="12" y="12"/>
                </a:cxn>
                <a:cxn ang="0">
                  <a:pos x="14" y="2"/>
                </a:cxn>
                <a:cxn ang="0">
                  <a:pos x="28" y="0"/>
                </a:cxn>
                <a:cxn ang="0">
                  <a:pos x="42" y="0"/>
                </a:cxn>
                <a:cxn ang="0">
                  <a:pos x="54" y="6"/>
                </a:cxn>
                <a:cxn ang="0">
                  <a:pos x="62" y="12"/>
                </a:cxn>
                <a:cxn ang="0">
                  <a:pos x="70" y="24"/>
                </a:cxn>
                <a:cxn ang="0">
                  <a:pos x="80" y="32"/>
                </a:cxn>
                <a:cxn ang="0">
                  <a:pos x="82" y="38"/>
                </a:cxn>
                <a:cxn ang="0">
                  <a:pos x="84" y="50"/>
                </a:cxn>
                <a:cxn ang="0">
                  <a:pos x="90" y="58"/>
                </a:cxn>
                <a:cxn ang="0">
                  <a:pos x="92" y="66"/>
                </a:cxn>
                <a:cxn ang="0">
                  <a:pos x="92" y="70"/>
                </a:cxn>
                <a:cxn ang="0">
                  <a:pos x="70" y="68"/>
                </a:cxn>
                <a:cxn ang="0">
                  <a:pos x="64" y="64"/>
                </a:cxn>
                <a:cxn ang="0">
                  <a:pos x="58" y="64"/>
                </a:cxn>
                <a:cxn ang="0">
                  <a:pos x="50" y="64"/>
                </a:cxn>
                <a:cxn ang="0">
                  <a:pos x="38" y="64"/>
                </a:cxn>
                <a:cxn ang="0">
                  <a:pos x="32" y="64"/>
                </a:cxn>
                <a:cxn ang="0">
                  <a:pos x="28" y="68"/>
                </a:cxn>
                <a:cxn ang="0">
                  <a:pos x="10" y="70"/>
                </a:cxn>
                <a:cxn ang="0">
                  <a:pos x="10" y="60"/>
                </a:cxn>
                <a:cxn ang="0">
                  <a:pos x="20" y="56"/>
                </a:cxn>
                <a:cxn ang="0">
                  <a:pos x="30" y="56"/>
                </a:cxn>
                <a:cxn ang="0">
                  <a:pos x="38" y="56"/>
                </a:cxn>
                <a:cxn ang="0">
                  <a:pos x="50" y="56"/>
                </a:cxn>
                <a:cxn ang="0">
                  <a:pos x="54" y="54"/>
                </a:cxn>
                <a:cxn ang="0">
                  <a:pos x="40" y="50"/>
                </a:cxn>
                <a:cxn ang="0">
                  <a:pos x="36" y="50"/>
                </a:cxn>
                <a:cxn ang="0">
                  <a:pos x="22" y="48"/>
                </a:cxn>
                <a:cxn ang="0">
                  <a:pos x="12" y="48"/>
                </a:cxn>
                <a:cxn ang="0">
                  <a:pos x="8" y="48"/>
                </a:cxn>
                <a:cxn ang="0">
                  <a:pos x="4" y="40"/>
                </a:cxn>
                <a:cxn ang="0">
                  <a:pos x="2" y="34"/>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214">
              <a:extLst>
                <a:ext uri="{FF2B5EF4-FFF2-40B4-BE49-F238E27FC236}">
                  <a16:creationId xmlns:a16="http://schemas.microsoft.com/office/drawing/2014/main" id="{7516FA5B-9688-48FF-823A-FC8591E1DD9C}"/>
                </a:ext>
              </a:extLst>
            </p:cNvPr>
            <p:cNvSpPr>
              <a:spLocks/>
            </p:cNvSpPr>
            <p:nvPr/>
          </p:nvSpPr>
          <p:spPr bwMode="auto">
            <a:xfrm>
              <a:off x="7065918" y="2881601"/>
              <a:ext cx="44107" cy="38502"/>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234">
              <a:extLst>
                <a:ext uri="{FF2B5EF4-FFF2-40B4-BE49-F238E27FC236}">
                  <a16:creationId xmlns:a16="http://schemas.microsoft.com/office/drawing/2014/main" id="{E776AA4F-A86D-4A1A-AC63-9513073E5047}"/>
                </a:ext>
              </a:extLst>
            </p:cNvPr>
            <p:cNvSpPr>
              <a:spLocks/>
            </p:cNvSpPr>
            <p:nvPr/>
          </p:nvSpPr>
          <p:spPr bwMode="auto">
            <a:xfrm>
              <a:off x="8749338" y="3717112"/>
              <a:ext cx="147026" cy="130909"/>
            </a:xfrm>
            <a:custGeom>
              <a:avLst/>
              <a:gdLst/>
              <a:ahLst/>
              <a:cxnLst>
                <a:cxn ang="0">
                  <a:pos x="40" y="66"/>
                </a:cxn>
                <a:cxn ang="0">
                  <a:pos x="34" y="66"/>
                </a:cxn>
                <a:cxn ang="0">
                  <a:pos x="32" y="68"/>
                </a:cxn>
                <a:cxn ang="0">
                  <a:pos x="18" y="64"/>
                </a:cxn>
                <a:cxn ang="0">
                  <a:pos x="12" y="54"/>
                </a:cxn>
                <a:cxn ang="0">
                  <a:pos x="8" y="44"/>
                </a:cxn>
                <a:cxn ang="0">
                  <a:pos x="0" y="24"/>
                </a:cxn>
                <a:cxn ang="0">
                  <a:pos x="0" y="18"/>
                </a:cxn>
                <a:cxn ang="0">
                  <a:pos x="8" y="4"/>
                </a:cxn>
                <a:cxn ang="0">
                  <a:pos x="48" y="2"/>
                </a:cxn>
                <a:cxn ang="0">
                  <a:pos x="48" y="8"/>
                </a:cxn>
                <a:cxn ang="0">
                  <a:pos x="58" y="8"/>
                </a:cxn>
                <a:cxn ang="0">
                  <a:pos x="62" y="0"/>
                </a:cxn>
                <a:cxn ang="0">
                  <a:pos x="66" y="2"/>
                </a:cxn>
                <a:cxn ang="0">
                  <a:pos x="68" y="6"/>
                </a:cxn>
                <a:cxn ang="0">
                  <a:pos x="80" y="6"/>
                </a:cxn>
                <a:cxn ang="0">
                  <a:pos x="80" y="16"/>
                </a:cxn>
                <a:cxn ang="0">
                  <a:pos x="76" y="26"/>
                </a:cxn>
                <a:cxn ang="0">
                  <a:pos x="70" y="38"/>
                </a:cxn>
                <a:cxn ang="0">
                  <a:pos x="64" y="46"/>
                </a:cxn>
                <a:cxn ang="0">
                  <a:pos x="54" y="50"/>
                </a:cxn>
                <a:cxn ang="0">
                  <a:pos x="54" y="58"/>
                </a:cxn>
                <a:cxn ang="0">
                  <a:pos x="44" y="62"/>
                </a:cxn>
                <a:cxn ang="0">
                  <a:pos x="40" y="66"/>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235">
              <a:extLst>
                <a:ext uri="{FF2B5EF4-FFF2-40B4-BE49-F238E27FC236}">
                  <a16:creationId xmlns:a16="http://schemas.microsoft.com/office/drawing/2014/main" id="{D5727FF9-629B-4DB0-8910-FD424035557D}"/>
                </a:ext>
              </a:extLst>
            </p:cNvPr>
            <p:cNvSpPr>
              <a:spLocks/>
            </p:cNvSpPr>
            <p:nvPr/>
          </p:nvSpPr>
          <p:spPr bwMode="auto">
            <a:xfrm>
              <a:off x="8745663" y="3451461"/>
              <a:ext cx="205837" cy="450481"/>
            </a:xfrm>
            <a:custGeom>
              <a:avLst/>
              <a:gdLst/>
              <a:ahLst/>
              <a:cxnLst>
                <a:cxn ang="0">
                  <a:pos x="42" y="204"/>
                </a:cxn>
                <a:cxn ang="0">
                  <a:pos x="44" y="206"/>
                </a:cxn>
                <a:cxn ang="0">
                  <a:pos x="44" y="208"/>
                </a:cxn>
                <a:cxn ang="0">
                  <a:pos x="44" y="214"/>
                </a:cxn>
                <a:cxn ang="0">
                  <a:pos x="42" y="214"/>
                </a:cxn>
                <a:cxn ang="0">
                  <a:pos x="40" y="234"/>
                </a:cxn>
                <a:cxn ang="0">
                  <a:pos x="52" y="226"/>
                </a:cxn>
                <a:cxn ang="0">
                  <a:pos x="66" y="218"/>
                </a:cxn>
                <a:cxn ang="0">
                  <a:pos x="66" y="210"/>
                </a:cxn>
                <a:cxn ang="0">
                  <a:pos x="70" y="204"/>
                </a:cxn>
                <a:cxn ang="0">
                  <a:pos x="82" y="206"/>
                </a:cxn>
                <a:cxn ang="0">
                  <a:pos x="94" y="202"/>
                </a:cxn>
                <a:cxn ang="0">
                  <a:pos x="108" y="190"/>
                </a:cxn>
                <a:cxn ang="0">
                  <a:pos x="112" y="172"/>
                </a:cxn>
                <a:cxn ang="0">
                  <a:pos x="108" y="152"/>
                </a:cxn>
                <a:cxn ang="0">
                  <a:pos x="104" y="138"/>
                </a:cxn>
                <a:cxn ang="0">
                  <a:pos x="100" y="122"/>
                </a:cxn>
                <a:cxn ang="0">
                  <a:pos x="60" y="78"/>
                </a:cxn>
                <a:cxn ang="0">
                  <a:pos x="54" y="70"/>
                </a:cxn>
                <a:cxn ang="0">
                  <a:pos x="62" y="50"/>
                </a:cxn>
                <a:cxn ang="0">
                  <a:pos x="74" y="34"/>
                </a:cxn>
                <a:cxn ang="0">
                  <a:pos x="82" y="32"/>
                </a:cxn>
                <a:cxn ang="0">
                  <a:pos x="80" y="24"/>
                </a:cxn>
                <a:cxn ang="0">
                  <a:pos x="70" y="20"/>
                </a:cxn>
                <a:cxn ang="0">
                  <a:pos x="68" y="6"/>
                </a:cxn>
                <a:cxn ang="0">
                  <a:pos x="58" y="4"/>
                </a:cxn>
                <a:cxn ang="0">
                  <a:pos x="50" y="0"/>
                </a:cxn>
                <a:cxn ang="0">
                  <a:pos x="44" y="0"/>
                </a:cxn>
                <a:cxn ang="0">
                  <a:pos x="34" y="6"/>
                </a:cxn>
                <a:cxn ang="0">
                  <a:pos x="2" y="8"/>
                </a:cxn>
                <a:cxn ang="0">
                  <a:pos x="0" y="14"/>
                </a:cxn>
                <a:cxn ang="0">
                  <a:pos x="10" y="24"/>
                </a:cxn>
                <a:cxn ang="0">
                  <a:pos x="12" y="38"/>
                </a:cxn>
                <a:cxn ang="0">
                  <a:pos x="34" y="36"/>
                </a:cxn>
                <a:cxn ang="0">
                  <a:pos x="40" y="46"/>
                </a:cxn>
                <a:cxn ang="0">
                  <a:pos x="42" y="56"/>
                </a:cxn>
                <a:cxn ang="0">
                  <a:pos x="28" y="56"/>
                </a:cxn>
                <a:cxn ang="0">
                  <a:pos x="26" y="66"/>
                </a:cxn>
                <a:cxn ang="0">
                  <a:pos x="34" y="70"/>
                </a:cxn>
                <a:cxn ang="0">
                  <a:pos x="62" y="96"/>
                </a:cxn>
                <a:cxn ang="0">
                  <a:pos x="80" y="116"/>
                </a:cxn>
                <a:cxn ang="0">
                  <a:pos x="84" y="130"/>
                </a:cxn>
                <a:cxn ang="0">
                  <a:pos x="82" y="144"/>
                </a:cxn>
                <a:cxn ang="0">
                  <a:pos x="82" y="152"/>
                </a:cxn>
                <a:cxn ang="0">
                  <a:pos x="78" y="164"/>
                </a:cxn>
                <a:cxn ang="0">
                  <a:pos x="72" y="176"/>
                </a:cxn>
                <a:cxn ang="0">
                  <a:pos x="66" y="184"/>
                </a:cxn>
                <a:cxn ang="0">
                  <a:pos x="56" y="188"/>
                </a:cxn>
                <a:cxn ang="0">
                  <a:pos x="56" y="196"/>
                </a:cxn>
                <a:cxn ang="0">
                  <a:pos x="46" y="200"/>
                </a:cxn>
                <a:cxn ang="0">
                  <a:pos x="42" y="204"/>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236">
              <a:extLst>
                <a:ext uri="{FF2B5EF4-FFF2-40B4-BE49-F238E27FC236}">
                  <a16:creationId xmlns:a16="http://schemas.microsoft.com/office/drawing/2014/main" id="{900C218B-2816-41A7-85DA-70A380083DFC}"/>
                </a:ext>
              </a:extLst>
            </p:cNvPr>
            <p:cNvSpPr>
              <a:spLocks/>
            </p:cNvSpPr>
            <p:nvPr/>
          </p:nvSpPr>
          <p:spPr bwMode="auto">
            <a:xfrm>
              <a:off x="8036273" y="3016355"/>
              <a:ext cx="69836" cy="69305"/>
            </a:xfrm>
            <a:custGeom>
              <a:avLst/>
              <a:gdLst/>
              <a:ahLst/>
              <a:cxnLst>
                <a:cxn ang="0">
                  <a:pos x="14" y="36"/>
                </a:cxn>
                <a:cxn ang="0">
                  <a:pos x="12" y="28"/>
                </a:cxn>
                <a:cxn ang="0">
                  <a:pos x="2" y="22"/>
                </a:cxn>
                <a:cxn ang="0">
                  <a:pos x="0" y="8"/>
                </a:cxn>
                <a:cxn ang="0">
                  <a:pos x="6" y="4"/>
                </a:cxn>
                <a:cxn ang="0">
                  <a:pos x="20" y="0"/>
                </a:cxn>
                <a:cxn ang="0">
                  <a:pos x="28" y="6"/>
                </a:cxn>
                <a:cxn ang="0">
                  <a:pos x="38" y="12"/>
                </a:cxn>
                <a:cxn ang="0">
                  <a:pos x="38" y="20"/>
                </a:cxn>
                <a:cxn ang="0">
                  <a:pos x="32" y="26"/>
                </a:cxn>
                <a:cxn ang="0">
                  <a:pos x="24" y="30"/>
                </a:cxn>
                <a:cxn ang="0">
                  <a:pos x="14" y="36"/>
                </a:cxn>
              </a:cxnLst>
              <a:rect l="0" t="0" r="r" b="b"/>
              <a:pathLst>
                <a:path w="38" h="36">
                  <a:moveTo>
                    <a:pt x="14" y="36"/>
                  </a:moveTo>
                  <a:lnTo>
                    <a:pt x="12" y="28"/>
                  </a:lnTo>
                  <a:lnTo>
                    <a:pt x="2" y="22"/>
                  </a:lnTo>
                  <a:lnTo>
                    <a:pt x="0" y="8"/>
                  </a:lnTo>
                  <a:lnTo>
                    <a:pt x="6" y="4"/>
                  </a:lnTo>
                  <a:lnTo>
                    <a:pt x="20" y="0"/>
                  </a:lnTo>
                  <a:lnTo>
                    <a:pt x="28" y="6"/>
                  </a:lnTo>
                  <a:lnTo>
                    <a:pt x="38" y="12"/>
                  </a:lnTo>
                  <a:lnTo>
                    <a:pt x="38" y="20"/>
                  </a:lnTo>
                  <a:lnTo>
                    <a:pt x="32" y="26"/>
                  </a:lnTo>
                  <a:lnTo>
                    <a:pt x="24" y="30"/>
                  </a:lnTo>
                  <a:lnTo>
                    <a:pt x="14" y="3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237">
              <a:extLst>
                <a:ext uri="{FF2B5EF4-FFF2-40B4-BE49-F238E27FC236}">
                  <a16:creationId xmlns:a16="http://schemas.microsoft.com/office/drawing/2014/main" id="{C9DE9B5F-B54A-4ECB-BA43-BACD5BDD8263}"/>
                </a:ext>
              </a:extLst>
            </p:cNvPr>
            <p:cNvSpPr>
              <a:spLocks/>
            </p:cNvSpPr>
            <p:nvPr/>
          </p:nvSpPr>
          <p:spPr bwMode="auto">
            <a:xfrm>
              <a:off x="8095090" y="3205020"/>
              <a:ext cx="238914" cy="138609"/>
            </a:xfrm>
            <a:custGeom>
              <a:avLst/>
              <a:gdLst/>
              <a:ahLst/>
              <a:cxnLst>
                <a:cxn ang="0">
                  <a:pos x="16" y="6"/>
                </a:cxn>
                <a:cxn ang="0">
                  <a:pos x="30" y="0"/>
                </a:cxn>
                <a:cxn ang="0">
                  <a:pos x="44" y="14"/>
                </a:cxn>
                <a:cxn ang="0">
                  <a:pos x="60" y="22"/>
                </a:cxn>
                <a:cxn ang="0">
                  <a:pos x="72" y="30"/>
                </a:cxn>
                <a:cxn ang="0">
                  <a:pos x="88" y="40"/>
                </a:cxn>
                <a:cxn ang="0">
                  <a:pos x="104" y="44"/>
                </a:cxn>
                <a:cxn ang="0">
                  <a:pos x="128" y="46"/>
                </a:cxn>
                <a:cxn ang="0">
                  <a:pos x="128" y="58"/>
                </a:cxn>
                <a:cxn ang="0">
                  <a:pos x="130" y="70"/>
                </a:cxn>
                <a:cxn ang="0">
                  <a:pos x="102" y="72"/>
                </a:cxn>
                <a:cxn ang="0">
                  <a:pos x="88" y="66"/>
                </a:cxn>
                <a:cxn ang="0">
                  <a:pos x="72" y="54"/>
                </a:cxn>
                <a:cxn ang="0">
                  <a:pos x="48" y="52"/>
                </a:cxn>
                <a:cxn ang="0">
                  <a:pos x="34" y="46"/>
                </a:cxn>
                <a:cxn ang="0">
                  <a:pos x="20" y="36"/>
                </a:cxn>
                <a:cxn ang="0">
                  <a:pos x="0" y="30"/>
                </a:cxn>
                <a:cxn ang="0">
                  <a:pos x="4" y="14"/>
                </a:cxn>
                <a:cxn ang="0">
                  <a:pos x="16" y="6"/>
                </a:cxn>
              </a:cxnLst>
              <a:rect l="0" t="0" r="r" b="b"/>
              <a:pathLst>
                <a:path w="130" h="72">
                  <a:moveTo>
                    <a:pt x="16" y="6"/>
                  </a:moveTo>
                  <a:lnTo>
                    <a:pt x="30" y="0"/>
                  </a:lnTo>
                  <a:lnTo>
                    <a:pt x="44" y="14"/>
                  </a:lnTo>
                  <a:lnTo>
                    <a:pt x="60" y="22"/>
                  </a:lnTo>
                  <a:lnTo>
                    <a:pt x="72" y="30"/>
                  </a:lnTo>
                  <a:lnTo>
                    <a:pt x="88" y="40"/>
                  </a:lnTo>
                  <a:lnTo>
                    <a:pt x="104" y="44"/>
                  </a:lnTo>
                  <a:lnTo>
                    <a:pt x="128" y="46"/>
                  </a:lnTo>
                  <a:lnTo>
                    <a:pt x="128" y="58"/>
                  </a:lnTo>
                  <a:lnTo>
                    <a:pt x="130" y="70"/>
                  </a:lnTo>
                  <a:lnTo>
                    <a:pt x="102" y="72"/>
                  </a:lnTo>
                  <a:lnTo>
                    <a:pt x="88" y="66"/>
                  </a:lnTo>
                  <a:lnTo>
                    <a:pt x="72" y="54"/>
                  </a:lnTo>
                  <a:lnTo>
                    <a:pt x="48" y="52"/>
                  </a:lnTo>
                  <a:lnTo>
                    <a:pt x="34" y="46"/>
                  </a:lnTo>
                  <a:lnTo>
                    <a:pt x="20" y="36"/>
                  </a:lnTo>
                  <a:lnTo>
                    <a:pt x="0" y="30"/>
                  </a:lnTo>
                  <a:lnTo>
                    <a:pt x="4" y="14"/>
                  </a:lnTo>
                  <a:lnTo>
                    <a:pt x="16"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238">
              <a:extLst>
                <a:ext uri="{FF2B5EF4-FFF2-40B4-BE49-F238E27FC236}">
                  <a16:creationId xmlns:a16="http://schemas.microsoft.com/office/drawing/2014/main" id="{E0AA7CE6-AA20-4D1C-927B-DE3D081F2FE7}"/>
                </a:ext>
              </a:extLst>
            </p:cNvPr>
            <p:cNvSpPr>
              <a:spLocks/>
            </p:cNvSpPr>
            <p:nvPr/>
          </p:nvSpPr>
          <p:spPr bwMode="auto">
            <a:xfrm>
              <a:off x="8359743" y="3282044"/>
              <a:ext cx="91891" cy="50053"/>
            </a:xfrm>
            <a:custGeom>
              <a:avLst/>
              <a:gdLst/>
              <a:ahLst/>
              <a:cxnLst>
                <a:cxn ang="0">
                  <a:pos x="10" y="0"/>
                </a:cxn>
                <a:cxn ang="0">
                  <a:pos x="4" y="6"/>
                </a:cxn>
                <a:cxn ang="0">
                  <a:pos x="2" y="6"/>
                </a:cxn>
                <a:cxn ang="0">
                  <a:pos x="0" y="14"/>
                </a:cxn>
                <a:cxn ang="0">
                  <a:pos x="2" y="20"/>
                </a:cxn>
                <a:cxn ang="0">
                  <a:pos x="8" y="24"/>
                </a:cxn>
                <a:cxn ang="0">
                  <a:pos x="16" y="26"/>
                </a:cxn>
                <a:cxn ang="0">
                  <a:pos x="32" y="24"/>
                </a:cxn>
                <a:cxn ang="0">
                  <a:pos x="46" y="22"/>
                </a:cxn>
                <a:cxn ang="0">
                  <a:pos x="50" y="16"/>
                </a:cxn>
                <a:cxn ang="0">
                  <a:pos x="46" y="6"/>
                </a:cxn>
                <a:cxn ang="0">
                  <a:pos x="32" y="4"/>
                </a:cxn>
                <a:cxn ang="0">
                  <a:pos x="20" y="0"/>
                </a:cxn>
                <a:cxn ang="0">
                  <a:pos x="10" y="0"/>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239">
              <a:extLst>
                <a:ext uri="{FF2B5EF4-FFF2-40B4-BE49-F238E27FC236}">
                  <a16:creationId xmlns:a16="http://schemas.microsoft.com/office/drawing/2014/main" id="{76E0F85A-0A0E-440D-B6B4-D834D9ACA751}"/>
                </a:ext>
              </a:extLst>
            </p:cNvPr>
            <p:cNvSpPr>
              <a:spLocks/>
            </p:cNvSpPr>
            <p:nvPr/>
          </p:nvSpPr>
          <p:spPr bwMode="auto">
            <a:xfrm>
              <a:off x="8334000" y="3339779"/>
              <a:ext cx="128648" cy="173262"/>
            </a:xfrm>
            <a:custGeom>
              <a:avLst/>
              <a:gdLst/>
              <a:ahLst/>
              <a:cxnLst>
                <a:cxn ang="0">
                  <a:pos x="14" y="74"/>
                </a:cxn>
                <a:cxn ang="0">
                  <a:pos x="10" y="50"/>
                </a:cxn>
                <a:cxn ang="0">
                  <a:pos x="8" y="38"/>
                </a:cxn>
                <a:cxn ang="0">
                  <a:pos x="2" y="34"/>
                </a:cxn>
                <a:cxn ang="0">
                  <a:pos x="0" y="26"/>
                </a:cxn>
                <a:cxn ang="0">
                  <a:pos x="12" y="20"/>
                </a:cxn>
                <a:cxn ang="0">
                  <a:pos x="4" y="12"/>
                </a:cxn>
                <a:cxn ang="0">
                  <a:pos x="4" y="6"/>
                </a:cxn>
                <a:cxn ang="0">
                  <a:pos x="10" y="0"/>
                </a:cxn>
                <a:cxn ang="0">
                  <a:pos x="14" y="6"/>
                </a:cxn>
                <a:cxn ang="0">
                  <a:pos x="24" y="10"/>
                </a:cxn>
                <a:cxn ang="0">
                  <a:pos x="30" y="22"/>
                </a:cxn>
                <a:cxn ang="0">
                  <a:pos x="64" y="22"/>
                </a:cxn>
                <a:cxn ang="0">
                  <a:pos x="64" y="34"/>
                </a:cxn>
                <a:cxn ang="0">
                  <a:pos x="56" y="38"/>
                </a:cxn>
                <a:cxn ang="0">
                  <a:pos x="52" y="40"/>
                </a:cxn>
                <a:cxn ang="0">
                  <a:pos x="48" y="46"/>
                </a:cxn>
                <a:cxn ang="0">
                  <a:pos x="48" y="50"/>
                </a:cxn>
                <a:cxn ang="0">
                  <a:pos x="48" y="54"/>
                </a:cxn>
                <a:cxn ang="0">
                  <a:pos x="56" y="58"/>
                </a:cxn>
                <a:cxn ang="0">
                  <a:pos x="60" y="46"/>
                </a:cxn>
                <a:cxn ang="0">
                  <a:pos x="70" y="48"/>
                </a:cxn>
                <a:cxn ang="0">
                  <a:pos x="68" y="60"/>
                </a:cxn>
                <a:cxn ang="0">
                  <a:pos x="68" y="70"/>
                </a:cxn>
                <a:cxn ang="0">
                  <a:pos x="70" y="76"/>
                </a:cxn>
                <a:cxn ang="0">
                  <a:pos x="70" y="86"/>
                </a:cxn>
                <a:cxn ang="0">
                  <a:pos x="64" y="90"/>
                </a:cxn>
                <a:cxn ang="0">
                  <a:pos x="60" y="82"/>
                </a:cxn>
                <a:cxn ang="0">
                  <a:pos x="58" y="68"/>
                </a:cxn>
                <a:cxn ang="0">
                  <a:pos x="54" y="64"/>
                </a:cxn>
                <a:cxn ang="0">
                  <a:pos x="48" y="62"/>
                </a:cxn>
                <a:cxn ang="0">
                  <a:pos x="40" y="56"/>
                </a:cxn>
                <a:cxn ang="0">
                  <a:pos x="36" y="62"/>
                </a:cxn>
                <a:cxn ang="0">
                  <a:pos x="36" y="74"/>
                </a:cxn>
                <a:cxn ang="0">
                  <a:pos x="26" y="74"/>
                </a:cxn>
                <a:cxn ang="0">
                  <a:pos x="14" y="74"/>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240">
              <a:extLst>
                <a:ext uri="{FF2B5EF4-FFF2-40B4-BE49-F238E27FC236}">
                  <a16:creationId xmlns:a16="http://schemas.microsoft.com/office/drawing/2014/main" id="{0AAAE90D-2F24-42FC-A22D-59AEC5F4D6A6}"/>
                </a:ext>
              </a:extLst>
            </p:cNvPr>
            <p:cNvSpPr>
              <a:spLocks/>
            </p:cNvSpPr>
            <p:nvPr/>
          </p:nvSpPr>
          <p:spPr bwMode="auto">
            <a:xfrm>
              <a:off x="8091421" y="3867263"/>
              <a:ext cx="58809" cy="111657"/>
            </a:xfrm>
            <a:custGeom>
              <a:avLst/>
              <a:gdLst/>
              <a:ahLst/>
              <a:cxnLst>
                <a:cxn ang="0">
                  <a:pos x="6" y="0"/>
                </a:cxn>
                <a:cxn ang="0">
                  <a:pos x="16" y="12"/>
                </a:cxn>
                <a:cxn ang="0">
                  <a:pos x="26" y="26"/>
                </a:cxn>
                <a:cxn ang="0">
                  <a:pos x="32" y="40"/>
                </a:cxn>
                <a:cxn ang="0">
                  <a:pos x="26" y="56"/>
                </a:cxn>
                <a:cxn ang="0">
                  <a:pos x="16" y="58"/>
                </a:cxn>
                <a:cxn ang="0">
                  <a:pos x="6" y="56"/>
                </a:cxn>
                <a:cxn ang="0">
                  <a:pos x="0" y="44"/>
                </a:cxn>
                <a:cxn ang="0">
                  <a:pos x="0" y="26"/>
                </a:cxn>
                <a:cxn ang="0">
                  <a:pos x="4" y="12"/>
                </a:cxn>
                <a:cxn ang="0">
                  <a:pos x="6" y="0"/>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242">
              <a:extLst>
                <a:ext uri="{FF2B5EF4-FFF2-40B4-BE49-F238E27FC236}">
                  <a16:creationId xmlns:a16="http://schemas.microsoft.com/office/drawing/2014/main" id="{D8643931-F9E1-43AC-978B-DD829EA3EB63}"/>
                </a:ext>
              </a:extLst>
            </p:cNvPr>
            <p:cNvSpPr>
              <a:spLocks/>
            </p:cNvSpPr>
            <p:nvPr/>
          </p:nvSpPr>
          <p:spPr bwMode="auto">
            <a:xfrm>
              <a:off x="8451629" y="3274345"/>
              <a:ext cx="246267" cy="569838"/>
            </a:xfrm>
            <a:custGeom>
              <a:avLst/>
              <a:gdLst/>
              <a:ahLst/>
              <a:cxnLst>
                <a:cxn ang="0">
                  <a:pos x="6" y="120"/>
                </a:cxn>
                <a:cxn ang="0">
                  <a:pos x="12" y="104"/>
                </a:cxn>
                <a:cxn ang="0">
                  <a:pos x="32" y="74"/>
                </a:cxn>
                <a:cxn ang="0">
                  <a:pos x="44" y="46"/>
                </a:cxn>
                <a:cxn ang="0">
                  <a:pos x="62" y="20"/>
                </a:cxn>
                <a:cxn ang="0">
                  <a:pos x="76" y="10"/>
                </a:cxn>
                <a:cxn ang="0">
                  <a:pos x="90" y="2"/>
                </a:cxn>
                <a:cxn ang="0">
                  <a:pos x="104" y="18"/>
                </a:cxn>
                <a:cxn ang="0">
                  <a:pos x="94" y="52"/>
                </a:cxn>
                <a:cxn ang="0">
                  <a:pos x="86" y="68"/>
                </a:cxn>
                <a:cxn ang="0">
                  <a:pos x="106" y="88"/>
                </a:cxn>
                <a:cxn ang="0">
                  <a:pos x="116" y="108"/>
                </a:cxn>
                <a:cxn ang="0">
                  <a:pos x="124" y="116"/>
                </a:cxn>
                <a:cxn ang="0">
                  <a:pos x="134" y="126"/>
                </a:cxn>
                <a:cxn ang="0">
                  <a:pos x="106" y="144"/>
                </a:cxn>
                <a:cxn ang="0">
                  <a:pos x="88" y="158"/>
                </a:cxn>
                <a:cxn ang="0">
                  <a:pos x="84" y="168"/>
                </a:cxn>
                <a:cxn ang="0">
                  <a:pos x="88" y="184"/>
                </a:cxn>
                <a:cxn ang="0">
                  <a:pos x="104" y="208"/>
                </a:cxn>
                <a:cxn ang="0">
                  <a:pos x="96" y="228"/>
                </a:cxn>
                <a:cxn ang="0">
                  <a:pos x="110" y="248"/>
                </a:cxn>
                <a:cxn ang="0">
                  <a:pos x="116" y="274"/>
                </a:cxn>
                <a:cxn ang="0">
                  <a:pos x="100" y="296"/>
                </a:cxn>
                <a:cxn ang="0">
                  <a:pos x="100" y="280"/>
                </a:cxn>
                <a:cxn ang="0">
                  <a:pos x="100" y="256"/>
                </a:cxn>
                <a:cxn ang="0">
                  <a:pos x="90" y="230"/>
                </a:cxn>
                <a:cxn ang="0">
                  <a:pos x="84" y="200"/>
                </a:cxn>
                <a:cxn ang="0">
                  <a:pos x="68" y="200"/>
                </a:cxn>
                <a:cxn ang="0">
                  <a:pos x="54" y="212"/>
                </a:cxn>
                <a:cxn ang="0">
                  <a:pos x="36" y="204"/>
                </a:cxn>
                <a:cxn ang="0">
                  <a:pos x="38" y="176"/>
                </a:cxn>
                <a:cxn ang="0">
                  <a:pos x="26" y="158"/>
                </a:cxn>
                <a:cxn ang="0">
                  <a:pos x="0" y="124"/>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243">
              <a:extLst>
                <a:ext uri="{FF2B5EF4-FFF2-40B4-BE49-F238E27FC236}">
                  <a16:creationId xmlns:a16="http://schemas.microsoft.com/office/drawing/2014/main" id="{EC7F66DB-6CA3-4596-A915-817EB816509F}"/>
                </a:ext>
              </a:extLst>
            </p:cNvPr>
            <p:cNvSpPr>
              <a:spLocks/>
            </p:cNvSpPr>
            <p:nvPr/>
          </p:nvSpPr>
          <p:spPr bwMode="auto">
            <a:xfrm>
              <a:off x="8606003" y="3532301"/>
              <a:ext cx="238914" cy="462031"/>
            </a:xfrm>
            <a:custGeom>
              <a:avLst/>
              <a:gdLst/>
              <a:ahLst/>
              <a:cxnLst>
                <a:cxn ang="0">
                  <a:pos x="20" y="198"/>
                </a:cxn>
                <a:cxn ang="0">
                  <a:pos x="14" y="174"/>
                </a:cxn>
                <a:cxn ang="0">
                  <a:pos x="28" y="152"/>
                </a:cxn>
                <a:cxn ang="0">
                  <a:pos x="26" y="130"/>
                </a:cxn>
                <a:cxn ang="0">
                  <a:pos x="18" y="102"/>
                </a:cxn>
                <a:cxn ang="0">
                  <a:pos x="20" y="74"/>
                </a:cxn>
                <a:cxn ang="0">
                  <a:pos x="4" y="50"/>
                </a:cxn>
                <a:cxn ang="0">
                  <a:pos x="4" y="24"/>
                </a:cxn>
                <a:cxn ang="0">
                  <a:pos x="22" y="10"/>
                </a:cxn>
                <a:cxn ang="0">
                  <a:pos x="48" y="6"/>
                </a:cxn>
                <a:cxn ang="0">
                  <a:pos x="56" y="16"/>
                </a:cxn>
                <a:cxn ang="0">
                  <a:pos x="56" y="34"/>
                </a:cxn>
                <a:cxn ang="0">
                  <a:pos x="68" y="42"/>
                </a:cxn>
                <a:cxn ang="0">
                  <a:pos x="88" y="40"/>
                </a:cxn>
                <a:cxn ang="0">
                  <a:pos x="116" y="50"/>
                </a:cxn>
                <a:cxn ang="0">
                  <a:pos x="130" y="76"/>
                </a:cxn>
                <a:cxn ang="0">
                  <a:pos x="126" y="98"/>
                </a:cxn>
                <a:cxn ang="0">
                  <a:pos x="78" y="112"/>
                </a:cxn>
                <a:cxn ang="0">
                  <a:pos x="82" y="130"/>
                </a:cxn>
                <a:cxn ang="0">
                  <a:pos x="84" y="144"/>
                </a:cxn>
                <a:cxn ang="0">
                  <a:pos x="56" y="126"/>
                </a:cxn>
                <a:cxn ang="0">
                  <a:pos x="44" y="116"/>
                </a:cxn>
                <a:cxn ang="0">
                  <a:pos x="40" y="132"/>
                </a:cxn>
                <a:cxn ang="0">
                  <a:pos x="32" y="154"/>
                </a:cxn>
                <a:cxn ang="0">
                  <a:pos x="24" y="178"/>
                </a:cxn>
                <a:cxn ang="0">
                  <a:pos x="40" y="186"/>
                </a:cxn>
                <a:cxn ang="0">
                  <a:pos x="46" y="210"/>
                </a:cxn>
                <a:cxn ang="0">
                  <a:pos x="64" y="222"/>
                </a:cxn>
                <a:cxn ang="0">
                  <a:pos x="68" y="234"/>
                </a:cxn>
                <a:cxn ang="0">
                  <a:pos x="56" y="238"/>
                </a:cxn>
                <a:cxn ang="0">
                  <a:pos x="52" y="226"/>
                </a:cxn>
                <a:cxn ang="0">
                  <a:pos x="34" y="214"/>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244">
              <a:extLst>
                <a:ext uri="{FF2B5EF4-FFF2-40B4-BE49-F238E27FC236}">
                  <a16:creationId xmlns:a16="http://schemas.microsoft.com/office/drawing/2014/main" id="{A3BA3493-1153-4446-B8C6-F77F2A633A42}"/>
                </a:ext>
              </a:extLst>
            </p:cNvPr>
            <p:cNvSpPr>
              <a:spLocks/>
            </p:cNvSpPr>
            <p:nvPr/>
          </p:nvSpPr>
          <p:spPr bwMode="auto">
            <a:xfrm>
              <a:off x="8683176" y="3963537"/>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245">
              <a:extLst>
                <a:ext uri="{FF2B5EF4-FFF2-40B4-BE49-F238E27FC236}">
                  <a16:creationId xmlns:a16="http://schemas.microsoft.com/office/drawing/2014/main" id="{C1DE6E82-5F1B-43F7-9C5C-961FE4B2E024}"/>
                </a:ext>
              </a:extLst>
            </p:cNvPr>
            <p:cNvSpPr>
              <a:spLocks/>
            </p:cNvSpPr>
            <p:nvPr/>
          </p:nvSpPr>
          <p:spPr bwMode="auto">
            <a:xfrm>
              <a:off x="8962520" y="3955840"/>
              <a:ext cx="283023" cy="180961"/>
            </a:xfrm>
            <a:custGeom>
              <a:avLst/>
              <a:gdLst/>
              <a:ahLst/>
              <a:cxnLst>
                <a:cxn ang="0">
                  <a:pos x="0" y="84"/>
                </a:cxn>
                <a:cxn ang="0">
                  <a:pos x="10" y="94"/>
                </a:cxn>
                <a:cxn ang="0">
                  <a:pos x="22" y="94"/>
                </a:cxn>
                <a:cxn ang="0">
                  <a:pos x="30" y="92"/>
                </a:cxn>
                <a:cxn ang="0">
                  <a:pos x="44" y="86"/>
                </a:cxn>
                <a:cxn ang="0">
                  <a:pos x="52" y="84"/>
                </a:cxn>
                <a:cxn ang="0">
                  <a:pos x="60" y="92"/>
                </a:cxn>
                <a:cxn ang="0">
                  <a:pos x="72" y="86"/>
                </a:cxn>
                <a:cxn ang="0">
                  <a:pos x="84" y="74"/>
                </a:cxn>
                <a:cxn ang="0">
                  <a:pos x="94" y="56"/>
                </a:cxn>
                <a:cxn ang="0">
                  <a:pos x="96" y="44"/>
                </a:cxn>
                <a:cxn ang="0">
                  <a:pos x="102" y="40"/>
                </a:cxn>
                <a:cxn ang="0">
                  <a:pos x="118" y="38"/>
                </a:cxn>
                <a:cxn ang="0">
                  <a:pos x="126" y="44"/>
                </a:cxn>
                <a:cxn ang="0">
                  <a:pos x="138" y="44"/>
                </a:cxn>
                <a:cxn ang="0">
                  <a:pos x="142" y="40"/>
                </a:cxn>
                <a:cxn ang="0">
                  <a:pos x="134" y="34"/>
                </a:cxn>
                <a:cxn ang="0">
                  <a:pos x="140" y="30"/>
                </a:cxn>
                <a:cxn ang="0">
                  <a:pos x="148" y="30"/>
                </a:cxn>
                <a:cxn ang="0">
                  <a:pos x="154" y="28"/>
                </a:cxn>
                <a:cxn ang="0">
                  <a:pos x="140" y="20"/>
                </a:cxn>
                <a:cxn ang="0">
                  <a:pos x="132" y="16"/>
                </a:cxn>
                <a:cxn ang="0">
                  <a:pos x="124" y="8"/>
                </a:cxn>
                <a:cxn ang="0">
                  <a:pos x="120" y="2"/>
                </a:cxn>
                <a:cxn ang="0">
                  <a:pos x="110" y="0"/>
                </a:cxn>
                <a:cxn ang="0">
                  <a:pos x="102" y="10"/>
                </a:cxn>
                <a:cxn ang="0">
                  <a:pos x="96" y="18"/>
                </a:cxn>
                <a:cxn ang="0">
                  <a:pos x="92" y="22"/>
                </a:cxn>
                <a:cxn ang="0">
                  <a:pos x="88" y="28"/>
                </a:cxn>
                <a:cxn ang="0">
                  <a:pos x="98" y="36"/>
                </a:cxn>
                <a:cxn ang="0">
                  <a:pos x="94" y="40"/>
                </a:cxn>
                <a:cxn ang="0">
                  <a:pos x="88" y="36"/>
                </a:cxn>
                <a:cxn ang="0">
                  <a:pos x="84" y="38"/>
                </a:cxn>
                <a:cxn ang="0">
                  <a:pos x="82" y="46"/>
                </a:cxn>
                <a:cxn ang="0">
                  <a:pos x="76" y="46"/>
                </a:cxn>
                <a:cxn ang="0">
                  <a:pos x="68" y="40"/>
                </a:cxn>
                <a:cxn ang="0">
                  <a:pos x="60" y="54"/>
                </a:cxn>
                <a:cxn ang="0">
                  <a:pos x="52" y="64"/>
                </a:cxn>
                <a:cxn ang="0">
                  <a:pos x="40" y="62"/>
                </a:cxn>
                <a:cxn ang="0">
                  <a:pos x="28" y="66"/>
                </a:cxn>
                <a:cxn ang="0">
                  <a:pos x="22" y="78"/>
                </a:cxn>
                <a:cxn ang="0">
                  <a:pos x="26" y="84"/>
                </a:cxn>
                <a:cxn ang="0">
                  <a:pos x="28" y="88"/>
                </a:cxn>
                <a:cxn ang="0">
                  <a:pos x="20" y="92"/>
                </a:cxn>
                <a:cxn ang="0">
                  <a:pos x="14" y="84"/>
                </a:cxn>
                <a:cxn ang="0">
                  <a:pos x="10" y="80"/>
                </a:cxn>
                <a:cxn ang="0">
                  <a:pos x="0" y="84"/>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246">
              <a:extLst>
                <a:ext uri="{FF2B5EF4-FFF2-40B4-BE49-F238E27FC236}">
                  <a16:creationId xmlns:a16="http://schemas.microsoft.com/office/drawing/2014/main" id="{65093830-0FB8-45BE-BED3-BCC99515CC94}"/>
                </a:ext>
              </a:extLst>
            </p:cNvPr>
            <p:cNvSpPr>
              <a:spLocks/>
            </p:cNvSpPr>
            <p:nvPr/>
          </p:nvSpPr>
          <p:spPr bwMode="auto">
            <a:xfrm>
              <a:off x="8936793" y="4028972"/>
              <a:ext cx="294051" cy="257967"/>
            </a:xfrm>
            <a:custGeom>
              <a:avLst/>
              <a:gdLst/>
              <a:ahLst/>
              <a:cxnLst>
                <a:cxn ang="0">
                  <a:pos x="14" y="46"/>
                </a:cxn>
                <a:cxn ang="0">
                  <a:pos x="24" y="56"/>
                </a:cxn>
                <a:cxn ang="0">
                  <a:pos x="36" y="56"/>
                </a:cxn>
                <a:cxn ang="0">
                  <a:pos x="44" y="54"/>
                </a:cxn>
                <a:cxn ang="0">
                  <a:pos x="66" y="46"/>
                </a:cxn>
                <a:cxn ang="0">
                  <a:pos x="74" y="54"/>
                </a:cxn>
                <a:cxn ang="0">
                  <a:pos x="86" y="48"/>
                </a:cxn>
                <a:cxn ang="0">
                  <a:pos x="98" y="36"/>
                </a:cxn>
                <a:cxn ang="0">
                  <a:pos x="108" y="18"/>
                </a:cxn>
                <a:cxn ang="0">
                  <a:pos x="110" y="6"/>
                </a:cxn>
                <a:cxn ang="0">
                  <a:pos x="116" y="2"/>
                </a:cxn>
                <a:cxn ang="0">
                  <a:pos x="132" y="0"/>
                </a:cxn>
                <a:cxn ang="0">
                  <a:pos x="140" y="6"/>
                </a:cxn>
                <a:cxn ang="0">
                  <a:pos x="138" y="14"/>
                </a:cxn>
                <a:cxn ang="0">
                  <a:pos x="132" y="16"/>
                </a:cxn>
                <a:cxn ang="0">
                  <a:pos x="140" y="26"/>
                </a:cxn>
                <a:cxn ang="0">
                  <a:pos x="146" y="42"/>
                </a:cxn>
                <a:cxn ang="0">
                  <a:pos x="150" y="48"/>
                </a:cxn>
                <a:cxn ang="0">
                  <a:pos x="160" y="56"/>
                </a:cxn>
                <a:cxn ang="0">
                  <a:pos x="156" y="60"/>
                </a:cxn>
                <a:cxn ang="0">
                  <a:pos x="144" y="58"/>
                </a:cxn>
                <a:cxn ang="0">
                  <a:pos x="138" y="64"/>
                </a:cxn>
                <a:cxn ang="0">
                  <a:pos x="136" y="84"/>
                </a:cxn>
                <a:cxn ang="0">
                  <a:pos x="120" y="96"/>
                </a:cxn>
                <a:cxn ang="0">
                  <a:pos x="122" y="112"/>
                </a:cxn>
                <a:cxn ang="0">
                  <a:pos x="120" y="118"/>
                </a:cxn>
                <a:cxn ang="0">
                  <a:pos x="118" y="134"/>
                </a:cxn>
                <a:cxn ang="0">
                  <a:pos x="94" y="132"/>
                </a:cxn>
                <a:cxn ang="0">
                  <a:pos x="92" y="124"/>
                </a:cxn>
                <a:cxn ang="0">
                  <a:pos x="64" y="120"/>
                </a:cxn>
                <a:cxn ang="0">
                  <a:pos x="60" y="126"/>
                </a:cxn>
                <a:cxn ang="0">
                  <a:pos x="46" y="124"/>
                </a:cxn>
                <a:cxn ang="0">
                  <a:pos x="44" y="116"/>
                </a:cxn>
                <a:cxn ang="0">
                  <a:pos x="24" y="116"/>
                </a:cxn>
                <a:cxn ang="0">
                  <a:pos x="20" y="96"/>
                </a:cxn>
                <a:cxn ang="0">
                  <a:pos x="12" y="86"/>
                </a:cxn>
                <a:cxn ang="0">
                  <a:pos x="2" y="66"/>
                </a:cxn>
                <a:cxn ang="0">
                  <a:pos x="0" y="54"/>
                </a:cxn>
                <a:cxn ang="0">
                  <a:pos x="6" y="46"/>
                </a:cxn>
                <a:cxn ang="0">
                  <a:pos x="14" y="46"/>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247">
              <a:extLst>
                <a:ext uri="{FF2B5EF4-FFF2-40B4-BE49-F238E27FC236}">
                  <a16:creationId xmlns:a16="http://schemas.microsoft.com/office/drawing/2014/main" id="{4510D16F-1D35-4845-9D64-E7DD52285618}"/>
                </a:ext>
              </a:extLst>
            </p:cNvPr>
            <p:cNvSpPr>
              <a:spLocks/>
            </p:cNvSpPr>
            <p:nvPr/>
          </p:nvSpPr>
          <p:spPr bwMode="auto">
            <a:xfrm>
              <a:off x="8536169" y="4002051"/>
              <a:ext cx="316104" cy="338824"/>
            </a:xfrm>
            <a:custGeom>
              <a:avLst/>
              <a:gdLst/>
              <a:ahLst/>
              <a:cxnLst>
                <a:cxn ang="0">
                  <a:pos x="0" y="0"/>
                </a:cxn>
                <a:cxn ang="0">
                  <a:pos x="20" y="2"/>
                </a:cxn>
                <a:cxn ang="0">
                  <a:pos x="38" y="4"/>
                </a:cxn>
                <a:cxn ang="0">
                  <a:pos x="48" y="18"/>
                </a:cxn>
                <a:cxn ang="0">
                  <a:pos x="60" y="28"/>
                </a:cxn>
                <a:cxn ang="0">
                  <a:pos x="72" y="36"/>
                </a:cxn>
                <a:cxn ang="0">
                  <a:pos x="84" y="50"/>
                </a:cxn>
                <a:cxn ang="0">
                  <a:pos x="96" y="54"/>
                </a:cxn>
                <a:cxn ang="0">
                  <a:pos x="108" y="64"/>
                </a:cxn>
                <a:cxn ang="0">
                  <a:pos x="122" y="78"/>
                </a:cxn>
                <a:cxn ang="0">
                  <a:pos x="134" y="84"/>
                </a:cxn>
                <a:cxn ang="0">
                  <a:pos x="134" y="96"/>
                </a:cxn>
                <a:cxn ang="0">
                  <a:pos x="136" y="102"/>
                </a:cxn>
                <a:cxn ang="0">
                  <a:pos x="144" y="104"/>
                </a:cxn>
                <a:cxn ang="0">
                  <a:pos x="152" y="116"/>
                </a:cxn>
                <a:cxn ang="0">
                  <a:pos x="152" y="124"/>
                </a:cxn>
                <a:cxn ang="0">
                  <a:pos x="150" y="130"/>
                </a:cxn>
                <a:cxn ang="0">
                  <a:pos x="160" y="124"/>
                </a:cxn>
                <a:cxn ang="0">
                  <a:pos x="172" y="130"/>
                </a:cxn>
                <a:cxn ang="0">
                  <a:pos x="172" y="156"/>
                </a:cxn>
                <a:cxn ang="0">
                  <a:pos x="170" y="176"/>
                </a:cxn>
                <a:cxn ang="0">
                  <a:pos x="160" y="174"/>
                </a:cxn>
                <a:cxn ang="0">
                  <a:pos x="152" y="176"/>
                </a:cxn>
                <a:cxn ang="0">
                  <a:pos x="142" y="174"/>
                </a:cxn>
                <a:cxn ang="0">
                  <a:pos x="96" y="128"/>
                </a:cxn>
                <a:cxn ang="0">
                  <a:pos x="90" y="120"/>
                </a:cxn>
                <a:cxn ang="0">
                  <a:pos x="86" y="106"/>
                </a:cxn>
                <a:cxn ang="0">
                  <a:pos x="64" y="80"/>
                </a:cxn>
                <a:cxn ang="0">
                  <a:pos x="60" y="70"/>
                </a:cxn>
                <a:cxn ang="0">
                  <a:pos x="60" y="62"/>
                </a:cxn>
                <a:cxn ang="0">
                  <a:pos x="46" y="50"/>
                </a:cxn>
                <a:cxn ang="0">
                  <a:pos x="38" y="50"/>
                </a:cxn>
                <a:cxn ang="0">
                  <a:pos x="38" y="42"/>
                </a:cxn>
                <a:cxn ang="0">
                  <a:pos x="20" y="22"/>
                </a:cxn>
                <a:cxn ang="0">
                  <a:pos x="4" y="10"/>
                </a:cxn>
                <a:cxn ang="0">
                  <a:pos x="0" y="0"/>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248">
              <a:extLst>
                <a:ext uri="{FF2B5EF4-FFF2-40B4-BE49-F238E27FC236}">
                  <a16:creationId xmlns:a16="http://schemas.microsoft.com/office/drawing/2014/main" id="{67524B28-9F4A-4818-8537-8502CCA3FC26}"/>
                </a:ext>
              </a:extLst>
            </p:cNvPr>
            <p:cNvSpPr>
              <a:spLocks/>
            </p:cNvSpPr>
            <p:nvPr/>
          </p:nvSpPr>
          <p:spPr bwMode="auto">
            <a:xfrm>
              <a:off x="8896391" y="4244610"/>
              <a:ext cx="29405" cy="26952"/>
            </a:xfrm>
            <a:custGeom>
              <a:avLst/>
              <a:gdLst/>
              <a:ahLst/>
              <a:cxnLst>
                <a:cxn ang="0">
                  <a:pos x="0" y="6"/>
                </a:cxn>
                <a:cxn ang="0">
                  <a:pos x="6" y="0"/>
                </a:cxn>
                <a:cxn ang="0">
                  <a:pos x="16" y="4"/>
                </a:cxn>
                <a:cxn ang="0">
                  <a:pos x="14" y="12"/>
                </a:cxn>
                <a:cxn ang="0">
                  <a:pos x="6" y="14"/>
                </a:cxn>
                <a:cxn ang="0">
                  <a:pos x="0" y="6"/>
                </a:cxn>
              </a:cxnLst>
              <a:rect l="0" t="0" r="r" b="b"/>
              <a:pathLst>
                <a:path w="16" h="14">
                  <a:moveTo>
                    <a:pt x="0" y="6"/>
                  </a:moveTo>
                  <a:lnTo>
                    <a:pt x="6" y="0"/>
                  </a:lnTo>
                  <a:lnTo>
                    <a:pt x="16" y="4"/>
                  </a:lnTo>
                  <a:lnTo>
                    <a:pt x="14" y="12"/>
                  </a:lnTo>
                  <a:lnTo>
                    <a:pt x="6" y="14"/>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249">
              <a:extLst>
                <a:ext uri="{FF2B5EF4-FFF2-40B4-BE49-F238E27FC236}">
                  <a16:creationId xmlns:a16="http://schemas.microsoft.com/office/drawing/2014/main" id="{3BDE9C82-A419-40FE-A828-A26BB6A0A158}"/>
                </a:ext>
              </a:extLst>
            </p:cNvPr>
            <p:cNvSpPr>
              <a:spLocks/>
            </p:cNvSpPr>
            <p:nvPr/>
          </p:nvSpPr>
          <p:spPr bwMode="auto">
            <a:xfrm>
              <a:off x="8833874" y="4213807"/>
              <a:ext cx="47783" cy="53905"/>
            </a:xfrm>
            <a:custGeom>
              <a:avLst/>
              <a:gdLst/>
              <a:ahLst/>
              <a:cxnLst>
                <a:cxn ang="0">
                  <a:pos x="0" y="0"/>
                </a:cxn>
                <a:cxn ang="0">
                  <a:pos x="12" y="0"/>
                </a:cxn>
                <a:cxn ang="0">
                  <a:pos x="14" y="10"/>
                </a:cxn>
                <a:cxn ang="0">
                  <a:pos x="18" y="16"/>
                </a:cxn>
                <a:cxn ang="0">
                  <a:pos x="24" y="18"/>
                </a:cxn>
                <a:cxn ang="0">
                  <a:pos x="26" y="26"/>
                </a:cxn>
                <a:cxn ang="0">
                  <a:pos x="20" y="28"/>
                </a:cxn>
                <a:cxn ang="0">
                  <a:pos x="14" y="24"/>
                </a:cxn>
                <a:cxn ang="0">
                  <a:pos x="12" y="16"/>
                </a:cxn>
                <a:cxn ang="0">
                  <a:pos x="6" y="10"/>
                </a:cxn>
                <a:cxn ang="0">
                  <a:pos x="0" y="8"/>
                </a:cxn>
                <a:cxn ang="0">
                  <a:pos x="0" y="0"/>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250">
              <a:extLst>
                <a:ext uri="{FF2B5EF4-FFF2-40B4-BE49-F238E27FC236}">
                  <a16:creationId xmlns:a16="http://schemas.microsoft.com/office/drawing/2014/main" id="{0EF2E5A2-78AB-443F-B969-290D92F22FFB}"/>
                </a:ext>
              </a:extLst>
            </p:cNvPr>
            <p:cNvSpPr>
              <a:spLocks/>
            </p:cNvSpPr>
            <p:nvPr/>
          </p:nvSpPr>
          <p:spPr bwMode="auto">
            <a:xfrm>
              <a:off x="8841244" y="4352428"/>
              <a:ext cx="290375" cy="84705"/>
            </a:xfrm>
            <a:custGeom>
              <a:avLst/>
              <a:gdLst/>
              <a:ahLst/>
              <a:cxnLst>
                <a:cxn ang="0">
                  <a:pos x="8" y="2"/>
                </a:cxn>
                <a:cxn ang="0">
                  <a:pos x="28" y="0"/>
                </a:cxn>
                <a:cxn ang="0">
                  <a:pos x="46" y="10"/>
                </a:cxn>
                <a:cxn ang="0">
                  <a:pos x="56" y="14"/>
                </a:cxn>
                <a:cxn ang="0">
                  <a:pos x="74" y="14"/>
                </a:cxn>
                <a:cxn ang="0">
                  <a:pos x="84" y="10"/>
                </a:cxn>
                <a:cxn ang="0">
                  <a:pos x="100" y="10"/>
                </a:cxn>
                <a:cxn ang="0">
                  <a:pos x="112" y="18"/>
                </a:cxn>
                <a:cxn ang="0">
                  <a:pos x="114" y="24"/>
                </a:cxn>
                <a:cxn ang="0">
                  <a:pos x="134" y="26"/>
                </a:cxn>
                <a:cxn ang="0">
                  <a:pos x="142" y="26"/>
                </a:cxn>
                <a:cxn ang="0">
                  <a:pos x="144" y="32"/>
                </a:cxn>
                <a:cxn ang="0">
                  <a:pos x="154" y="36"/>
                </a:cxn>
                <a:cxn ang="0">
                  <a:pos x="158" y="42"/>
                </a:cxn>
                <a:cxn ang="0">
                  <a:pos x="144" y="44"/>
                </a:cxn>
                <a:cxn ang="0">
                  <a:pos x="126" y="40"/>
                </a:cxn>
                <a:cxn ang="0">
                  <a:pos x="116" y="38"/>
                </a:cxn>
                <a:cxn ang="0">
                  <a:pos x="108" y="38"/>
                </a:cxn>
                <a:cxn ang="0">
                  <a:pos x="78" y="36"/>
                </a:cxn>
                <a:cxn ang="0">
                  <a:pos x="68" y="28"/>
                </a:cxn>
                <a:cxn ang="0">
                  <a:pos x="36" y="28"/>
                </a:cxn>
                <a:cxn ang="0">
                  <a:pos x="26" y="24"/>
                </a:cxn>
                <a:cxn ang="0">
                  <a:pos x="14" y="20"/>
                </a:cxn>
                <a:cxn ang="0">
                  <a:pos x="10" y="16"/>
                </a:cxn>
                <a:cxn ang="0">
                  <a:pos x="0" y="10"/>
                </a:cxn>
                <a:cxn ang="0">
                  <a:pos x="8" y="2"/>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251">
              <a:extLst>
                <a:ext uri="{FF2B5EF4-FFF2-40B4-BE49-F238E27FC236}">
                  <a16:creationId xmlns:a16="http://schemas.microsoft.com/office/drawing/2014/main" id="{695A286F-0AD6-4993-AC9F-233ED3E986E1}"/>
                </a:ext>
              </a:extLst>
            </p:cNvPr>
            <p:cNvSpPr>
              <a:spLocks/>
            </p:cNvSpPr>
            <p:nvPr/>
          </p:nvSpPr>
          <p:spPr bwMode="auto">
            <a:xfrm>
              <a:off x="9370542" y="4417848"/>
              <a:ext cx="102918" cy="69305"/>
            </a:xfrm>
            <a:custGeom>
              <a:avLst/>
              <a:gdLst/>
              <a:ahLst/>
              <a:cxnLst>
                <a:cxn ang="0">
                  <a:pos x="0" y="36"/>
                </a:cxn>
                <a:cxn ang="0">
                  <a:pos x="18" y="28"/>
                </a:cxn>
                <a:cxn ang="0">
                  <a:pos x="30" y="18"/>
                </a:cxn>
                <a:cxn ang="0">
                  <a:pos x="54" y="8"/>
                </a:cxn>
                <a:cxn ang="0">
                  <a:pos x="56" y="2"/>
                </a:cxn>
                <a:cxn ang="0">
                  <a:pos x="38" y="0"/>
                </a:cxn>
                <a:cxn ang="0">
                  <a:pos x="24" y="8"/>
                </a:cxn>
                <a:cxn ang="0">
                  <a:pos x="14" y="16"/>
                </a:cxn>
                <a:cxn ang="0">
                  <a:pos x="8" y="18"/>
                </a:cxn>
                <a:cxn ang="0">
                  <a:pos x="2" y="22"/>
                </a:cxn>
                <a:cxn ang="0">
                  <a:pos x="0" y="36"/>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252">
              <a:extLst>
                <a:ext uri="{FF2B5EF4-FFF2-40B4-BE49-F238E27FC236}">
                  <a16:creationId xmlns:a16="http://schemas.microsoft.com/office/drawing/2014/main" id="{0C539138-3C9E-4AE4-829B-B38D4D704C41}"/>
                </a:ext>
              </a:extLst>
            </p:cNvPr>
            <p:cNvSpPr>
              <a:spLocks/>
            </p:cNvSpPr>
            <p:nvPr/>
          </p:nvSpPr>
          <p:spPr bwMode="auto">
            <a:xfrm>
              <a:off x="9234535" y="4452504"/>
              <a:ext cx="55134" cy="30803"/>
            </a:xfrm>
            <a:custGeom>
              <a:avLst/>
              <a:gdLst/>
              <a:ahLst/>
              <a:cxnLst>
                <a:cxn ang="0">
                  <a:pos x="2" y="0"/>
                </a:cxn>
                <a:cxn ang="0">
                  <a:pos x="14" y="0"/>
                </a:cxn>
                <a:cxn ang="0">
                  <a:pos x="24" y="6"/>
                </a:cxn>
                <a:cxn ang="0">
                  <a:pos x="30" y="12"/>
                </a:cxn>
                <a:cxn ang="0">
                  <a:pos x="26" y="16"/>
                </a:cxn>
                <a:cxn ang="0">
                  <a:pos x="14" y="14"/>
                </a:cxn>
                <a:cxn ang="0">
                  <a:pos x="4" y="8"/>
                </a:cxn>
                <a:cxn ang="0">
                  <a:pos x="0" y="4"/>
                </a:cxn>
                <a:cxn ang="0">
                  <a:pos x="2" y="0"/>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253">
              <a:extLst>
                <a:ext uri="{FF2B5EF4-FFF2-40B4-BE49-F238E27FC236}">
                  <a16:creationId xmlns:a16="http://schemas.microsoft.com/office/drawing/2014/main" id="{905E4C7E-5042-4C01-A1FD-44536169F69E}"/>
                </a:ext>
              </a:extLst>
            </p:cNvPr>
            <p:cNvSpPr>
              <a:spLocks/>
            </p:cNvSpPr>
            <p:nvPr/>
          </p:nvSpPr>
          <p:spPr bwMode="auto">
            <a:xfrm>
              <a:off x="9260260" y="4417873"/>
              <a:ext cx="69836" cy="19252"/>
            </a:xfrm>
            <a:custGeom>
              <a:avLst/>
              <a:gdLst/>
              <a:ahLst/>
              <a:cxnLst>
                <a:cxn ang="0">
                  <a:pos x="0" y="10"/>
                </a:cxn>
                <a:cxn ang="0">
                  <a:pos x="18" y="10"/>
                </a:cxn>
                <a:cxn ang="0">
                  <a:pos x="38" y="10"/>
                </a:cxn>
                <a:cxn ang="0">
                  <a:pos x="38" y="4"/>
                </a:cxn>
                <a:cxn ang="0">
                  <a:pos x="24" y="4"/>
                </a:cxn>
                <a:cxn ang="0">
                  <a:pos x="18" y="2"/>
                </a:cxn>
                <a:cxn ang="0">
                  <a:pos x="8" y="0"/>
                </a:cxn>
                <a:cxn ang="0">
                  <a:pos x="4" y="2"/>
                </a:cxn>
                <a:cxn ang="0">
                  <a:pos x="0" y="10"/>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254">
              <a:extLst>
                <a:ext uri="{FF2B5EF4-FFF2-40B4-BE49-F238E27FC236}">
                  <a16:creationId xmlns:a16="http://schemas.microsoft.com/office/drawing/2014/main" id="{9E5DF46E-70D1-460D-B4AD-79EA583ABFB3}"/>
                </a:ext>
              </a:extLst>
            </p:cNvPr>
            <p:cNvSpPr>
              <a:spLocks/>
            </p:cNvSpPr>
            <p:nvPr/>
          </p:nvSpPr>
          <p:spPr bwMode="auto">
            <a:xfrm>
              <a:off x="9205112" y="4417873"/>
              <a:ext cx="36756" cy="19252"/>
            </a:xfrm>
            <a:custGeom>
              <a:avLst/>
              <a:gdLst/>
              <a:ahLst/>
              <a:cxnLst>
                <a:cxn ang="0">
                  <a:pos x="0" y="2"/>
                </a:cxn>
                <a:cxn ang="0">
                  <a:pos x="0" y="10"/>
                </a:cxn>
                <a:cxn ang="0">
                  <a:pos x="20" y="10"/>
                </a:cxn>
                <a:cxn ang="0">
                  <a:pos x="18" y="2"/>
                </a:cxn>
                <a:cxn ang="0">
                  <a:pos x="8" y="0"/>
                </a:cxn>
                <a:cxn ang="0">
                  <a:pos x="0" y="2"/>
                </a:cxn>
              </a:cxnLst>
              <a:rect l="0" t="0" r="r" b="b"/>
              <a:pathLst>
                <a:path w="20" h="10">
                  <a:moveTo>
                    <a:pt x="0" y="2"/>
                  </a:moveTo>
                  <a:lnTo>
                    <a:pt x="0" y="10"/>
                  </a:lnTo>
                  <a:lnTo>
                    <a:pt x="20" y="10"/>
                  </a:lnTo>
                  <a:lnTo>
                    <a:pt x="18" y="2"/>
                  </a:lnTo>
                  <a:lnTo>
                    <a:pt x="8" y="0"/>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255">
              <a:extLst>
                <a:ext uri="{FF2B5EF4-FFF2-40B4-BE49-F238E27FC236}">
                  <a16:creationId xmlns:a16="http://schemas.microsoft.com/office/drawing/2014/main" id="{C61795AB-366F-42D7-B95F-4F1243CDB711}"/>
                </a:ext>
              </a:extLst>
            </p:cNvPr>
            <p:cNvSpPr>
              <a:spLocks/>
            </p:cNvSpPr>
            <p:nvPr/>
          </p:nvSpPr>
          <p:spPr bwMode="auto">
            <a:xfrm>
              <a:off x="9146305" y="4417880"/>
              <a:ext cx="47783" cy="34654"/>
            </a:xfrm>
            <a:custGeom>
              <a:avLst/>
              <a:gdLst/>
              <a:ahLst/>
              <a:cxnLst>
                <a:cxn ang="0">
                  <a:pos x="2" y="0"/>
                </a:cxn>
                <a:cxn ang="0">
                  <a:pos x="14" y="2"/>
                </a:cxn>
                <a:cxn ang="0">
                  <a:pos x="26" y="4"/>
                </a:cxn>
                <a:cxn ang="0">
                  <a:pos x="26" y="10"/>
                </a:cxn>
                <a:cxn ang="0">
                  <a:pos x="24" y="18"/>
                </a:cxn>
                <a:cxn ang="0">
                  <a:pos x="12" y="14"/>
                </a:cxn>
                <a:cxn ang="0">
                  <a:pos x="0" y="10"/>
                </a:cxn>
                <a:cxn ang="0">
                  <a:pos x="2" y="0"/>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256">
              <a:extLst>
                <a:ext uri="{FF2B5EF4-FFF2-40B4-BE49-F238E27FC236}">
                  <a16:creationId xmlns:a16="http://schemas.microsoft.com/office/drawing/2014/main" id="{D24E0B1A-C7C6-47B3-AFFF-588035C5B2F6}"/>
                </a:ext>
              </a:extLst>
            </p:cNvPr>
            <p:cNvSpPr>
              <a:spLocks/>
            </p:cNvSpPr>
            <p:nvPr/>
          </p:nvSpPr>
          <p:spPr bwMode="auto">
            <a:xfrm>
              <a:off x="9230872" y="4113683"/>
              <a:ext cx="180106" cy="227164"/>
            </a:xfrm>
            <a:custGeom>
              <a:avLst/>
              <a:gdLst/>
              <a:ahLst/>
              <a:cxnLst>
                <a:cxn ang="0">
                  <a:pos x="12" y="36"/>
                </a:cxn>
                <a:cxn ang="0">
                  <a:pos x="12" y="26"/>
                </a:cxn>
                <a:cxn ang="0">
                  <a:pos x="20" y="14"/>
                </a:cxn>
                <a:cxn ang="0">
                  <a:pos x="32" y="8"/>
                </a:cxn>
                <a:cxn ang="0">
                  <a:pos x="48" y="10"/>
                </a:cxn>
                <a:cxn ang="0">
                  <a:pos x="58" y="14"/>
                </a:cxn>
                <a:cxn ang="0">
                  <a:pos x="74" y="14"/>
                </a:cxn>
                <a:cxn ang="0">
                  <a:pos x="84" y="12"/>
                </a:cxn>
                <a:cxn ang="0">
                  <a:pos x="90" y="8"/>
                </a:cxn>
                <a:cxn ang="0">
                  <a:pos x="98" y="0"/>
                </a:cxn>
                <a:cxn ang="0">
                  <a:pos x="98" y="8"/>
                </a:cxn>
                <a:cxn ang="0">
                  <a:pos x="88" y="20"/>
                </a:cxn>
                <a:cxn ang="0">
                  <a:pos x="80" y="26"/>
                </a:cxn>
                <a:cxn ang="0">
                  <a:pos x="56" y="22"/>
                </a:cxn>
                <a:cxn ang="0">
                  <a:pos x="42" y="20"/>
                </a:cxn>
                <a:cxn ang="0">
                  <a:pos x="30" y="20"/>
                </a:cxn>
                <a:cxn ang="0">
                  <a:pos x="24" y="20"/>
                </a:cxn>
                <a:cxn ang="0">
                  <a:pos x="18" y="26"/>
                </a:cxn>
                <a:cxn ang="0">
                  <a:pos x="18" y="36"/>
                </a:cxn>
                <a:cxn ang="0">
                  <a:pos x="22" y="42"/>
                </a:cxn>
                <a:cxn ang="0">
                  <a:pos x="26" y="46"/>
                </a:cxn>
                <a:cxn ang="0">
                  <a:pos x="28" y="50"/>
                </a:cxn>
                <a:cxn ang="0">
                  <a:pos x="32" y="52"/>
                </a:cxn>
                <a:cxn ang="0">
                  <a:pos x="38" y="44"/>
                </a:cxn>
                <a:cxn ang="0">
                  <a:pos x="42" y="42"/>
                </a:cxn>
                <a:cxn ang="0">
                  <a:pos x="52" y="44"/>
                </a:cxn>
                <a:cxn ang="0">
                  <a:pos x="60" y="40"/>
                </a:cxn>
                <a:cxn ang="0">
                  <a:pos x="70" y="40"/>
                </a:cxn>
                <a:cxn ang="0">
                  <a:pos x="68" y="46"/>
                </a:cxn>
                <a:cxn ang="0">
                  <a:pos x="56" y="48"/>
                </a:cxn>
                <a:cxn ang="0">
                  <a:pos x="50" y="54"/>
                </a:cxn>
                <a:cxn ang="0">
                  <a:pos x="44" y="60"/>
                </a:cxn>
                <a:cxn ang="0">
                  <a:pos x="44" y="62"/>
                </a:cxn>
                <a:cxn ang="0">
                  <a:pos x="48" y="68"/>
                </a:cxn>
                <a:cxn ang="0">
                  <a:pos x="54" y="80"/>
                </a:cxn>
                <a:cxn ang="0">
                  <a:pos x="54" y="84"/>
                </a:cxn>
                <a:cxn ang="0">
                  <a:pos x="56" y="92"/>
                </a:cxn>
                <a:cxn ang="0">
                  <a:pos x="62" y="96"/>
                </a:cxn>
                <a:cxn ang="0">
                  <a:pos x="54" y="100"/>
                </a:cxn>
                <a:cxn ang="0">
                  <a:pos x="46" y="98"/>
                </a:cxn>
                <a:cxn ang="0">
                  <a:pos x="44" y="104"/>
                </a:cxn>
                <a:cxn ang="0">
                  <a:pos x="38" y="94"/>
                </a:cxn>
                <a:cxn ang="0">
                  <a:pos x="34" y="84"/>
                </a:cxn>
                <a:cxn ang="0">
                  <a:pos x="32" y="70"/>
                </a:cxn>
                <a:cxn ang="0">
                  <a:pos x="24" y="70"/>
                </a:cxn>
                <a:cxn ang="0">
                  <a:pos x="22" y="76"/>
                </a:cxn>
                <a:cxn ang="0">
                  <a:pos x="24" y="92"/>
                </a:cxn>
                <a:cxn ang="0">
                  <a:pos x="24" y="98"/>
                </a:cxn>
                <a:cxn ang="0">
                  <a:pos x="24" y="112"/>
                </a:cxn>
                <a:cxn ang="0">
                  <a:pos x="22" y="118"/>
                </a:cxn>
                <a:cxn ang="0">
                  <a:pos x="10" y="116"/>
                </a:cxn>
                <a:cxn ang="0">
                  <a:pos x="10" y="102"/>
                </a:cxn>
                <a:cxn ang="0">
                  <a:pos x="12" y="90"/>
                </a:cxn>
                <a:cxn ang="0">
                  <a:pos x="10" y="84"/>
                </a:cxn>
                <a:cxn ang="0">
                  <a:pos x="0" y="80"/>
                </a:cxn>
                <a:cxn ang="0">
                  <a:pos x="0" y="68"/>
                </a:cxn>
                <a:cxn ang="0">
                  <a:pos x="4" y="58"/>
                </a:cxn>
                <a:cxn ang="0">
                  <a:pos x="8" y="42"/>
                </a:cxn>
                <a:cxn ang="0">
                  <a:pos x="12" y="36"/>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257">
              <a:extLst>
                <a:ext uri="{FF2B5EF4-FFF2-40B4-BE49-F238E27FC236}">
                  <a16:creationId xmlns:a16="http://schemas.microsoft.com/office/drawing/2014/main" id="{84D5E1ED-4381-4F2F-9434-A96254844D2C}"/>
                </a:ext>
              </a:extLst>
            </p:cNvPr>
            <p:cNvSpPr>
              <a:spLocks/>
            </p:cNvSpPr>
            <p:nvPr/>
          </p:nvSpPr>
          <p:spPr bwMode="auto">
            <a:xfrm>
              <a:off x="9576355" y="4182984"/>
              <a:ext cx="297724" cy="261816"/>
            </a:xfrm>
            <a:custGeom>
              <a:avLst/>
              <a:gdLst/>
              <a:ahLst/>
              <a:cxnLst>
                <a:cxn ang="0">
                  <a:pos x="2" y="8"/>
                </a:cxn>
                <a:cxn ang="0">
                  <a:pos x="20" y="2"/>
                </a:cxn>
                <a:cxn ang="0">
                  <a:pos x="30" y="0"/>
                </a:cxn>
                <a:cxn ang="0">
                  <a:pos x="48" y="2"/>
                </a:cxn>
                <a:cxn ang="0">
                  <a:pos x="56" y="10"/>
                </a:cxn>
                <a:cxn ang="0">
                  <a:pos x="54" y="22"/>
                </a:cxn>
                <a:cxn ang="0">
                  <a:pos x="54" y="30"/>
                </a:cxn>
                <a:cxn ang="0">
                  <a:pos x="60" y="34"/>
                </a:cxn>
                <a:cxn ang="0">
                  <a:pos x="62" y="42"/>
                </a:cxn>
                <a:cxn ang="0">
                  <a:pos x="70" y="44"/>
                </a:cxn>
                <a:cxn ang="0">
                  <a:pos x="80" y="42"/>
                </a:cxn>
                <a:cxn ang="0">
                  <a:pos x="86" y="32"/>
                </a:cxn>
                <a:cxn ang="0">
                  <a:pos x="94" y="26"/>
                </a:cxn>
                <a:cxn ang="0">
                  <a:pos x="104" y="22"/>
                </a:cxn>
                <a:cxn ang="0">
                  <a:pos x="110" y="16"/>
                </a:cxn>
                <a:cxn ang="0">
                  <a:pos x="128" y="22"/>
                </a:cxn>
                <a:cxn ang="0">
                  <a:pos x="142" y="26"/>
                </a:cxn>
                <a:cxn ang="0">
                  <a:pos x="158" y="32"/>
                </a:cxn>
                <a:cxn ang="0">
                  <a:pos x="162" y="34"/>
                </a:cxn>
                <a:cxn ang="0">
                  <a:pos x="162" y="136"/>
                </a:cxn>
                <a:cxn ang="0">
                  <a:pos x="148" y="124"/>
                </a:cxn>
                <a:cxn ang="0">
                  <a:pos x="138" y="120"/>
                </a:cxn>
                <a:cxn ang="0">
                  <a:pos x="130" y="120"/>
                </a:cxn>
                <a:cxn ang="0">
                  <a:pos x="124" y="124"/>
                </a:cxn>
                <a:cxn ang="0">
                  <a:pos x="110" y="126"/>
                </a:cxn>
                <a:cxn ang="0">
                  <a:pos x="108" y="118"/>
                </a:cxn>
                <a:cxn ang="0">
                  <a:pos x="110" y="114"/>
                </a:cxn>
                <a:cxn ang="0">
                  <a:pos x="116" y="112"/>
                </a:cxn>
                <a:cxn ang="0">
                  <a:pos x="124" y="110"/>
                </a:cxn>
                <a:cxn ang="0">
                  <a:pos x="126" y="98"/>
                </a:cxn>
                <a:cxn ang="0">
                  <a:pos x="122" y="90"/>
                </a:cxn>
                <a:cxn ang="0">
                  <a:pos x="112" y="80"/>
                </a:cxn>
                <a:cxn ang="0">
                  <a:pos x="90" y="68"/>
                </a:cxn>
                <a:cxn ang="0">
                  <a:pos x="66" y="62"/>
                </a:cxn>
                <a:cxn ang="0">
                  <a:pos x="60" y="56"/>
                </a:cxn>
                <a:cxn ang="0">
                  <a:pos x="54" y="54"/>
                </a:cxn>
                <a:cxn ang="0">
                  <a:pos x="48" y="40"/>
                </a:cxn>
                <a:cxn ang="0">
                  <a:pos x="42" y="42"/>
                </a:cxn>
                <a:cxn ang="0">
                  <a:pos x="42" y="48"/>
                </a:cxn>
                <a:cxn ang="0">
                  <a:pos x="42" y="58"/>
                </a:cxn>
                <a:cxn ang="0">
                  <a:pos x="32" y="56"/>
                </a:cxn>
                <a:cxn ang="0">
                  <a:pos x="32" y="46"/>
                </a:cxn>
                <a:cxn ang="0">
                  <a:pos x="30" y="40"/>
                </a:cxn>
                <a:cxn ang="0">
                  <a:pos x="20" y="38"/>
                </a:cxn>
                <a:cxn ang="0">
                  <a:pos x="30" y="32"/>
                </a:cxn>
                <a:cxn ang="0">
                  <a:pos x="42" y="34"/>
                </a:cxn>
                <a:cxn ang="0">
                  <a:pos x="50" y="32"/>
                </a:cxn>
                <a:cxn ang="0">
                  <a:pos x="46" y="24"/>
                </a:cxn>
                <a:cxn ang="0">
                  <a:pos x="30" y="24"/>
                </a:cxn>
                <a:cxn ang="0">
                  <a:pos x="20" y="26"/>
                </a:cxn>
                <a:cxn ang="0">
                  <a:pos x="16" y="16"/>
                </a:cxn>
                <a:cxn ang="0">
                  <a:pos x="6" y="16"/>
                </a:cxn>
                <a:cxn ang="0">
                  <a:pos x="0" y="14"/>
                </a:cxn>
                <a:cxn ang="0">
                  <a:pos x="2" y="8"/>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258">
              <a:extLst>
                <a:ext uri="{FF2B5EF4-FFF2-40B4-BE49-F238E27FC236}">
                  <a16:creationId xmlns:a16="http://schemas.microsoft.com/office/drawing/2014/main" id="{551BD630-539D-4A92-8634-D227366F4EB6}"/>
                </a:ext>
              </a:extLst>
            </p:cNvPr>
            <p:cNvSpPr>
              <a:spLocks/>
            </p:cNvSpPr>
            <p:nvPr/>
          </p:nvSpPr>
          <p:spPr bwMode="auto">
            <a:xfrm>
              <a:off x="9491810" y="4252289"/>
              <a:ext cx="88214" cy="30803"/>
            </a:xfrm>
            <a:custGeom>
              <a:avLst/>
              <a:gdLst/>
              <a:ahLst/>
              <a:cxnLst>
                <a:cxn ang="0">
                  <a:pos x="4" y="2"/>
                </a:cxn>
                <a:cxn ang="0">
                  <a:pos x="20" y="0"/>
                </a:cxn>
                <a:cxn ang="0">
                  <a:pos x="38" y="2"/>
                </a:cxn>
                <a:cxn ang="0">
                  <a:pos x="48" y="10"/>
                </a:cxn>
                <a:cxn ang="0">
                  <a:pos x="46" y="16"/>
                </a:cxn>
                <a:cxn ang="0">
                  <a:pos x="34" y="12"/>
                </a:cxn>
                <a:cxn ang="0">
                  <a:pos x="24" y="10"/>
                </a:cxn>
                <a:cxn ang="0">
                  <a:pos x="12" y="10"/>
                </a:cxn>
                <a:cxn ang="0">
                  <a:pos x="8" y="14"/>
                </a:cxn>
                <a:cxn ang="0">
                  <a:pos x="2" y="14"/>
                </a:cxn>
                <a:cxn ang="0">
                  <a:pos x="0" y="6"/>
                </a:cxn>
                <a:cxn ang="0">
                  <a:pos x="4" y="2"/>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259">
              <a:extLst>
                <a:ext uri="{FF2B5EF4-FFF2-40B4-BE49-F238E27FC236}">
                  <a16:creationId xmlns:a16="http://schemas.microsoft.com/office/drawing/2014/main" id="{14FB9D33-A4B1-4139-802D-A3068F9563C5}"/>
                </a:ext>
              </a:extLst>
            </p:cNvPr>
            <p:cNvSpPr>
              <a:spLocks/>
            </p:cNvSpPr>
            <p:nvPr/>
          </p:nvSpPr>
          <p:spPr bwMode="auto">
            <a:xfrm>
              <a:off x="9444049" y="4263859"/>
              <a:ext cx="33079" cy="19252"/>
            </a:xfrm>
            <a:custGeom>
              <a:avLst/>
              <a:gdLst/>
              <a:ahLst/>
              <a:cxnLst>
                <a:cxn ang="0">
                  <a:pos x="2" y="0"/>
                </a:cxn>
                <a:cxn ang="0">
                  <a:pos x="12" y="0"/>
                </a:cxn>
                <a:cxn ang="0">
                  <a:pos x="18" y="4"/>
                </a:cxn>
                <a:cxn ang="0">
                  <a:pos x="14" y="10"/>
                </a:cxn>
                <a:cxn ang="0">
                  <a:pos x="4" y="10"/>
                </a:cxn>
                <a:cxn ang="0">
                  <a:pos x="0" y="6"/>
                </a:cxn>
                <a:cxn ang="0">
                  <a:pos x="2" y="0"/>
                </a:cxn>
              </a:cxnLst>
              <a:rect l="0" t="0" r="r" b="b"/>
              <a:pathLst>
                <a:path w="18" h="10">
                  <a:moveTo>
                    <a:pt x="2" y="0"/>
                  </a:moveTo>
                  <a:lnTo>
                    <a:pt x="12" y="0"/>
                  </a:lnTo>
                  <a:lnTo>
                    <a:pt x="18" y="4"/>
                  </a:lnTo>
                  <a:lnTo>
                    <a:pt x="14" y="10"/>
                  </a:lnTo>
                  <a:lnTo>
                    <a:pt x="4" y="10"/>
                  </a:lnTo>
                  <a:lnTo>
                    <a:pt x="0" y="6"/>
                  </a:lnTo>
                  <a:lnTo>
                    <a:pt x="2"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260">
              <a:extLst>
                <a:ext uri="{FF2B5EF4-FFF2-40B4-BE49-F238E27FC236}">
                  <a16:creationId xmlns:a16="http://schemas.microsoft.com/office/drawing/2014/main" id="{4002D6D6-8C47-4D8D-A4F1-C0FCB2D56789}"/>
                </a:ext>
              </a:extLst>
            </p:cNvPr>
            <p:cNvSpPr>
              <a:spLocks/>
            </p:cNvSpPr>
            <p:nvPr/>
          </p:nvSpPr>
          <p:spPr bwMode="auto">
            <a:xfrm>
              <a:off x="9480787" y="4106000"/>
              <a:ext cx="40431" cy="96257"/>
            </a:xfrm>
            <a:custGeom>
              <a:avLst/>
              <a:gdLst/>
              <a:ahLst/>
              <a:cxnLst>
                <a:cxn ang="0">
                  <a:pos x="0" y="0"/>
                </a:cxn>
                <a:cxn ang="0">
                  <a:pos x="6" y="2"/>
                </a:cxn>
                <a:cxn ang="0">
                  <a:pos x="8" y="10"/>
                </a:cxn>
                <a:cxn ang="0">
                  <a:pos x="8" y="14"/>
                </a:cxn>
                <a:cxn ang="0">
                  <a:pos x="14" y="6"/>
                </a:cxn>
                <a:cxn ang="0">
                  <a:pos x="20" y="4"/>
                </a:cxn>
                <a:cxn ang="0">
                  <a:pos x="22" y="14"/>
                </a:cxn>
                <a:cxn ang="0">
                  <a:pos x="16" y="16"/>
                </a:cxn>
                <a:cxn ang="0">
                  <a:pos x="14" y="20"/>
                </a:cxn>
                <a:cxn ang="0">
                  <a:pos x="18" y="22"/>
                </a:cxn>
                <a:cxn ang="0">
                  <a:pos x="20" y="26"/>
                </a:cxn>
                <a:cxn ang="0">
                  <a:pos x="8" y="26"/>
                </a:cxn>
                <a:cxn ang="0">
                  <a:pos x="8" y="30"/>
                </a:cxn>
                <a:cxn ang="0">
                  <a:pos x="10" y="38"/>
                </a:cxn>
                <a:cxn ang="0">
                  <a:pos x="16" y="44"/>
                </a:cxn>
                <a:cxn ang="0">
                  <a:pos x="18" y="46"/>
                </a:cxn>
                <a:cxn ang="0">
                  <a:pos x="18" y="48"/>
                </a:cxn>
                <a:cxn ang="0">
                  <a:pos x="16" y="50"/>
                </a:cxn>
                <a:cxn ang="0">
                  <a:pos x="12" y="50"/>
                </a:cxn>
                <a:cxn ang="0">
                  <a:pos x="8" y="48"/>
                </a:cxn>
                <a:cxn ang="0">
                  <a:pos x="6" y="46"/>
                </a:cxn>
                <a:cxn ang="0">
                  <a:pos x="2" y="32"/>
                </a:cxn>
                <a:cxn ang="0">
                  <a:pos x="0" y="22"/>
                </a:cxn>
                <a:cxn ang="0">
                  <a:pos x="2" y="12"/>
                </a:cxn>
                <a:cxn ang="0">
                  <a:pos x="0" y="0"/>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261">
              <a:extLst>
                <a:ext uri="{FF2B5EF4-FFF2-40B4-BE49-F238E27FC236}">
                  <a16:creationId xmlns:a16="http://schemas.microsoft.com/office/drawing/2014/main" id="{C0B2FBAA-F0E9-4D1B-A71B-6D1D9790F03E}"/>
                </a:ext>
              </a:extLst>
            </p:cNvPr>
            <p:cNvSpPr>
              <a:spLocks/>
            </p:cNvSpPr>
            <p:nvPr/>
          </p:nvSpPr>
          <p:spPr bwMode="auto">
            <a:xfrm>
              <a:off x="9874078" y="4248459"/>
              <a:ext cx="283023" cy="250266"/>
            </a:xfrm>
            <a:custGeom>
              <a:avLst/>
              <a:gdLst/>
              <a:ahLst/>
              <a:cxnLst>
                <a:cxn ang="0">
                  <a:pos x="0" y="0"/>
                </a:cxn>
                <a:cxn ang="0">
                  <a:pos x="14" y="4"/>
                </a:cxn>
                <a:cxn ang="0">
                  <a:pos x="32" y="10"/>
                </a:cxn>
                <a:cxn ang="0">
                  <a:pos x="50" y="18"/>
                </a:cxn>
                <a:cxn ang="0">
                  <a:pos x="66" y="28"/>
                </a:cxn>
                <a:cxn ang="0">
                  <a:pos x="74" y="38"/>
                </a:cxn>
                <a:cxn ang="0">
                  <a:pos x="84" y="44"/>
                </a:cxn>
                <a:cxn ang="0">
                  <a:pos x="100" y="52"/>
                </a:cxn>
                <a:cxn ang="0">
                  <a:pos x="108" y="58"/>
                </a:cxn>
                <a:cxn ang="0">
                  <a:pos x="108" y="62"/>
                </a:cxn>
                <a:cxn ang="0">
                  <a:pos x="110" y="64"/>
                </a:cxn>
                <a:cxn ang="0">
                  <a:pos x="108" y="66"/>
                </a:cxn>
                <a:cxn ang="0">
                  <a:pos x="94" y="66"/>
                </a:cxn>
                <a:cxn ang="0">
                  <a:pos x="100" y="72"/>
                </a:cxn>
                <a:cxn ang="0">
                  <a:pos x="110" y="86"/>
                </a:cxn>
                <a:cxn ang="0">
                  <a:pos x="124" y="102"/>
                </a:cxn>
                <a:cxn ang="0">
                  <a:pos x="130" y="106"/>
                </a:cxn>
                <a:cxn ang="0">
                  <a:pos x="138" y="114"/>
                </a:cxn>
                <a:cxn ang="0">
                  <a:pos x="154" y="124"/>
                </a:cxn>
                <a:cxn ang="0">
                  <a:pos x="152" y="130"/>
                </a:cxn>
                <a:cxn ang="0">
                  <a:pos x="136" y="122"/>
                </a:cxn>
                <a:cxn ang="0">
                  <a:pos x="124" y="120"/>
                </a:cxn>
                <a:cxn ang="0">
                  <a:pos x="104" y="118"/>
                </a:cxn>
                <a:cxn ang="0">
                  <a:pos x="94" y="106"/>
                </a:cxn>
                <a:cxn ang="0">
                  <a:pos x="84" y="92"/>
                </a:cxn>
                <a:cxn ang="0">
                  <a:pos x="72" y="84"/>
                </a:cxn>
                <a:cxn ang="0">
                  <a:pos x="60" y="76"/>
                </a:cxn>
                <a:cxn ang="0">
                  <a:pos x="46" y="70"/>
                </a:cxn>
                <a:cxn ang="0">
                  <a:pos x="46" y="80"/>
                </a:cxn>
                <a:cxn ang="0">
                  <a:pos x="42" y="86"/>
                </a:cxn>
                <a:cxn ang="0">
                  <a:pos x="28" y="88"/>
                </a:cxn>
                <a:cxn ang="0">
                  <a:pos x="30" y="96"/>
                </a:cxn>
                <a:cxn ang="0">
                  <a:pos x="38" y="100"/>
                </a:cxn>
                <a:cxn ang="0">
                  <a:pos x="32" y="106"/>
                </a:cxn>
                <a:cxn ang="0">
                  <a:pos x="18" y="102"/>
                </a:cxn>
                <a:cxn ang="0">
                  <a:pos x="8" y="102"/>
                </a:cxn>
                <a:cxn ang="0">
                  <a:pos x="0" y="102"/>
                </a:cxn>
                <a:cxn ang="0">
                  <a:pos x="0" y="0"/>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262">
              <a:extLst>
                <a:ext uri="{FF2B5EF4-FFF2-40B4-BE49-F238E27FC236}">
                  <a16:creationId xmlns:a16="http://schemas.microsoft.com/office/drawing/2014/main" id="{37F44874-AE48-499A-99E8-75C31F2A1157}"/>
                </a:ext>
              </a:extLst>
            </p:cNvPr>
            <p:cNvSpPr>
              <a:spLocks/>
            </p:cNvSpPr>
            <p:nvPr/>
          </p:nvSpPr>
          <p:spPr bwMode="auto">
            <a:xfrm>
              <a:off x="10101984" y="4294641"/>
              <a:ext cx="106593" cy="69305"/>
            </a:xfrm>
            <a:custGeom>
              <a:avLst/>
              <a:gdLst/>
              <a:ahLst/>
              <a:cxnLst>
                <a:cxn ang="0">
                  <a:pos x="0" y="22"/>
                </a:cxn>
                <a:cxn ang="0">
                  <a:pos x="14" y="22"/>
                </a:cxn>
                <a:cxn ang="0">
                  <a:pos x="34" y="22"/>
                </a:cxn>
                <a:cxn ang="0">
                  <a:pos x="40" y="16"/>
                </a:cxn>
                <a:cxn ang="0">
                  <a:pos x="50" y="6"/>
                </a:cxn>
                <a:cxn ang="0">
                  <a:pos x="56" y="0"/>
                </a:cxn>
                <a:cxn ang="0">
                  <a:pos x="58" y="10"/>
                </a:cxn>
                <a:cxn ang="0">
                  <a:pos x="54" y="18"/>
                </a:cxn>
                <a:cxn ang="0">
                  <a:pos x="46" y="22"/>
                </a:cxn>
                <a:cxn ang="0">
                  <a:pos x="38" y="28"/>
                </a:cxn>
                <a:cxn ang="0">
                  <a:pos x="32" y="34"/>
                </a:cxn>
                <a:cxn ang="0">
                  <a:pos x="20" y="36"/>
                </a:cxn>
                <a:cxn ang="0">
                  <a:pos x="6" y="32"/>
                </a:cxn>
                <a:cxn ang="0">
                  <a:pos x="0" y="28"/>
                </a:cxn>
                <a:cxn ang="0">
                  <a:pos x="0" y="22"/>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263">
              <a:extLst>
                <a:ext uri="{FF2B5EF4-FFF2-40B4-BE49-F238E27FC236}">
                  <a16:creationId xmlns:a16="http://schemas.microsoft.com/office/drawing/2014/main" id="{22A3E53A-F307-44A1-BCBE-42D2D8BC7FCB}"/>
                </a:ext>
              </a:extLst>
            </p:cNvPr>
            <p:cNvSpPr>
              <a:spLocks/>
            </p:cNvSpPr>
            <p:nvPr/>
          </p:nvSpPr>
          <p:spPr bwMode="auto">
            <a:xfrm>
              <a:off x="10271044" y="4329316"/>
              <a:ext cx="40431" cy="53905"/>
            </a:xfrm>
            <a:custGeom>
              <a:avLst/>
              <a:gdLst/>
              <a:ahLst/>
              <a:cxnLst>
                <a:cxn ang="0">
                  <a:pos x="0" y="0"/>
                </a:cxn>
                <a:cxn ang="0">
                  <a:pos x="10" y="6"/>
                </a:cxn>
                <a:cxn ang="0">
                  <a:pos x="20" y="16"/>
                </a:cxn>
                <a:cxn ang="0">
                  <a:pos x="22" y="28"/>
                </a:cxn>
                <a:cxn ang="0">
                  <a:pos x="12" y="22"/>
                </a:cxn>
                <a:cxn ang="0">
                  <a:pos x="8" y="14"/>
                </a:cxn>
                <a:cxn ang="0">
                  <a:pos x="2" y="8"/>
                </a:cxn>
                <a:cxn ang="0">
                  <a:pos x="0" y="0"/>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264">
              <a:extLst>
                <a:ext uri="{FF2B5EF4-FFF2-40B4-BE49-F238E27FC236}">
                  <a16:creationId xmlns:a16="http://schemas.microsoft.com/office/drawing/2014/main" id="{24449D01-6B0C-4C30-A268-20F1095255C6}"/>
                </a:ext>
              </a:extLst>
            </p:cNvPr>
            <p:cNvSpPr>
              <a:spLocks/>
            </p:cNvSpPr>
            <p:nvPr/>
          </p:nvSpPr>
          <p:spPr bwMode="auto">
            <a:xfrm>
              <a:off x="10414395" y="4452510"/>
              <a:ext cx="36756" cy="23102"/>
            </a:xfrm>
            <a:custGeom>
              <a:avLst/>
              <a:gdLst/>
              <a:ahLst/>
              <a:cxnLst>
                <a:cxn ang="0">
                  <a:pos x="4" y="0"/>
                </a:cxn>
                <a:cxn ang="0">
                  <a:pos x="10" y="0"/>
                </a:cxn>
                <a:cxn ang="0">
                  <a:pos x="20" y="8"/>
                </a:cxn>
                <a:cxn ang="0">
                  <a:pos x="20" y="10"/>
                </a:cxn>
                <a:cxn ang="0">
                  <a:pos x="20" y="12"/>
                </a:cxn>
                <a:cxn ang="0">
                  <a:pos x="18" y="12"/>
                </a:cxn>
                <a:cxn ang="0">
                  <a:pos x="4" y="10"/>
                </a:cxn>
                <a:cxn ang="0">
                  <a:pos x="0" y="4"/>
                </a:cxn>
                <a:cxn ang="0">
                  <a:pos x="4" y="0"/>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265">
              <a:extLst>
                <a:ext uri="{FF2B5EF4-FFF2-40B4-BE49-F238E27FC236}">
                  <a16:creationId xmlns:a16="http://schemas.microsoft.com/office/drawing/2014/main" id="{4B54D9D9-B7C5-4200-B80A-D49AABE971D5}"/>
                </a:ext>
              </a:extLst>
            </p:cNvPr>
            <p:cNvSpPr>
              <a:spLocks/>
            </p:cNvSpPr>
            <p:nvPr/>
          </p:nvSpPr>
          <p:spPr bwMode="auto">
            <a:xfrm>
              <a:off x="10443831" y="4421701"/>
              <a:ext cx="29405" cy="38502"/>
            </a:xfrm>
            <a:custGeom>
              <a:avLst/>
              <a:gdLst/>
              <a:ahLst/>
              <a:cxnLst>
                <a:cxn ang="0">
                  <a:pos x="0" y="0"/>
                </a:cxn>
                <a:cxn ang="0">
                  <a:pos x="2" y="8"/>
                </a:cxn>
                <a:cxn ang="0">
                  <a:pos x="6" y="18"/>
                </a:cxn>
                <a:cxn ang="0">
                  <a:pos x="16" y="20"/>
                </a:cxn>
                <a:cxn ang="0">
                  <a:pos x="14" y="8"/>
                </a:cxn>
                <a:cxn ang="0">
                  <a:pos x="8" y="4"/>
                </a:cxn>
                <a:cxn ang="0">
                  <a:pos x="0" y="0"/>
                </a:cxn>
              </a:cxnLst>
              <a:rect l="0" t="0" r="r" b="b"/>
              <a:pathLst>
                <a:path w="16" h="20">
                  <a:moveTo>
                    <a:pt x="0" y="0"/>
                  </a:moveTo>
                  <a:lnTo>
                    <a:pt x="2" y="8"/>
                  </a:lnTo>
                  <a:lnTo>
                    <a:pt x="6" y="18"/>
                  </a:lnTo>
                  <a:lnTo>
                    <a:pt x="16" y="20"/>
                  </a:lnTo>
                  <a:lnTo>
                    <a:pt x="14" y="8"/>
                  </a:lnTo>
                  <a:lnTo>
                    <a:pt x="8" y="4"/>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266">
              <a:extLst>
                <a:ext uri="{FF2B5EF4-FFF2-40B4-BE49-F238E27FC236}">
                  <a16:creationId xmlns:a16="http://schemas.microsoft.com/office/drawing/2014/main" id="{F643B72E-4F07-4041-B200-7DC3083D7D51}"/>
                </a:ext>
              </a:extLst>
            </p:cNvPr>
            <p:cNvSpPr>
              <a:spLocks/>
            </p:cNvSpPr>
            <p:nvPr/>
          </p:nvSpPr>
          <p:spPr bwMode="auto">
            <a:xfrm>
              <a:off x="10469529" y="4483327"/>
              <a:ext cx="25729" cy="19252"/>
            </a:xfrm>
            <a:custGeom>
              <a:avLst/>
              <a:gdLst/>
              <a:ahLst/>
              <a:cxnLst>
                <a:cxn ang="0">
                  <a:pos x="0" y="2"/>
                </a:cxn>
                <a:cxn ang="0">
                  <a:pos x="6" y="0"/>
                </a:cxn>
                <a:cxn ang="0">
                  <a:pos x="14" y="4"/>
                </a:cxn>
                <a:cxn ang="0">
                  <a:pos x="14" y="10"/>
                </a:cxn>
                <a:cxn ang="0">
                  <a:pos x="6" y="8"/>
                </a:cxn>
                <a:cxn ang="0">
                  <a:pos x="0" y="2"/>
                </a:cxn>
              </a:cxnLst>
              <a:rect l="0" t="0" r="r" b="b"/>
              <a:pathLst>
                <a:path w="14" h="10">
                  <a:moveTo>
                    <a:pt x="0" y="2"/>
                  </a:moveTo>
                  <a:lnTo>
                    <a:pt x="6" y="0"/>
                  </a:lnTo>
                  <a:lnTo>
                    <a:pt x="14" y="4"/>
                  </a:lnTo>
                  <a:lnTo>
                    <a:pt x="14" y="10"/>
                  </a:lnTo>
                  <a:lnTo>
                    <a:pt x="6" y="8"/>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267">
              <a:extLst>
                <a:ext uri="{FF2B5EF4-FFF2-40B4-BE49-F238E27FC236}">
                  <a16:creationId xmlns:a16="http://schemas.microsoft.com/office/drawing/2014/main" id="{8F8F0E88-412E-4D14-8579-FFA0DFC7F1A7}"/>
                </a:ext>
              </a:extLst>
            </p:cNvPr>
            <p:cNvSpPr>
              <a:spLocks/>
            </p:cNvSpPr>
            <p:nvPr/>
          </p:nvSpPr>
          <p:spPr bwMode="auto">
            <a:xfrm>
              <a:off x="10550393" y="4795173"/>
              <a:ext cx="80865" cy="69305"/>
            </a:xfrm>
            <a:custGeom>
              <a:avLst/>
              <a:gdLst/>
              <a:ahLst/>
              <a:cxnLst>
                <a:cxn ang="0">
                  <a:pos x="0" y="0"/>
                </a:cxn>
                <a:cxn ang="0">
                  <a:pos x="14" y="6"/>
                </a:cxn>
                <a:cxn ang="0">
                  <a:pos x="24" y="18"/>
                </a:cxn>
                <a:cxn ang="0">
                  <a:pos x="34" y="24"/>
                </a:cxn>
                <a:cxn ang="0">
                  <a:pos x="44" y="32"/>
                </a:cxn>
                <a:cxn ang="0">
                  <a:pos x="42" y="36"/>
                </a:cxn>
                <a:cxn ang="0">
                  <a:pos x="30" y="28"/>
                </a:cxn>
                <a:cxn ang="0">
                  <a:pos x="20" y="20"/>
                </a:cxn>
                <a:cxn ang="0">
                  <a:pos x="10" y="12"/>
                </a:cxn>
                <a:cxn ang="0">
                  <a:pos x="2" y="8"/>
                </a:cxn>
                <a:cxn ang="0">
                  <a:pos x="0" y="0"/>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8" name="Group 247">
              <a:extLst>
                <a:ext uri="{FF2B5EF4-FFF2-40B4-BE49-F238E27FC236}">
                  <a16:creationId xmlns:a16="http://schemas.microsoft.com/office/drawing/2014/main" id="{42569BE8-676A-45B5-9055-40AFA40E9F65}"/>
                </a:ext>
              </a:extLst>
            </p:cNvPr>
            <p:cNvGrpSpPr/>
            <p:nvPr/>
          </p:nvGrpSpPr>
          <p:grpSpPr>
            <a:xfrm>
              <a:off x="9061806" y="4502567"/>
              <a:ext cx="1176200" cy="1089619"/>
              <a:chOff x="6942765" y="3216091"/>
              <a:chExt cx="961469" cy="776924"/>
            </a:xfrm>
            <a:grpFill/>
            <a:effectLst/>
          </p:grpSpPr>
          <p:sp>
            <p:nvSpPr>
              <p:cNvPr id="332" name="Freeform 270">
                <a:extLst>
                  <a:ext uri="{FF2B5EF4-FFF2-40B4-BE49-F238E27FC236}">
                    <a16:creationId xmlns:a16="http://schemas.microsoft.com/office/drawing/2014/main" id="{2676A60F-BEF3-4DBD-8FA8-35C8D5ED0BF3}"/>
                  </a:ext>
                </a:extLst>
              </p:cNvPr>
              <p:cNvSpPr>
                <a:spLocks/>
              </p:cNvSpPr>
              <p:nvPr/>
            </p:nvSpPr>
            <p:spPr bwMode="auto">
              <a:xfrm>
                <a:off x="7693912" y="3913401"/>
                <a:ext cx="87133" cy="79614"/>
              </a:xfrm>
              <a:custGeom>
                <a:avLst/>
                <a:gdLst/>
                <a:ahLst/>
                <a:cxnLst>
                  <a:cxn ang="0">
                    <a:pos x="2" y="0"/>
                  </a:cxn>
                  <a:cxn ang="0">
                    <a:pos x="12" y="6"/>
                  </a:cxn>
                  <a:cxn ang="0">
                    <a:pos x="26" y="12"/>
                  </a:cxn>
                  <a:cxn ang="0">
                    <a:pos x="40" y="10"/>
                  </a:cxn>
                  <a:cxn ang="0">
                    <a:pos x="52" y="8"/>
                  </a:cxn>
                  <a:cxn ang="0">
                    <a:pos x="58" y="10"/>
                  </a:cxn>
                  <a:cxn ang="0">
                    <a:pos x="58" y="26"/>
                  </a:cxn>
                  <a:cxn ang="0">
                    <a:pos x="54" y="34"/>
                  </a:cxn>
                  <a:cxn ang="0">
                    <a:pos x="52" y="42"/>
                  </a:cxn>
                  <a:cxn ang="0">
                    <a:pos x="48" y="46"/>
                  </a:cxn>
                  <a:cxn ang="0">
                    <a:pos x="42" y="46"/>
                  </a:cxn>
                  <a:cxn ang="0">
                    <a:pos x="40" y="50"/>
                  </a:cxn>
                  <a:cxn ang="0">
                    <a:pos x="32" y="58"/>
                  </a:cxn>
                  <a:cxn ang="0">
                    <a:pos x="24" y="56"/>
                  </a:cxn>
                  <a:cxn ang="0">
                    <a:pos x="16" y="48"/>
                  </a:cxn>
                  <a:cxn ang="0">
                    <a:pos x="10" y="40"/>
                  </a:cxn>
                  <a:cxn ang="0">
                    <a:pos x="12" y="26"/>
                  </a:cxn>
                  <a:cxn ang="0">
                    <a:pos x="8" y="18"/>
                  </a:cxn>
                  <a:cxn ang="0">
                    <a:pos x="0" y="12"/>
                  </a:cxn>
                  <a:cxn ang="0">
                    <a:pos x="2" y="0"/>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271">
                <a:extLst>
                  <a:ext uri="{FF2B5EF4-FFF2-40B4-BE49-F238E27FC236}">
                    <a16:creationId xmlns:a16="http://schemas.microsoft.com/office/drawing/2014/main" id="{AE8FB4C1-B940-4D1B-B3B7-BED37A53D956}"/>
                  </a:ext>
                </a:extLst>
              </p:cNvPr>
              <p:cNvSpPr>
                <a:spLocks/>
              </p:cNvSpPr>
              <p:nvPr/>
            </p:nvSpPr>
            <p:spPr bwMode="auto">
              <a:xfrm>
                <a:off x="6942765" y="3216091"/>
                <a:ext cx="961469" cy="653386"/>
              </a:xfrm>
              <a:custGeom>
                <a:avLst/>
                <a:gdLst/>
                <a:ahLst/>
                <a:cxnLst>
                  <a:cxn ang="0">
                    <a:pos x="308" y="18"/>
                  </a:cxn>
                  <a:cxn ang="0">
                    <a:pos x="308" y="4"/>
                  </a:cxn>
                  <a:cxn ang="0">
                    <a:pos x="340" y="18"/>
                  </a:cxn>
                  <a:cxn ang="0">
                    <a:pos x="362" y="22"/>
                  </a:cxn>
                  <a:cxn ang="0">
                    <a:pos x="372" y="30"/>
                  </a:cxn>
                  <a:cxn ang="0">
                    <a:pos x="352" y="54"/>
                  </a:cxn>
                  <a:cxn ang="0">
                    <a:pos x="372" y="78"/>
                  </a:cxn>
                  <a:cxn ang="0">
                    <a:pos x="416" y="102"/>
                  </a:cxn>
                  <a:cxn ang="0">
                    <a:pos x="450" y="84"/>
                  </a:cxn>
                  <a:cxn ang="0">
                    <a:pos x="456" y="22"/>
                  </a:cxn>
                  <a:cxn ang="0">
                    <a:pos x="470" y="6"/>
                  </a:cxn>
                  <a:cxn ang="0">
                    <a:pos x="484" y="54"/>
                  </a:cxn>
                  <a:cxn ang="0">
                    <a:pos x="510" y="72"/>
                  </a:cxn>
                  <a:cxn ang="0">
                    <a:pos x="522" y="102"/>
                  </a:cxn>
                  <a:cxn ang="0">
                    <a:pos x="532" y="134"/>
                  </a:cxn>
                  <a:cxn ang="0">
                    <a:pos x="568" y="162"/>
                  </a:cxn>
                  <a:cxn ang="0">
                    <a:pos x="582" y="188"/>
                  </a:cxn>
                  <a:cxn ang="0">
                    <a:pos x="612" y="214"/>
                  </a:cxn>
                  <a:cxn ang="0">
                    <a:pos x="634" y="254"/>
                  </a:cxn>
                  <a:cxn ang="0">
                    <a:pos x="640" y="300"/>
                  </a:cxn>
                  <a:cxn ang="0">
                    <a:pos x="624" y="358"/>
                  </a:cxn>
                  <a:cxn ang="0">
                    <a:pos x="596" y="402"/>
                  </a:cxn>
                  <a:cxn ang="0">
                    <a:pos x="582" y="450"/>
                  </a:cxn>
                  <a:cxn ang="0">
                    <a:pos x="550" y="452"/>
                  </a:cxn>
                  <a:cxn ang="0">
                    <a:pos x="532" y="474"/>
                  </a:cxn>
                  <a:cxn ang="0">
                    <a:pos x="516" y="468"/>
                  </a:cxn>
                  <a:cxn ang="0">
                    <a:pos x="500" y="460"/>
                  </a:cxn>
                  <a:cxn ang="0">
                    <a:pos x="462" y="464"/>
                  </a:cxn>
                  <a:cxn ang="0">
                    <a:pos x="430" y="452"/>
                  </a:cxn>
                  <a:cxn ang="0">
                    <a:pos x="418" y="424"/>
                  </a:cxn>
                  <a:cxn ang="0">
                    <a:pos x="400" y="408"/>
                  </a:cxn>
                  <a:cxn ang="0">
                    <a:pos x="390" y="402"/>
                  </a:cxn>
                  <a:cxn ang="0">
                    <a:pos x="392" y="382"/>
                  </a:cxn>
                  <a:cxn ang="0">
                    <a:pos x="382" y="376"/>
                  </a:cxn>
                  <a:cxn ang="0">
                    <a:pos x="360" y="402"/>
                  </a:cxn>
                  <a:cxn ang="0">
                    <a:pos x="340" y="372"/>
                  </a:cxn>
                  <a:cxn ang="0">
                    <a:pos x="298" y="350"/>
                  </a:cxn>
                  <a:cxn ang="0">
                    <a:pos x="228" y="356"/>
                  </a:cxn>
                  <a:cxn ang="0">
                    <a:pos x="172" y="372"/>
                  </a:cxn>
                  <a:cxn ang="0">
                    <a:pos x="108" y="386"/>
                  </a:cxn>
                  <a:cxn ang="0">
                    <a:pos x="80" y="406"/>
                  </a:cxn>
                  <a:cxn ang="0">
                    <a:pos x="30" y="394"/>
                  </a:cxn>
                  <a:cxn ang="0">
                    <a:pos x="40" y="356"/>
                  </a:cxn>
                  <a:cxn ang="0">
                    <a:pos x="30" y="310"/>
                  </a:cxn>
                  <a:cxn ang="0">
                    <a:pos x="4" y="254"/>
                  </a:cxn>
                  <a:cxn ang="0">
                    <a:pos x="10" y="254"/>
                  </a:cxn>
                  <a:cxn ang="0">
                    <a:pos x="12" y="238"/>
                  </a:cxn>
                  <a:cxn ang="0">
                    <a:pos x="12" y="188"/>
                  </a:cxn>
                  <a:cxn ang="0">
                    <a:pos x="24" y="178"/>
                  </a:cxn>
                  <a:cxn ang="0">
                    <a:pos x="62" y="158"/>
                  </a:cxn>
                  <a:cxn ang="0">
                    <a:pos x="122" y="144"/>
                  </a:cxn>
                  <a:cxn ang="0">
                    <a:pos x="146" y="98"/>
                  </a:cxn>
                  <a:cxn ang="0">
                    <a:pos x="164" y="102"/>
                  </a:cxn>
                  <a:cxn ang="0">
                    <a:pos x="176" y="88"/>
                  </a:cxn>
                  <a:cxn ang="0">
                    <a:pos x="192" y="66"/>
                  </a:cxn>
                  <a:cxn ang="0">
                    <a:pos x="220" y="48"/>
                  </a:cxn>
                  <a:cxn ang="0">
                    <a:pos x="242" y="66"/>
                  </a:cxn>
                  <a:cxn ang="0">
                    <a:pos x="256" y="52"/>
                  </a:cxn>
                  <a:cxn ang="0">
                    <a:pos x="282" y="24"/>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9" name="Freeform 272">
              <a:extLst>
                <a:ext uri="{FF2B5EF4-FFF2-40B4-BE49-F238E27FC236}">
                  <a16:creationId xmlns:a16="http://schemas.microsoft.com/office/drawing/2014/main" id="{34BE04E0-A892-4566-B9AD-B513697C20F7}"/>
                </a:ext>
              </a:extLst>
            </p:cNvPr>
            <p:cNvSpPr>
              <a:spLocks/>
            </p:cNvSpPr>
            <p:nvPr/>
          </p:nvSpPr>
          <p:spPr bwMode="auto">
            <a:xfrm>
              <a:off x="9256586" y="3597749"/>
              <a:ext cx="128648" cy="184812"/>
            </a:xfrm>
            <a:custGeom>
              <a:avLst/>
              <a:gdLst/>
              <a:ahLst/>
              <a:cxnLst>
                <a:cxn ang="0">
                  <a:pos x="4" y="58"/>
                </a:cxn>
                <a:cxn ang="0">
                  <a:pos x="14" y="64"/>
                </a:cxn>
                <a:cxn ang="0">
                  <a:pos x="16" y="76"/>
                </a:cxn>
                <a:cxn ang="0">
                  <a:pos x="24" y="78"/>
                </a:cxn>
                <a:cxn ang="0">
                  <a:pos x="30" y="72"/>
                </a:cxn>
                <a:cxn ang="0">
                  <a:pos x="38" y="74"/>
                </a:cxn>
                <a:cxn ang="0">
                  <a:pos x="40" y="82"/>
                </a:cxn>
                <a:cxn ang="0">
                  <a:pos x="48" y="80"/>
                </a:cxn>
                <a:cxn ang="0">
                  <a:pos x="52" y="84"/>
                </a:cxn>
                <a:cxn ang="0">
                  <a:pos x="62" y="90"/>
                </a:cxn>
                <a:cxn ang="0">
                  <a:pos x="66" y="96"/>
                </a:cxn>
                <a:cxn ang="0">
                  <a:pos x="70" y="90"/>
                </a:cxn>
                <a:cxn ang="0">
                  <a:pos x="62" y="84"/>
                </a:cxn>
                <a:cxn ang="0">
                  <a:pos x="62" y="78"/>
                </a:cxn>
                <a:cxn ang="0">
                  <a:pos x="58" y="72"/>
                </a:cxn>
                <a:cxn ang="0">
                  <a:pos x="50" y="72"/>
                </a:cxn>
                <a:cxn ang="0">
                  <a:pos x="46" y="68"/>
                </a:cxn>
                <a:cxn ang="0">
                  <a:pos x="40" y="70"/>
                </a:cxn>
                <a:cxn ang="0">
                  <a:pos x="32" y="66"/>
                </a:cxn>
                <a:cxn ang="0">
                  <a:pos x="28" y="62"/>
                </a:cxn>
                <a:cxn ang="0">
                  <a:pos x="26" y="54"/>
                </a:cxn>
                <a:cxn ang="0">
                  <a:pos x="28" y="42"/>
                </a:cxn>
                <a:cxn ang="0">
                  <a:pos x="34" y="40"/>
                </a:cxn>
                <a:cxn ang="0">
                  <a:pos x="40" y="26"/>
                </a:cxn>
                <a:cxn ang="0">
                  <a:pos x="38" y="14"/>
                </a:cxn>
                <a:cxn ang="0">
                  <a:pos x="38" y="4"/>
                </a:cxn>
                <a:cxn ang="0">
                  <a:pos x="28" y="2"/>
                </a:cxn>
                <a:cxn ang="0">
                  <a:pos x="12" y="0"/>
                </a:cxn>
                <a:cxn ang="0">
                  <a:pos x="10" y="16"/>
                </a:cxn>
                <a:cxn ang="0">
                  <a:pos x="10" y="28"/>
                </a:cxn>
                <a:cxn ang="0">
                  <a:pos x="12" y="36"/>
                </a:cxn>
                <a:cxn ang="0">
                  <a:pos x="0" y="38"/>
                </a:cxn>
                <a:cxn ang="0">
                  <a:pos x="2" y="44"/>
                </a:cxn>
                <a:cxn ang="0">
                  <a:pos x="4" y="48"/>
                </a:cxn>
                <a:cxn ang="0">
                  <a:pos x="4" y="58"/>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273">
              <a:extLst>
                <a:ext uri="{FF2B5EF4-FFF2-40B4-BE49-F238E27FC236}">
                  <a16:creationId xmlns:a16="http://schemas.microsoft.com/office/drawing/2014/main" id="{CF23F41D-E281-4608-BDF3-597E14C45261}"/>
                </a:ext>
              </a:extLst>
            </p:cNvPr>
            <p:cNvSpPr>
              <a:spLocks/>
            </p:cNvSpPr>
            <p:nvPr/>
          </p:nvSpPr>
          <p:spPr bwMode="auto">
            <a:xfrm>
              <a:off x="9179390" y="3824926"/>
              <a:ext cx="77187" cy="88555"/>
            </a:xfrm>
            <a:custGeom>
              <a:avLst/>
              <a:gdLst/>
              <a:ahLst/>
              <a:cxnLst>
                <a:cxn ang="0">
                  <a:pos x="0" y="46"/>
                </a:cxn>
                <a:cxn ang="0">
                  <a:pos x="8" y="34"/>
                </a:cxn>
                <a:cxn ang="0">
                  <a:pos x="20" y="20"/>
                </a:cxn>
                <a:cxn ang="0">
                  <a:pos x="32" y="10"/>
                </a:cxn>
                <a:cxn ang="0">
                  <a:pos x="36" y="0"/>
                </a:cxn>
                <a:cxn ang="0">
                  <a:pos x="38" y="6"/>
                </a:cxn>
                <a:cxn ang="0">
                  <a:pos x="42" y="12"/>
                </a:cxn>
                <a:cxn ang="0">
                  <a:pos x="32" y="16"/>
                </a:cxn>
                <a:cxn ang="0">
                  <a:pos x="20" y="30"/>
                </a:cxn>
                <a:cxn ang="0">
                  <a:pos x="14" y="38"/>
                </a:cxn>
                <a:cxn ang="0">
                  <a:pos x="0" y="46"/>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274">
              <a:extLst>
                <a:ext uri="{FF2B5EF4-FFF2-40B4-BE49-F238E27FC236}">
                  <a16:creationId xmlns:a16="http://schemas.microsoft.com/office/drawing/2014/main" id="{42EA26AE-77C0-4390-B815-301BF8418A3E}"/>
                </a:ext>
              </a:extLst>
            </p:cNvPr>
            <p:cNvSpPr>
              <a:spLocks/>
            </p:cNvSpPr>
            <p:nvPr/>
          </p:nvSpPr>
          <p:spPr bwMode="auto">
            <a:xfrm>
              <a:off x="9315384" y="3871129"/>
              <a:ext cx="135999" cy="115508"/>
            </a:xfrm>
            <a:custGeom>
              <a:avLst/>
              <a:gdLst/>
              <a:ahLst/>
              <a:cxnLst>
                <a:cxn ang="0">
                  <a:pos x="58" y="58"/>
                </a:cxn>
                <a:cxn ang="0">
                  <a:pos x="40" y="60"/>
                </a:cxn>
                <a:cxn ang="0">
                  <a:pos x="34" y="48"/>
                </a:cxn>
                <a:cxn ang="0">
                  <a:pos x="34" y="38"/>
                </a:cxn>
                <a:cxn ang="0">
                  <a:pos x="40" y="36"/>
                </a:cxn>
                <a:cxn ang="0">
                  <a:pos x="32" y="30"/>
                </a:cxn>
                <a:cxn ang="0">
                  <a:pos x="24" y="32"/>
                </a:cxn>
                <a:cxn ang="0">
                  <a:pos x="18" y="34"/>
                </a:cxn>
                <a:cxn ang="0">
                  <a:pos x="12" y="36"/>
                </a:cxn>
                <a:cxn ang="0">
                  <a:pos x="8" y="44"/>
                </a:cxn>
                <a:cxn ang="0">
                  <a:pos x="4" y="50"/>
                </a:cxn>
                <a:cxn ang="0">
                  <a:pos x="0" y="38"/>
                </a:cxn>
                <a:cxn ang="0">
                  <a:pos x="4" y="28"/>
                </a:cxn>
                <a:cxn ang="0">
                  <a:pos x="14" y="24"/>
                </a:cxn>
                <a:cxn ang="0">
                  <a:pos x="22" y="20"/>
                </a:cxn>
                <a:cxn ang="0">
                  <a:pos x="26" y="14"/>
                </a:cxn>
                <a:cxn ang="0">
                  <a:pos x="32" y="22"/>
                </a:cxn>
                <a:cxn ang="0">
                  <a:pos x="36" y="24"/>
                </a:cxn>
                <a:cxn ang="0">
                  <a:pos x="42" y="18"/>
                </a:cxn>
                <a:cxn ang="0">
                  <a:pos x="50" y="8"/>
                </a:cxn>
                <a:cxn ang="0">
                  <a:pos x="54" y="10"/>
                </a:cxn>
                <a:cxn ang="0">
                  <a:pos x="58" y="10"/>
                </a:cxn>
                <a:cxn ang="0">
                  <a:pos x="58" y="4"/>
                </a:cxn>
                <a:cxn ang="0">
                  <a:pos x="62" y="0"/>
                </a:cxn>
                <a:cxn ang="0">
                  <a:pos x="68" y="6"/>
                </a:cxn>
                <a:cxn ang="0">
                  <a:pos x="72" y="14"/>
                </a:cxn>
                <a:cxn ang="0">
                  <a:pos x="74" y="28"/>
                </a:cxn>
                <a:cxn ang="0">
                  <a:pos x="74" y="42"/>
                </a:cxn>
                <a:cxn ang="0">
                  <a:pos x="66" y="44"/>
                </a:cxn>
                <a:cxn ang="0">
                  <a:pos x="64" y="36"/>
                </a:cxn>
                <a:cxn ang="0">
                  <a:pos x="58" y="42"/>
                </a:cxn>
                <a:cxn ang="0">
                  <a:pos x="54" y="46"/>
                </a:cxn>
                <a:cxn ang="0">
                  <a:pos x="58" y="58"/>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275">
              <a:extLst>
                <a:ext uri="{FF2B5EF4-FFF2-40B4-BE49-F238E27FC236}">
                  <a16:creationId xmlns:a16="http://schemas.microsoft.com/office/drawing/2014/main" id="{0E604D98-4C67-4458-BEF4-96CBF9DD82C7}"/>
                </a:ext>
              </a:extLst>
            </p:cNvPr>
            <p:cNvSpPr>
              <a:spLocks/>
            </p:cNvSpPr>
            <p:nvPr/>
          </p:nvSpPr>
          <p:spPr bwMode="auto">
            <a:xfrm>
              <a:off x="9388922" y="3782559"/>
              <a:ext cx="33079" cy="42352"/>
            </a:xfrm>
            <a:custGeom>
              <a:avLst/>
              <a:gdLst/>
              <a:ahLst/>
              <a:cxnLst>
                <a:cxn ang="0">
                  <a:pos x="0" y="4"/>
                </a:cxn>
                <a:cxn ang="0">
                  <a:pos x="12" y="0"/>
                </a:cxn>
                <a:cxn ang="0">
                  <a:pos x="18" y="2"/>
                </a:cxn>
                <a:cxn ang="0">
                  <a:pos x="18" y="16"/>
                </a:cxn>
                <a:cxn ang="0">
                  <a:pos x="18" y="22"/>
                </a:cxn>
                <a:cxn ang="0">
                  <a:pos x="10" y="18"/>
                </a:cxn>
                <a:cxn ang="0">
                  <a:pos x="4" y="12"/>
                </a:cxn>
                <a:cxn ang="0">
                  <a:pos x="0" y="4"/>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276">
              <a:extLst>
                <a:ext uri="{FF2B5EF4-FFF2-40B4-BE49-F238E27FC236}">
                  <a16:creationId xmlns:a16="http://schemas.microsoft.com/office/drawing/2014/main" id="{8E85AB38-DF69-48C2-9353-4D7ECA5B7667}"/>
                </a:ext>
              </a:extLst>
            </p:cNvPr>
            <p:cNvSpPr>
              <a:spLocks/>
            </p:cNvSpPr>
            <p:nvPr/>
          </p:nvSpPr>
          <p:spPr bwMode="auto">
            <a:xfrm>
              <a:off x="9271280" y="3751764"/>
              <a:ext cx="36756" cy="46203"/>
            </a:xfrm>
            <a:custGeom>
              <a:avLst/>
              <a:gdLst/>
              <a:ahLst/>
              <a:cxnLst>
                <a:cxn ang="0">
                  <a:pos x="0" y="0"/>
                </a:cxn>
                <a:cxn ang="0">
                  <a:pos x="10" y="2"/>
                </a:cxn>
                <a:cxn ang="0">
                  <a:pos x="20" y="10"/>
                </a:cxn>
                <a:cxn ang="0">
                  <a:pos x="18" y="22"/>
                </a:cxn>
                <a:cxn ang="0">
                  <a:pos x="12" y="24"/>
                </a:cxn>
                <a:cxn ang="0">
                  <a:pos x="6" y="10"/>
                </a:cxn>
                <a:cxn ang="0">
                  <a:pos x="2" y="6"/>
                </a:cxn>
                <a:cxn ang="0">
                  <a:pos x="0" y="0"/>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277">
              <a:extLst>
                <a:ext uri="{FF2B5EF4-FFF2-40B4-BE49-F238E27FC236}">
                  <a16:creationId xmlns:a16="http://schemas.microsoft.com/office/drawing/2014/main" id="{CE32DBF9-5A22-4E60-85DB-E8DC313CF408}"/>
                </a:ext>
              </a:extLst>
            </p:cNvPr>
            <p:cNvSpPr>
              <a:spLocks/>
            </p:cNvSpPr>
            <p:nvPr/>
          </p:nvSpPr>
          <p:spPr bwMode="auto">
            <a:xfrm>
              <a:off x="9319062" y="3809510"/>
              <a:ext cx="40431" cy="38502"/>
            </a:xfrm>
            <a:custGeom>
              <a:avLst/>
              <a:gdLst/>
              <a:ahLst/>
              <a:cxnLst>
                <a:cxn ang="0">
                  <a:pos x="0" y="0"/>
                </a:cxn>
                <a:cxn ang="0">
                  <a:pos x="0" y="10"/>
                </a:cxn>
                <a:cxn ang="0">
                  <a:pos x="0" y="20"/>
                </a:cxn>
                <a:cxn ang="0">
                  <a:pos x="6" y="16"/>
                </a:cxn>
                <a:cxn ang="0">
                  <a:pos x="18" y="8"/>
                </a:cxn>
                <a:cxn ang="0">
                  <a:pos x="22" y="2"/>
                </a:cxn>
                <a:cxn ang="0">
                  <a:pos x="14" y="0"/>
                </a:cxn>
                <a:cxn ang="0">
                  <a:pos x="8" y="2"/>
                </a:cxn>
                <a:cxn ang="0">
                  <a:pos x="0" y="0"/>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278">
              <a:extLst>
                <a:ext uri="{FF2B5EF4-FFF2-40B4-BE49-F238E27FC236}">
                  <a16:creationId xmlns:a16="http://schemas.microsoft.com/office/drawing/2014/main" id="{67C12635-A0E1-4BCA-95AA-86C4CB6C0F79}"/>
                </a:ext>
              </a:extLst>
            </p:cNvPr>
            <p:cNvSpPr>
              <a:spLocks/>
            </p:cNvSpPr>
            <p:nvPr/>
          </p:nvSpPr>
          <p:spPr bwMode="auto">
            <a:xfrm>
              <a:off x="9330110" y="3832634"/>
              <a:ext cx="44107" cy="53905"/>
            </a:xfrm>
            <a:custGeom>
              <a:avLst/>
              <a:gdLst/>
              <a:ahLst/>
              <a:cxnLst>
                <a:cxn ang="0">
                  <a:pos x="0" y="18"/>
                </a:cxn>
                <a:cxn ang="0">
                  <a:pos x="6" y="26"/>
                </a:cxn>
                <a:cxn ang="0">
                  <a:pos x="14" y="28"/>
                </a:cxn>
                <a:cxn ang="0">
                  <a:pos x="14" y="16"/>
                </a:cxn>
                <a:cxn ang="0">
                  <a:pos x="18" y="12"/>
                </a:cxn>
                <a:cxn ang="0">
                  <a:pos x="24" y="8"/>
                </a:cxn>
                <a:cxn ang="0">
                  <a:pos x="22" y="4"/>
                </a:cxn>
                <a:cxn ang="0">
                  <a:pos x="16" y="0"/>
                </a:cxn>
                <a:cxn ang="0">
                  <a:pos x="10" y="2"/>
                </a:cxn>
                <a:cxn ang="0">
                  <a:pos x="8" y="10"/>
                </a:cxn>
                <a:cxn ang="0">
                  <a:pos x="4" y="16"/>
                </a:cxn>
                <a:cxn ang="0">
                  <a:pos x="0" y="18"/>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279">
              <a:extLst>
                <a:ext uri="{FF2B5EF4-FFF2-40B4-BE49-F238E27FC236}">
                  <a16:creationId xmlns:a16="http://schemas.microsoft.com/office/drawing/2014/main" id="{17F41CBC-289D-4239-9D15-2B10C7BF93AA}"/>
                </a:ext>
              </a:extLst>
            </p:cNvPr>
            <p:cNvSpPr>
              <a:spLocks/>
            </p:cNvSpPr>
            <p:nvPr/>
          </p:nvSpPr>
          <p:spPr bwMode="auto">
            <a:xfrm>
              <a:off x="9271294" y="3382132"/>
              <a:ext cx="55134"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280">
              <a:extLst>
                <a:ext uri="{FF2B5EF4-FFF2-40B4-BE49-F238E27FC236}">
                  <a16:creationId xmlns:a16="http://schemas.microsoft.com/office/drawing/2014/main" id="{864F1C08-A217-46CC-9986-090B41420381}"/>
                </a:ext>
              </a:extLst>
            </p:cNvPr>
            <p:cNvSpPr>
              <a:spLocks/>
            </p:cNvSpPr>
            <p:nvPr/>
          </p:nvSpPr>
          <p:spPr bwMode="auto">
            <a:xfrm>
              <a:off x="8929456" y="3547699"/>
              <a:ext cx="69836" cy="57754"/>
            </a:xfrm>
            <a:custGeom>
              <a:avLst/>
              <a:gdLst/>
              <a:ahLst/>
              <a:cxnLst>
                <a:cxn ang="0">
                  <a:pos x="10" y="6"/>
                </a:cxn>
                <a:cxn ang="0">
                  <a:pos x="20" y="0"/>
                </a:cxn>
                <a:cxn ang="0">
                  <a:pos x="30" y="0"/>
                </a:cxn>
                <a:cxn ang="0">
                  <a:pos x="38" y="2"/>
                </a:cxn>
                <a:cxn ang="0">
                  <a:pos x="34" y="8"/>
                </a:cxn>
                <a:cxn ang="0">
                  <a:pos x="30" y="14"/>
                </a:cxn>
                <a:cxn ang="0">
                  <a:pos x="30" y="24"/>
                </a:cxn>
                <a:cxn ang="0">
                  <a:pos x="22" y="26"/>
                </a:cxn>
                <a:cxn ang="0">
                  <a:pos x="16" y="30"/>
                </a:cxn>
                <a:cxn ang="0">
                  <a:pos x="6" y="28"/>
                </a:cxn>
                <a:cxn ang="0">
                  <a:pos x="0" y="20"/>
                </a:cxn>
                <a:cxn ang="0">
                  <a:pos x="0" y="10"/>
                </a:cxn>
                <a:cxn ang="0">
                  <a:pos x="10" y="6"/>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8" name="Group 257">
              <a:extLst>
                <a:ext uri="{FF2B5EF4-FFF2-40B4-BE49-F238E27FC236}">
                  <a16:creationId xmlns:a16="http://schemas.microsoft.com/office/drawing/2014/main" id="{92F4FA05-2F12-431C-93D3-477D8C970069}"/>
                </a:ext>
              </a:extLst>
            </p:cNvPr>
            <p:cNvGrpSpPr/>
            <p:nvPr/>
          </p:nvGrpSpPr>
          <p:grpSpPr>
            <a:xfrm>
              <a:off x="9539621" y="2677541"/>
              <a:ext cx="470479" cy="508235"/>
              <a:chOff x="7333362" y="1914811"/>
              <a:chExt cx="384587" cy="362382"/>
            </a:xfrm>
            <a:grpFill/>
            <a:effectLst/>
          </p:grpSpPr>
          <p:sp>
            <p:nvSpPr>
              <p:cNvPr id="327" name="Freeform 282">
                <a:extLst>
                  <a:ext uri="{FF2B5EF4-FFF2-40B4-BE49-F238E27FC236}">
                    <a16:creationId xmlns:a16="http://schemas.microsoft.com/office/drawing/2014/main" id="{377D0B5A-5F33-4D9E-8E34-4D4FA51B1467}"/>
                  </a:ext>
                </a:extLst>
              </p:cNvPr>
              <p:cNvSpPr>
                <a:spLocks/>
              </p:cNvSpPr>
              <p:nvPr/>
            </p:nvSpPr>
            <p:spPr bwMode="auto">
              <a:xfrm>
                <a:off x="7396458" y="2200324"/>
                <a:ext cx="60092" cy="35689"/>
              </a:xfrm>
              <a:custGeom>
                <a:avLst/>
                <a:gdLst/>
                <a:ahLst/>
                <a:cxnLst>
                  <a:cxn ang="0">
                    <a:pos x="30" y="16"/>
                  </a:cxn>
                  <a:cxn ang="0">
                    <a:pos x="24" y="14"/>
                  </a:cxn>
                  <a:cxn ang="0">
                    <a:pos x="18" y="18"/>
                  </a:cxn>
                  <a:cxn ang="0">
                    <a:pos x="14" y="26"/>
                  </a:cxn>
                  <a:cxn ang="0">
                    <a:pos x="6" y="24"/>
                  </a:cxn>
                  <a:cxn ang="0">
                    <a:pos x="6" y="18"/>
                  </a:cxn>
                  <a:cxn ang="0">
                    <a:pos x="0" y="14"/>
                  </a:cxn>
                  <a:cxn ang="0">
                    <a:pos x="8" y="8"/>
                  </a:cxn>
                  <a:cxn ang="0">
                    <a:pos x="16" y="8"/>
                  </a:cxn>
                  <a:cxn ang="0">
                    <a:pos x="24" y="6"/>
                  </a:cxn>
                  <a:cxn ang="0">
                    <a:pos x="28" y="0"/>
                  </a:cxn>
                  <a:cxn ang="0">
                    <a:pos x="36" y="0"/>
                  </a:cxn>
                  <a:cxn ang="0">
                    <a:pos x="40" y="6"/>
                  </a:cxn>
                  <a:cxn ang="0">
                    <a:pos x="38" y="8"/>
                  </a:cxn>
                  <a:cxn ang="0">
                    <a:pos x="34" y="14"/>
                  </a:cxn>
                  <a:cxn ang="0">
                    <a:pos x="30" y="16"/>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283">
                <a:extLst>
                  <a:ext uri="{FF2B5EF4-FFF2-40B4-BE49-F238E27FC236}">
                    <a16:creationId xmlns:a16="http://schemas.microsoft.com/office/drawing/2014/main" id="{E0B06EB7-A6E4-45B4-A173-BB36C804CA2F}"/>
                  </a:ext>
                </a:extLst>
              </p:cNvPr>
              <p:cNvSpPr>
                <a:spLocks/>
              </p:cNvSpPr>
              <p:nvPr/>
            </p:nvSpPr>
            <p:spPr bwMode="auto">
              <a:xfrm>
                <a:off x="7333362" y="2208560"/>
                <a:ext cx="57087" cy="68633"/>
              </a:xfrm>
              <a:custGeom>
                <a:avLst/>
                <a:gdLst/>
                <a:ahLst/>
                <a:cxnLst>
                  <a:cxn ang="0">
                    <a:pos x="4" y="12"/>
                  </a:cxn>
                  <a:cxn ang="0">
                    <a:pos x="10" y="8"/>
                  </a:cxn>
                  <a:cxn ang="0">
                    <a:pos x="16" y="0"/>
                  </a:cxn>
                  <a:cxn ang="0">
                    <a:pos x="24" y="0"/>
                  </a:cxn>
                  <a:cxn ang="0">
                    <a:pos x="28" y="6"/>
                  </a:cxn>
                  <a:cxn ang="0">
                    <a:pos x="34" y="10"/>
                  </a:cxn>
                  <a:cxn ang="0">
                    <a:pos x="38" y="16"/>
                  </a:cxn>
                  <a:cxn ang="0">
                    <a:pos x="36" y="24"/>
                  </a:cxn>
                  <a:cxn ang="0">
                    <a:pos x="32" y="26"/>
                  </a:cxn>
                  <a:cxn ang="0">
                    <a:pos x="30" y="32"/>
                  </a:cxn>
                  <a:cxn ang="0">
                    <a:pos x="30" y="40"/>
                  </a:cxn>
                  <a:cxn ang="0">
                    <a:pos x="26" y="50"/>
                  </a:cxn>
                  <a:cxn ang="0">
                    <a:pos x="18" y="48"/>
                  </a:cxn>
                  <a:cxn ang="0">
                    <a:pos x="18" y="44"/>
                  </a:cxn>
                  <a:cxn ang="0">
                    <a:pos x="20" y="36"/>
                  </a:cxn>
                  <a:cxn ang="0">
                    <a:pos x="12" y="36"/>
                  </a:cxn>
                  <a:cxn ang="0">
                    <a:pos x="14" y="30"/>
                  </a:cxn>
                  <a:cxn ang="0">
                    <a:pos x="18" y="24"/>
                  </a:cxn>
                  <a:cxn ang="0">
                    <a:pos x="18" y="20"/>
                  </a:cxn>
                  <a:cxn ang="0">
                    <a:pos x="16" y="14"/>
                  </a:cxn>
                  <a:cxn ang="0">
                    <a:pos x="8" y="16"/>
                  </a:cxn>
                  <a:cxn ang="0">
                    <a:pos x="0" y="18"/>
                  </a:cxn>
                  <a:cxn ang="0">
                    <a:pos x="4" y="12"/>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9" name="Group 328">
                <a:extLst>
                  <a:ext uri="{FF2B5EF4-FFF2-40B4-BE49-F238E27FC236}">
                    <a16:creationId xmlns:a16="http://schemas.microsoft.com/office/drawing/2014/main" id="{FF650AAF-8139-4E64-888A-E40A7D4C81F6}"/>
                  </a:ext>
                </a:extLst>
              </p:cNvPr>
              <p:cNvGrpSpPr/>
              <p:nvPr/>
            </p:nvGrpSpPr>
            <p:grpSpPr>
              <a:xfrm>
                <a:off x="7369416" y="1914811"/>
                <a:ext cx="348533" cy="304731"/>
                <a:chOff x="7369416" y="1914811"/>
                <a:chExt cx="348533" cy="304731"/>
              </a:xfrm>
              <a:grpFill/>
            </p:grpSpPr>
            <p:sp>
              <p:nvSpPr>
                <p:cNvPr id="330" name="Freeform 281">
                  <a:extLst>
                    <a:ext uri="{FF2B5EF4-FFF2-40B4-BE49-F238E27FC236}">
                      <a16:creationId xmlns:a16="http://schemas.microsoft.com/office/drawing/2014/main" id="{F030D8D5-5A53-4229-BB3D-5959193BD265}"/>
                    </a:ext>
                  </a:extLst>
                </p:cNvPr>
                <p:cNvSpPr>
                  <a:spLocks/>
                </p:cNvSpPr>
                <p:nvPr/>
              </p:nvSpPr>
              <p:spPr bwMode="auto">
                <a:xfrm>
                  <a:off x="7579737" y="1914811"/>
                  <a:ext cx="138212" cy="107067"/>
                </a:xfrm>
                <a:custGeom>
                  <a:avLst/>
                  <a:gdLst/>
                  <a:ahLst/>
                  <a:cxnLst>
                    <a:cxn ang="0">
                      <a:pos x="30" y="0"/>
                    </a:cxn>
                    <a:cxn ang="0">
                      <a:pos x="38" y="6"/>
                    </a:cxn>
                    <a:cxn ang="0">
                      <a:pos x="48" y="16"/>
                    </a:cxn>
                    <a:cxn ang="0">
                      <a:pos x="66" y="26"/>
                    </a:cxn>
                    <a:cxn ang="0">
                      <a:pos x="76" y="30"/>
                    </a:cxn>
                    <a:cxn ang="0">
                      <a:pos x="84" y="24"/>
                    </a:cxn>
                    <a:cxn ang="0">
                      <a:pos x="90" y="24"/>
                    </a:cxn>
                    <a:cxn ang="0">
                      <a:pos x="84" y="30"/>
                    </a:cxn>
                    <a:cxn ang="0">
                      <a:pos x="88" y="36"/>
                    </a:cxn>
                    <a:cxn ang="0">
                      <a:pos x="92" y="40"/>
                    </a:cxn>
                    <a:cxn ang="0">
                      <a:pos x="84" y="46"/>
                    </a:cxn>
                    <a:cxn ang="0">
                      <a:pos x="80" y="48"/>
                    </a:cxn>
                    <a:cxn ang="0">
                      <a:pos x="74" y="46"/>
                    </a:cxn>
                    <a:cxn ang="0">
                      <a:pos x="68" y="48"/>
                    </a:cxn>
                    <a:cxn ang="0">
                      <a:pos x="58" y="52"/>
                    </a:cxn>
                    <a:cxn ang="0">
                      <a:pos x="52" y="60"/>
                    </a:cxn>
                    <a:cxn ang="0">
                      <a:pos x="52" y="66"/>
                    </a:cxn>
                    <a:cxn ang="0">
                      <a:pos x="44" y="62"/>
                    </a:cxn>
                    <a:cxn ang="0">
                      <a:pos x="36" y="56"/>
                    </a:cxn>
                    <a:cxn ang="0">
                      <a:pos x="28" y="54"/>
                    </a:cxn>
                    <a:cxn ang="0">
                      <a:pos x="24" y="56"/>
                    </a:cxn>
                    <a:cxn ang="0">
                      <a:pos x="22" y="60"/>
                    </a:cxn>
                    <a:cxn ang="0">
                      <a:pos x="16" y="56"/>
                    </a:cxn>
                    <a:cxn ang="0">
                      <a:pos x="10" y="54"/>
                    </a:cxn>
                    <a:cxn ang="0">
                      <a:pos x="8" y="58"/>
                    </a:cxn>
                    <a:cxn ang="0">
                      <a:pos x="10" y="64"/>
                    </a:cxn>
                    <a:cxn ang="0">
                      <a:pos x="16" y="66"/>
                    </a:cxn>
                    <a:cxn ang="0">
                      <a:pos x="14" y="72"/>
                    </a:cxn>
                    <a:cxn ang="0">
                      <a:pos x="8" y="74"/>
                    </a:cxn>
                    <a:cxn ang="0">
                      <a:pos x="2" y="78"/>
                    </a:cxn>
                    <a:cxn ang="0">
                      <a:pos x="2" y="68"/>
                    </a:cxn>
                    <a:cxn ang="0">
                      <a:pos x="0" y="60"/>
                    </a:cxn>
                    <a:cxn ang="0">
                      <a:pos x="0" y="52"/>
                    </a:cxn>
                    <a:cxn ang="0">
                      <a:pos x="6" y="50"/>
                    </a:cxn>
                    <a:cxn ang="0">
                      <a:pos x="10" y="44"/>
                    </a:cxn>
                    <a:cxn ang="0">
                      <a:pos x="10" y="38"/>
                    </a:cxn>
                    <a:cxn ang="0">
                      <a:pos x="16" y="38"/>
                    </a:cxn>
                    <a:cxn ang="0">
                      <a:pos x="22" y="42"/>
                    </a:cxn>
                    <a:cxn ang="0">
                      <a:pos x="28" y="40"/>
                    </a:cxn>
                    <a:cxn ang="0">
                      <a:pos x="30" y="16"/>
                    </a:cxn>
                    <a:cxn ang="0">
                      <a:pos x="30" y="0"/>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284">
                  <a:extLst>
                    <a:ext uri="{FF2B5EF4-FFF2-40B4-BE49-F238E27FC236}">
                      <a16:creationId xmlns:a16="http://schemas.microsoft.com/office/drawing/2014/main" id="{E4A9F681-8DBB-4B0B-8104-8E4B76273D33}"/>
                    </a:ext>
                  </a:extLst>
                </p:cNvPr>
                <p:cNvSpPr>
                  <a:spLocks/>
                </p:cNvSpPr>
                <p:nvPr/>
              </p:nvSpPr>
              <p:spPr bwMode="auto">
                <a:xfrm>
                  <a:off x="7369416" y="2016387"/>
                  <a:ext cx="261400" cy="203155"/>
                </a:xfrm>
                <a:custGeom>
                  <a:avLst/>
                  <a:gdLst/>
                  <a:ahLst/>
                  <a:cxnLst>
                    <a:cxn ang="0">
                      <a:pos x="12" y="128"/>
                    </a:cxn>
                    <a:cxn ang="0">
                      <a:pos x="32" y="112"/>
                    </a:cxn>
                    <a:cxn ang="0">
                      <a:pos x="60" y="110"/>
                    </a:cxn>
                    <a:cxn ang="0">
                      <a:pos x="80" y="100"/>
                    </a:cxn>
                    <a:cxn ang="0">
                      <a:pos x="92" y="82"/>
                    </a:cxn>
                    <a:cxn ang="0">
                      <a:pos x="100" y="80"/>
                    </a:cxn>
                    <a:cxn ang="0">
                      <a:pos x="110" y="82"/>
                    </a:cxn>
                    <a:cxn ang="0">
                      <a:pos x="140" y="52"/>
                    </a:cxn>
                    <a:cxn ang="0">
                      <a:pos x="144" y="30"/>
                    </a:cxn>
                    <a:cxn ang="0">
                      <a:pos x="146" y="10"/>
                    </a:cxn>
                    <a:cxn ang="0">
                      <a:pos x="160" y="12"/>
                    </a:cxn>
                    <a:cxn ang="0">
                      <a:pos x="158" y="2"/>
                    </a:cxn>
                    <a:cxn ang="0">
                      <a:pos x="166" y="10"/>
                    </a:cxn>
                    <a:cxn ang="0">
                      <a:pos x="172" y="28"/>
                    </a:cxn>
                    <a:cxn ang="0">
                      <a:pos x="168" y="48"/>
                    </a:cxn>
                    <a:cxn ang="0">
                      <a:pos x="158" y="66"/>
                    </a:cxn>
                    <a:cxn ang="0">
                      <a:pos x="154" y="86"/>
                    </a:cxn>
                    <a:cxn ang="0">
                      <a:pos x="152" y="98"/>
                    </a:cxn>
                    <a:cxn ang="0">
                      <a:pos x="152" y="108"/>
                    </a:cxn>
                    <a:cxn ang="0">
                      <a:pos x="148" y="118"/>
                    </a:cxn>
                    <a:cxn ang="0">
                      <a:pos x="138" y="116"/>
                    </a:cxn>
                    <a:cxn ang="0">
                      <a:pos x="126" y="116"/>
                    </a:cxn>
                    <a:cxn ang="0">
                      <a:pos x="126" y="128"/>
                    </a:cxn>
                    <a:cxn ang="0">
                      <a:pos x="116" y="126"/>
                    </a:cxn>
                    <a:cxn ang="0">
                      <a:pos x="102" y="126"/>
                    </a:cxn>
                    <a:cxn ang="0">
                      <a:pos x="90" y="122"/>
                    </a:cxn>
                    <a:cxn ang="0">
                      <a:pos x="92" y="132"/>
                    </a:cxn>
                    <a:cxn ang="0">
                      <a:pos x="80" y="144"/>
                    </a:cxn>
                    <a:cxn ang="0">
                      <a:pos x="68" y="140"/>
                    </a:cxn>
                    <a:cxn ang="0">
                      <a:pos x="70" y="130"/>
                    </a:cxn>
                    <a:cxn ang="0">
                      <a:pos x="56" y="124"/>
                    </a:cxn>
                    <a:cxn ang="0">
                      <a:pos x="38" y="130"/>
                    </a:cxn>
                    <a:cxn ang="0">
                      <a:pos x="18" y="134"/>
                    </a:cxn>
                    <a:cxn ang="0">
                      <a:pos x="2" y="138"/>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59" name="Freeform 285">
              <a:extLst>
                <a:ext uri="{FF2B5EF4-FFF2-40B4-BE49-F238E27FC236}">
                  <a16:creationId xmlns:a16="http://schemas.microsoft.com/office/drawing/2014/main" id="{1891A45E-D757-426C-B18D-B9C78D850F16}"/>
                </a:ext>
              </a:extLst>
            </p:cNvPr>
            <p:cNvSpPr>
              <a:spLocks/>
            </p:cNvSpPr>
            <p:nvPr/>
          </p:nvSpPr>
          <p:spPr bwMode="auto">
            <a:xfrm>
              <a:off x="9447731" y="2931677"/>
              <a:ext cx="91891" cy="138609"/>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86">
              <a:extLst>
                <a:ext uri="{FF2B5EF4-FFF2-40B4-BE49-F238E27FC236}">
                  <a16:creationId xmlns:a16="http://schemas.microsoft.com/office/drawing/2014/main" id="{89C7B6BB-C989-4215-A347-6C3461D7C6C3}"/>
                </a:ext>
              </a:extLst>
            </p:cNvPr>
            <p:cNvSpPr>
              <a:spLocks/>
            </p:cNvSpPr>
            <p:nvPr/>
          </p:nvSpPr>
          <p:spPr bwMode="auto">
            <a:xfrm>
              <a:off x="9392602" y="2769944"/>
              <a:ext cx="180106" cy="184812"/>
            </a:xfrm>
            <a:custGeom>
              <a:avLst/>
              <a:gdLst/>
              <a:ahLst/>
              <a:cxnLst>
                <a:cxn ang="0">
                  <a:pos x="24" y="92"/>
                </a:cxn>
                <a:cxn ang="0">
                  <a:pos x="12" y="94"/>
                </a:cxn>
                <a:cxn ang="0">
                  <a:pos x="8" y="88"/>
                </a:cxn>
                <a:cxn ang="0">
                  <a:pos x="12" y="80"/>
                </a:cxn>
                <a:cxn ang="0">
                  <a:pos x="12" y="70"/>
                </a:cxn>
                <a:cxn ang="0">
                  <a:pos x="16" y="60"/>
                </a:cxn>
                <a:cxn ang="0">
                  <a:pos x="6" y="60"/>
                </a:cxn>
                <a:cxn ang="0">
                  <a:pos x="0" y="56"/>
                </a:cxn>
                <a:cxn ang="0">
                  <a:pos x="6" y="48"/>
                </a:cxn>
                <a:cxn ang="0">
                  <a:pos x="22" y="38"/>
                </a:cxn>
                <a:cxn ang="0">
                  <a:pos x="28" y="32"/>
                </a:cxn>
                <a:cxn ang="0">
                  <a:pos x="36" y="24"/>
                </a:cxn>
                <a:cxn ang="0">
                  <a:pos x="40" y="22"/>
                </a:cxn>
                <a:cxn ang="0">
                  <a:pos x="50" y="26"/>
                </a:cxn>
                <a:cxn ang="0">
                  <a:pos x="60" y="24"/>
                </a:cxn>
                <a:cxn ang="0">
                  <a:pos x="62" y="16"/>
                </a:cxn>
                <a:cxn ang="0">
                  <a:pos x="72" y="16"/>
                </a:cxn>
                <a:cxn ang="0">
                  <a:pos x="80" y="10"/>
                </a:cxn>
                <a:cxn ang="0">
                  <a:pos x="82" y="4"/>
                </a:cxn>
                <a:cxn ang="0">
                  <a:pos x="88" y="0"/>
                </a:cxn>
                <a:cxn ang="0">
                  <a:pos x="98" y="8"/>
                </a:cxn>
                <a:cxn ang="0">
                  <a:pos x="92" y="12"/>
                </a:cxn>
                <a:cxn ang="0">
                  <a:pos x="84" y="18"/>
                </a:cxn>
                <a:cxn ang="0">
                  <a:pos x="80" y="28"/>
                </a:cxn>
                <a:cxn ang="0">
                  <a:pos x="78" y="38"/>
                </a:cxn>
                <a:cxn ang="0">
                  <a:pos x="76" y="42"/>
                </a:cxn>
                <a:cxn ang="0">
                  <a:pos x="68" y="46"/>
                </a:cxn>
                <a:cxn ang="0">
                  <a:pos x="52" y="52"/>
                </a:cxn>
                <a:cxn ang="0">
                  <a:pos x="48" y="58"/>
                </a:cxn>
                <a:cxn ang="0">
                  <a:pos x="48" y="66"/>
                </a:cxn>
                <a:cxn ang="0">
                  <a:pos x="52" y="76"/>
                </a:cxn>
                <a:cxn ang="0">
                  <a:pos x="56" y="80"/>
                </a:cxn>
                <a:cxn ang="0">
                  <a:pos x="60" y="84"/>
                </a:cxn>
                <a:cxn ang="0">
                  <a:pos x="50" y="86"/>
                </a:cxn>
                <a:cxn ang="0">
                  <a:pos x="40" y="90"/>
                </a:cxn>
                <a:cxn ang="0">
                  <a:pos x="36" y="96"/>
                </a:cxn>
                <a:cxn ang="0">
                  <a:pos x="24" y="92"/>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288">
              <a:extLst>
                <a:ext uri="{FF2B5EF4-FFF2-40B4-BE49-F238E27FC236}">
                  <a16:creationId xmlns:a16="http://schemas.microsoft.com/office/drawing/2014/main" id="{7305FFAE-60AD-43BA-8C7B-E353D183C551}"/>
                </a:ext>
              </a:extLst>
            </p:cNvPr>
            <p:cNvSpPr>
              <a:spLocks/>
            </p:cNvSpPr>
            <p:nvPr/>
          </p:nvSpPr>
          <p:spPr bwMode="auto">
            <a:xfrm>
              <a:off x="8672177" y="3470689"/>
              <a:ext cx="227890" cy="261816"/>
            </a:xfrm>
            <a:custGeom>
              <a:avLst/>
              <a:gdLst/>
              <a:ahLst/>
              <a:cxnLst>
                <a:cxn ang="0">
                  <a:pos x="12" y="14"/>
                </a:cxn>
                <a:cxn ang="0">
                  <a:pos x="20" y="14"/>
                </a:cxn>
                <a:cxn ang="0">
                  <a:pos x="24" y="18"/>
                </a:cxn>
                <a:cxn ang="0">
                  <a:pos x="32" y="18"/>
                </a:cxn>
                <a:cxn ang="0">
                  <a:pos x="34" y="10"/>
                </a:cxn>
                <a:cxn ang="0">
                  <a:pos x="28" y="8"/>
                </a:cxn>
                <a:cxn ang="0">
                  <a:pos x="28" y="0"/>
                </a:cxn>
                <a:cxn ang="0">
                  <a:pos x="40" y="0"/>
                </a:cxn>
                <a:cxn ang="0">
                  <a:pos x="40" y="4"/>
                </a:cxn>
                <a:cxn ang="0">
                  <a:pos x="50" y="14"/>
                </a:cxn>
                <a:cxn ang="0">
                  <a:pos x="52" y="24"/>
                </a:cxn>
                <a:cxn ang="0">
                  <a:pos x="52" y="28"/>
                </a:cxn>
                <a:cxn ang="0">
                  <a:pos x="74" y="26"/>
                </a:cxn>
                <a:cxn ang="0">
                  <a:pos x="80" y="36"/>
                </a:cxn>
                <a:cxn ang="0">
                  <a:pos x="82" y="46"/>
                </a:cxn>
                <a:cxn ang="0">
                  <a:pos x="68" y="46"/>
                </a:cxn>
                <a:cxn ang="0">
                  <a:pos x="68" y="56"/>
                </a:cxn>
                <a:cxn ang="0">
                  <a:pos x="76" y="60"/>
                </a:cxn>
                <a:cxn ang="0">
                  <a:pos x="100" y="84"/>
                </a:cxn>
                <a:cxn ang="0">
                  <a:pos x="120" y="106"/>
                </a:cxn>
                <a:cxn ang="0">
                  <a:pos x="124" y="120"/>
                </a:cxn>
                <a:cxn ang="0">
                  <a:pos x="122" y="134"/>
                </a:cxn>
                <a:cxn ang="0">
                  <a:pos x="112" y="134"/>
                </a:cxn>
                <a:cxn ang="0">
                  <a:pos x="110" y="128"/>
                </a:cxn>
                <a:cxn ang="0">
                  <a:pos x="104" y="128"/>
                </a:cxn>
                <a:cxn ang="0">
                  <a:pos x="102" y="136"/>
                </a:cxn>
                <a:cxn ang="0">
                  <a:pos x="90" y="136"/>
                </a:cxn>
                <a:cxn ang="0">
                  <a:pos x="90" y="130"/>
                </a:cxn>
                <a:cxn ang="0">
                  <a:pos x="94" y="118"/>
                </a:cxn>
                <a:cxn ang="0">
                  <a:pos x="94" y="108"/>
                </a:cxn>
                <a:cxn ang="0">
                  <a:pos x="84" y="98"/>
                </a:cxn>
                <a:cxn ang="0">
                  <a:pos x="80" y="82"/>
                </a:cxn>
                <a:cxn ang="0">
                  <a:pos x="64" y="64"/>
                </a:cxn>
                <a:cxn ang="0">
                  <a:pos x="52" y="72"/>
                </a:cxn>
                <a:cxn ang="0">
                  <a:pos x="40" y="68"/>
                </a:cxn>
                <a:cxn ang="0">
                  <a:pos x="20" y="80"/>
                </a:cxn>
                <a:cxn ang="0">
                  <a:pos x="20" y="66"/>
                </a:cxn>
                <a:cxn ang="0">
                  <a:pos x="24" y="62"/>
                </a:cxn>
                <a:cxn ang="0">
                  <a:pos x="20" y="48"/>
                </a:cxn>
                <a:cxn ang="0">
                  <a:pos x="12" y="46"/>
                </a:cxn>
                <a:cxn ang="0">
                  <a:pos x="12" y="38"/>
                </a:cxn>
                <a:cxn ang="0">
                  <a:pos x="0" y="32"/>
                </a:cxn>
                <a:cxn ang="0">
                  <a:pos x="14" y="24"/>
                </a:cxn>
                <a:cxn ang="0">
                  <a:pos x="12" y="14"/>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289">
              <a:extLst>
                <a:ext uri="{FF2B5EF4-FFF2-40B4-BE49-F238E27FC236}">
                  <a16:creationId xmlns:a16="http://schemas.microsoft.com/office/drawing/2014/main" id="{6FE5DAD0-206A-4EE0-8C2D-D661C467F867}"/>
                </a:ext>
              </a:extLst>
            </p:cNvPr>
            <p:cNvSpPr>
              <a:spLocks/>
            </p:cNvSpPr>
            <p:nvPr/>
          </p:nvSpPr>
          <p:spPr bwMode="auto">
            <a:xfrm>
              <a:off x="8326666" y="2415728"/>
              <a:ext cx="933610" cy="400426"/>
            </a:xfrm>
            <a:custGeom>
              <a:avLst/>
              <a:gdLst/>
              <a:ahLst/>
              <a:cxnLst>
                <a:cxn ang="0">
                  <a:pos x="8" y="54"/>
                </a:cxn>
                <a:cxn ang="0">
                  <a:pos x="30" y="44"/>
                </a:cxn>
                <a:cxn ang="0">
                  <a:pos x="80" y="28"/>
                </a:cxn>
                <a:cxn ang="0">
                  <a:pos x="112" y="44"/>
                </a:cxn>
                <a:cxn ang="0">
                  <a:pos x="152" y="50"/>
                </a:cxn>
                <a:cxn ang="0">
                  <a:pos x="166" y="32"/>
                </a:cxn>
                <a:cxn ang="0">
                  <a:pos x="168" y="4"/>
                </a:cxn>
                <a:cxn ang="0">
                  <a:pos x="186" y="2"/>
                </a:cxn>
                <a:cxn ang="0">
                  <a:pos x="224" y="14"/>
                </a:cxn>
                <a:cxn ang="0">
                  <a:pos x="236" y="36"/>
                </a:cxn>
                <a:cxn ang="0">
                  <a:pos x="276" y="32"/>
                </a:cxn>
                <a:cxn ang="0">
                  <a:pos x="306" y="42"/>
                </a:cxn>
                <a:cxn ang="0">
                  <a:pos x="322" y="52"/>
                </a:cxn>
                <a:cxn ang="0">
                  <a:pos x="350" y="60"/>
                </a:cxn>
                <a:cxn ang="0">
                  <a:pos x="398" y="52"/>
                </a:cxn>
                <a:cxn ang="0">
                  <a:pos x="416" y="38"/>
                </a:cxn>
                <a:cxn ang="0">
                  <a:pos x="434" y="42"/>
                </a:cxn>
                <a:cxn ang="0">
                  <a:pos x="458" y="44"/>
                </a:cxn>
                <a:cxn ang="0">
                  <a:pos x="448" y="60"/>
                </a:cxn>
                <a:cxn ang="0">
                  <a:pos x="468" y="86"/>
                </a:cxn>
                <a:cxn ang="0">
                  <a:pos x="486" y="82"/>
                </a:cxn>
                <a:cxn ang="0">
                  <a:pos x="508" y="112"/>
                </a:cxn>
                <a:cxn ang="0">
                  <a:pos x="480" y="110"/>
                </a:cxn>
                <a:cxn ang="0">
                  <a:pos x="442" y="132"/>
                </a:cxn>
                <a:cxn ang="0">
                  <a:pos x="412" y="146"/>
                </a:cxn>
                <a:cxn ang="0">
                  <a:pos x="380" y="144"/>
                </a:cxn>
                <a:cxn ang="0">
                  <a:pos x="380" y="168"/>
                </a:cxn>
                <a:cxn ang="0">
                  <a:pos x="362" y="184"/>
                </a:cxn>
                <a:cxn ang="0">
                  <a:pos x="300" y="194"/>
                </a:cxn>
                <a:cxn ang="0">
                  <a:pos x="242" y="204"/>
                </a:cxn>
                <a:cxn ang="0">
                  <a:pos x="190" y="190"/>
                </a:cxn>
                <a:cxn ang="0">
                  <a:pos x="130" y="178"/>
                </a:cxn>
                <a:cxn ang="0">
                  <a:pos x="102" y="154"/>
                </a:cxn>
                <a:cxn ang="0">
                  <a:pos x="58" y="142"/>
                </a:cxn>
                <a:cxn ang="0">
                  <a:pos x="46" y="126"/>
                </a:cxn>
                <a:cxn ang="0">
                  <a:pos x="52" y="110"/>
                </a:cxn>
                <a:cxn ang="0">
                  <a:pos x="30" y="84"/>
                </a:cxn>
                <a:cxn ang="0">
                  <a:pos x="4" y="72"/>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3" name="Group 262">
              <a:extLst>
                <a:ext uri="{FF2B5EF4-FFF2-40B4-BE49-F238E27FC236}">
                  <a16:creationId xmlns:a16="http://schemas.microsoft.com/office/drawing/2014/main" id="{08D6827E-A10C-47DB-A02E-9403DA7CD549}"/>
                </a:ext>
              </a:extLst>
            </p:cNvPr>
            <p:cNvGrpSpPr/>
            <p:nvPr/>
          </p:nvGrpSpPr>
          <p:grpSpPr>
            <a:xfrm>
              <a:off x="877982" y="722359"/>
              <a:ext cx="4528366" cy="2998619"/>
              <a:chOff x="877982" y="722359"/>
              <a:chExt cx="4528366" cy="2998619"/>
            </a:xfrm>
            <a:grpFill/>
          </p:grpSpPr>
          <p:sp>
            <p:nvSpPr>
              <p:cNvPr id="270" name="Freeform 14">
                <a:extLst>
                  <a:ext uri="{FF2B5EF4-FFF2-40B4-BE49-F238E27FC236}">
                    <a16:creationId xmlns:a16="http://schemas.microsoft.com/office/drawing/2014/main" id="{90AF6CD3-883F-47AD-889F-027F81FC137A}"/>
                  </a:ext>
                </a:extLst>
              </p:cNvPr>
              <p:cNvSpPr>
                <a:spLocks/>
              </p:cNvSpPr>
              <p:nvPr/>
            </p:nvSpPr>
            <p:spPr bwMode="auto">
              <a:xfrm>
                <a:off x="2340880" y="3131889"/>
                <a:ext cx="885826" cy="589089"/>
              </a:xfrm>
              <a:custGeom>
                <a:avLst/>
                <a:gdLst/>
                <a:ahLst/>
                <a:cxnLst>
                  <a:cxn ang="0">
                    <a:pos x="76" y="18"/>
                  </a:cxn>
                  <a:cxn ang="0">
                    <a:pos x="146" y="18"/>
                  </a:cxn>
                  <a:cxn ang="0">
                    <a:pos x="196" y="38"/>
                  </a:cxn>
                  <a:cxn ang="0">
                    <a:pos x="226" y="62"/>
                  </a:cxn>
                  <a:cxn ang="0">
                    <a:pos x="258" y="58"/>
                  </a:cxn>
                  <a:cxn ang="0">
                    <a:pos x="282" y="96"/>
                  </a:cxn>
                  <a:cxn ang="0">
                    <a:pos x="318" y="116"/>
                  </a:cxn>
                  <a:cxn ang="0">
                    <a:pos x="308" y="152"/>
                  </a:cxn>
                  <a:cxn ang="0">
                    <a:pos x="312" y="192"/>
                  </a:cxn>
                  <a:cxn ang="0">
                    <a:pos x="338" y="234"/>
                  </a:cxn>
                  <a:cxn ang="0">
                    <a:pos x="376" y="244"/>
                  </a:cxn>
                  <a:cxn ang="0">
                    <a:pos x="424" y="220"/>
                  </a:cxn>
                  <a:cxn ang="0">
                    <a:pos x="442" y="192"/>
                  </a:cxn>
                  <a:cxn ang="0">
                    <a:pos x="482" y="194"/>
                  </a:cxn>
                  <a:cxn ang="0">
                    <a:pos x="470" y="220"/>
                  </a:cxn>
                  <a:cxn ang="0">
                    <a:pos x="464" y="246"/>
                  </a:cxn>
                  <a:cxn ang="0">
                    <a:pos x="452" y="246"/>
                  </a:cxn>
                  <a:cxn ang="0">
                    <a:pos x="416" y="254"/>
                  </a:cxn>
                  <a:cxn ang="0">
                    <a:pos x="424" y="272"/>
                  </a:cxn>
                  <a:cxn ang="0">
                    <a:pos x="412" y="282"/>
                  </a:cxn>
                  <a:cxn ang="0">
                    <a:pos x="402" y="288"/>
                  </a:cxn>
                  <a:cxn ang="0">
                    <a:pos x="392" y="300"/>
                  </a:cxn>
                  <a:cxn ang="0">
                    <a:pos x="364" y="280"/>
                  </a:cxn>
                  <a:cxn ang="0">
                    <a:pos x="338" y="284"/>
                  </a:cxn>
                  <a:cxn ang="0">
                    <a:pos x="298" y="276"/>
                  </a:cxn>
                  <a:cxn ang="0">
                    <a:pos x="254" y="260"/>
                  </a:cxn>
                  <a:cxn ang="0">
                    <a:pos x="218" y="240"/>
                  </a:cxn>
                  <a:cxn ang="0">
                    <a:pos x="186" y="212"/>
                  </a:cxn>
                  <a:cxn ang="0">
                    <a:pos x="192" y="186"/>
                  </a:cxn>
                  <a:cxn ang="0">
                    <a:pos x="156" y="146"/>
                  </a:cxn>
                  <a:cxn ang="0">
                    <a:pos x="126" y="120"/>
                  </a:cxn>
                  <a:cxn ang="0">
                    <a:pos x="100" y="86"/>
                  </a:cxn>
                  <a:cxn ang="0">
                    <a:pos x="72" y="48"/>
                  </a:cxn>
                  <a:cxn ang="0">
                    <a:pos x="50" y="20"/>
                  </a:cxn>
                  <a:cxn ang="0">
                    <a:pos x="40" y="38"/>
                  </a:cxn>
                  <a:cxn ang="0">
                    <a:pos x="64" y="76"/>
                  </a:cxn>
                  <a:cxn ang="0">
                    <a:pos x="90" y="108"/>
                  </a:cxn>
                  <a:cxn ang="0">
                    <a:pos x="106" y="146"/>
                  </a:cxn>
                  <a:cxn ang="0">
                    <a:pos x="120" y="156"/>
                  </a:cxn>
                  <a:cxn ang="0">
                    <a:pos x="108" y="158"/>
                  </a:cxn>
                  <a:cxn ang="0">
                    <a:pos x="84" y="134"/>
                  </a:cxn>
                  <a:cxn ang="0">
                    <a:pos x="72" y="108"/>
                  </a:cxn>
                  <a:cxn ang="0">
                    <a:pos x="48" y="98"/>
                  </a:cxn>
                  <a:cxn ang="0">
                    <a:pos x="42" y="84"/>
                  </a:cxn>
                  <a:cxn ang="0">
                    <a:pos x="46" y="74"/>
                  </a:cxn>
                  <a:cxn ang="0">
                    <a:pos x="30" y="56"/>
                  </a:cxn>
                  <a:cxn ang="0">
                    <a:pos x="12" y="24"/>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2">
                <a:extLst>
                  <a:ext uri="{FF2B5EF4-FFF2-40B4-BE49-F238E27FC236}">
                    <a16:creationId xmlns:a16="http://schemas.microsoft.com/office/drawing/2014/main" id="{6F477E18-FAB2-4DAC-98B3-F2E89D5DD4E0}"/>
                  </a:ext>
                </a:extLst>
              </p:cNvPr>
              <p:cNvSpPr>
                <a:spLocks/>
              </p:cNvSpPr>
              <p:nvPr/>
            </p:nvSpPr>
            <p:spPr bwMode="auto">
              <a:xfrm>
                <a:off x="2090946" y="1314570"/>
                <a:ext cx="305076" cy="200214"/>
              </a:xfrm>
              <a:custGeom>
                <a:avLst/>
                <a:gdLst/>
                <a:ahLst/>
                <a:cxnLst>
                  <a:cxn ang="0">
                    <a:pos x="20" y="6"/>
                  </a:cxn>
                  <a:cxn ang="0">
                    <a:pos x="20" y="14"/>
                  </a:cxn>
                  <a:cxn ang="0">
                    <a:pos x="28" y="22"/>
                  </a:cxn>
                  <a:cxn ang="0">
                    <a:pos x="28" y="28"/>
                  </a:cxn>
                  <a:cxn ang="0">
                    <a:pos x="24" y="34"/>
                  </a:cxn>
                  <a:cxn ang="0">
                    <a:pos x="20" y="44"/>
                  </a:cxn>
                  <a:cxn ang="0">
                    <a:pos x="12" y="54"/>
                  </a:cxn>
                  <a:cxn ang="0">
                    <a:pos x="8" y="68"/>
                  </a:cxn>
                  <a:cxn ang="0">
                    <a:pos x="0" y="76"/>
                  </a:cxn>
                  <a:cxn ang="0">
                    <a:pos x="12" y="80"/>
                  </a:cxn>
                  <a:cxn ang="0">
                    <a:pos x="20" y="84"/>
                  </a:cxn>
                  <a:cxn ang="0">
                    <a:pos x="32" y="92"/>
                  </a:cxn>
                  <a:cxn ang="0">
                    <a:pos x="42" y="104"/>
                  </a:cxn>
                  <a:cxn ang="0">
                    <a:pos x="54" y="100"/>
                  </a:cxn>
                  <a:cxn ang="0">
                    <a:pos x="68" y="92"/>
                  </a:cxn>
                  <a:cxn ang="0">
                    <a:pos x="80" y="92"/>
                  </a:cxn>
                  <a:cxn ang="0">
                    <a:pos x="86" y="82"/>
                  </a:cxn>
                  <a:cxn ang="0">
                    <a:pos x="90" y="72"/>
                  </a:cxn>
                  <a:cxn ang="0">
                    <a:pos x="102" y="66"/>
                  </a:cxn>
                  <a:cxn ang="0">
                    <a:pos x="106" y="58"/>
                  </a:cxn>
                  <a:cxn ang="0">
                    <a:pos x="120" y="50"/>
                  </a:cxn>
                  <a:cxn ang="0">
                    <a:pos x="140" y="40"/>
                  </a:cxn>
                  <a:cxn ang="0">
                    <a:pos x="166" y="32"/>
                  </a:cxn>
                  <a:cxn ang="0">
                    <a:pos x="158" y="26"/>
                  </a:cxn>
                  <a:cxn ang="0">
                    <a:pos x="142" y="16"/>
                  </a:cxn>
                  <a:cxn ang="0">
                    <a:pos x="128" y="8"/>
                  </a:cxn>
                  <a:cxn ang="0">
                    <a:pos x="114" y="10"/>
                  </a:cxn>
                  <a:cxn ang="0">
                    <a:pos x="106" y="16"/>
                  </a:cxn>
                  <a:cxn ang="0">
                    <a:pos x="94" y="14"/>
                  </a:cxn>
                  <a:cxn ang="0">
                    <a:pos x="74" y="6"/>
                  </a:cxn>
                  <a:cxn ang="0">
                    <a:pos x="72" y="0"/>
                  </a:cxn>
                  <a:cxn ang="0">
                    <a:pos x="54" y="0"/>
                  </a:cxn>
                  <a:cxn ang="0">
                    <a:pos x="52" y="6"/>
                  </a:cxn>
                  <a:cxn ang="0">
                    <a:pos x="34" y="4"/>
                  </a:cxn>
                  <a:cxn ang="0">
                    <a:pos x="20" y="6"/>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3">
                <a:extLst>
                  <a:ext uri="{FF2B5EF4-FFF2-40B4-BE49-F238E27FC236}">
                    <a16:creationId xmlns:a16="http://schemas.microsoft.com/office/drawing/2014/main" id="{FDB0DD90-D4F3-4127-B229-62D8B9FD49B5}"/>
                  </a:ext>
                </a:extLst>
              </p:cNvPr>
              <p:cNvSpPr>
                <a:spLocks/>
              </p:cNvSpPr>
              <p:nvPr/>
            </p:nvSpPr>
            <p:spPr bwMode="auto">
              <a:xfrm>
                <a:off x="2293105" y="1387733"/>
                <a:ext cx="521938" cy="261818"/>
              </a:xfrm>
              <a:custGeom>
                <a:avLst/>
                <a:gdLst/>
                <a:ahLst/>
                <a:cxnLst>
                  <a:cxn ang="0">
                    <a:pos x="104" y="82"/>
                  </a:cxn>
                  <a:cxn ang="0">
                    <a:pos x="52" y="78"/>
                  </a:cxn>
                  <a:cxn ang="0">
                    <a:pos x="10" y="74"/>
                  </a:cxn>
                  <a:cxn ang="0">
                    <a:pos x="30" y="62"/>
                  </a:cxn>
                  <a:cxn ang="0">
                    <a:pos x="56" y="54"/>
                  </a:cxn>
                  <a:cxn ang="0">
                    <a:pos x="34" y="56"/>
                  </a:cxn>
                  <a:cxn ang="0">
                    <a:pos x="14" y="52"/>
                  </a:cxn>
                  <a:cxn ang="0">
                    <a:pos x="0" y="42"/>
                  </a:cxn>
                  <a:cxn ang="0">
                    <a:pos x="12" y="30"/>
                  </a:cxn>
                  <a:cxn ang="0">
                    <a:pos x="26" y="14"/>
                  </a:cxn>
                  <a:cxn ang="0">
                    <a:pos x="74" y="0"/>
                  </a:cxn>
                  <a:cxn ang="0">
                    <a:pos x="74" y="12"/>
                  </a:cxn>
                  <a:cxn ang="0">
                    <a:pos x="84" y="22"/>
                  </a:cxn>
                  <a:cxn ang="0">
                    <a:pos x="106" y="12"/>
                  </a:cxn>
                  <a:cxn ang="0">
                    <a:pos x="118" y="24"/>
                  </a:cxn>
                  <a:cxn ang="0">
                    <a:pos x="128" y="26"/>
                  </a:cxn>
                  <a:cxn ang="0">
                    <a:pos x="144" y="18"/>
                  </a:cxn>
                  <a:cxn ang="0">
                    <a:pos x="142" y="10"/>
                  </a:cxn>
                  <a:cxn ang="0">
                    <a:pos x="162" y="26"/>
                  </a:cxn>
                  <a:cxn ang="0">
                    <a:pos x="172" y="48"/>
                  </a:cxn>
                  <a:cxn ang="0">
                    <a:pos x="176" y="34"/>
                  </a:cxn>
                  <a:cxn ang="0">
                    <a:pos x="170" y="4"/>
                  </a:cxn>
                  <a:cxn ang="0">
                    <a:pos x="192" y="4"/>
                  </a:cxn>
                  <a:cxn ang="0">
                    <a:pos x="216" y="24"/>
                  </a:cxn>
                  <a:cxn ang="0">
                    <a:pos x="230" y="52"/>
                  </a:cxn>
                  <a:cxn ang="0">
                    <a:pos x="228" y="66"/>
                  </a:cxn>
                  <a:cxn ang="0">
                    <a:pos x="248" y="82"/>
                  </a:cxn>
                  <a:cxn ang="0">
                    <a:pos x="268" y="90"/>
                  </a:cxn>
                  <a:cxn ang="0">
                    <a:pos x="280" y="104"/>
                  </a:cxn>
                  <a:cxn ang="0">
                    <a:pos x="254" y="106"/>
                  </a:cxn>
                  <a:cxn ang="0">
                    <a:pos x="268" y="116"/>
                  </a:cxn>
                  <a:cxn ang="0">
                    <a:pos x="262" y="128"/>
                  </a:cxn>
                  <a:cxn ang="0">
                    <a:pos x="216" y="128"/>
                  </a:cxn>
                  <a:cxn ang="0">
                    <a:pos x="202" y="122"/>
                  </a:cxn>
                  <a:cxn ang="0">
                    <a:pos x="184" y="122"/>
                  </a:cxn>
                  <a:cxn ang="0">
                    <a:pos x="152" y="134"/>
                  </a:cxn>
                  <a:cxn ang="0">
                    <a:pos x="84" y="130"/>
                  </a:cxn>
                  <a:cxn ang="0">
                    <a:pos x="40" y="118"/>
                  </a:cxn>
                  <a:cxn ang="0">
                    <a:pos x="30" y="92"/>
                  </a:cxn>
                  <a:cxn ang="0">
                    <a:pos x="80" y="88"/>
                  </a:cxn>
                  <a:cxn ang="0">
                    <a:pos x="110" y="90"/>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4">
                <a:extLst>
                  <a:ext uri="{FF2B5EF4-FFF2-40B4-BE49-F238E27FC236}">
                    <a16:creationId xmlns:a16="http://schemas.microsoft.com/office/drawing/2014/main" id="{21422066-4164-4D91-ACE1-6FFA98B01160}"/>
                  </a:ext>
                </a:extLst>
              </p:cNvPr>
              <p:cNvSpPr>
                <a:spLocks/>
              </p:cNvSpPr>
              <p:nvPr/>
            </p:nvSpPr>
            <p:spPr bwMode="auto">
              <a:xfrm>
                <a:off x="2333518" y="1168269"/>
                <a:ext cx="349184" cy="157860"/>
              </a:xfrm>
              <a:custGeom>
                <a:avLst/>
                <a:gdLst/>
                <a:ahLst/>
                <a:cxnLst>
                  <a:cxn ang="0">
                    <a:pos x="98" y="56"/>
                  </a:cxn>
                  <a:cxn ang="0">
                    <a:pos x="80" y="56"/>
                  </a:cxn>
                  <a:cxn ang="0">
                    <a:pos x="58" y="56"/>
                  </a:cxn>
                  <a:cxn ang="0">
                    <a:pos x="62" y="48"/>
                  </a:cxn>
                  <a:cxn ang="0">
                    <a:pos x="52" y="50"/>
                  </a:cxn>
                  <a:cxn ang="0">
                    <a:pos x="48" y="58"/>
                  </a:cxn>
                  <a:cxn ang="0">
                    <a:pos x="30" y="62"/>
                  </a:cxn>
                  <a:cxn ang="0">
                    <a:pos x="20" y="58"/>
                  </a:cxn>
                  <a:cxn ang="0">
                    <a:pos x="2" y="56"/>
                  </a:cxn>
                  <a:cxn ang="0">
                    <a:pos x="0" y="48"/>
                  </a:cxn>
                  <a:cxn ang="0">
                    <a:pos x="18" y="46"/>
                  </a:cxn>
                  <a:cxn ang="0">
                    <a:pos x="4" y="42"/>
                  </a:cxn>
                  <a:cxn ang="0">
                    <a:pos x="10" y="36"/>
                  </a:cxn>
                  <a:cxn ang="0">
                    <a:pos x="34" y="34"/>
                  </a:cxn>
                  <a:cxn ang="0">
                    <a:pos x="16" y="30"/>
                  </a:cxn>
                  <a:cxn ang="0">
                    <a:pos x="18" y="24"/>
                  </a:cxn>
                  <a:cxn ang="0">
                    <a:pos x="26" y="20"/>
                  </a:cxn>
                  <a:cxn ang="0">
                    <a:pos x="34" y="16"/>
                  </a:cxn>
                  <a:cxn ang="0">
                    <a:pos x="50" y="14"/>
                  </a:cxn>
                  <a:cxn ang="0">
                    <a:pos x="58" y="22"/>
                  </a:cxn>
                  <a:cxn ang="0">
                    <a:pos x="66" y="20"/>
                  </a:cxn>
                  <a:cxn ang="0">
                    <a:pos x="74" y="20"/>
                  </a:cxn>
                  <a:cxn ang="0">
                    <a:pos x="88" y="28"/>
                  </a:cxn>
                  <a:cxn ang="0">
                    <a:pos x="98" y="36"/>
                  </a:cxn>
                  <a:cxn ang="0">
                    <a:pos x="98" y="40"/>
                  </a:cxn>
                  <a:cxn ang="0">
                    <a:pos x="98" y="42"/>
                  </a:cxn>
                  <a:cxn ang="0">
                    <a:pos x="100" y="44"/>
                  </a:cxn>
                  <a:cxn ang="0">
                    <a:pos x="136" y="44"/>
                  </a:cxn>
                  <a:cxn ang="0">
                    <a:pos x="136" y="38"/>
                  </a:cxn>
                  <a:cxn ang="0">
                    <a:pos x="118" y="34"/>
                  </a:cxn>
                  <a:cxn ang="0">
                    <a:pos x="130" y="28"/>
                  </a:cxn>
                  <a:cxn ang="0">
                    <a:pos x="128" y="24"/>
                  </a:cxn>
                  <a:cxn ang="0">
                    <a:pos x="116" y="20"/>
                  </a:cxn>
                  <a:cxn ang="0">
                    <a:pos x="122" y="10"/>
                  </a:cxn>
                  <a:cxn ang="0">
                    <a:pos x="130" y="0"/>
                  </a:cxn>
                  <a:cxn ang="0">
                    <a:pos x="140" y="2"/>
                  </a:cxn>
                  <a:cxn ang="0">
                    <a:pos x="142" y="8"/>
                  </a:cxn>
                  <a:cxn ang="0">
                    <a:pos x="148" y="16"/>
                  </a:cxn>
                  <a:cxn ang="0">
                    <a:pos x="146" y="22"/>
                  </a:cxn>
                  <a:cxn ang="0">
                    <a:pos x="148" y="30"/>
                  </a:cxn>
                  <a:cxn ang="0">
                    <a:pos x="162" y="34"/>
                  </a:cxn>
                  <a:cxn ang="0">
                    <a:pos x="168" y="34"/>
                  </a:cxn>
                  <a:cxn ang="0">
                    <a:pos x="172" y="28"/>
                  </a:cxn>
                  <a:cxn ang="0">
                    <a:pos x="184" y="28"/>
                  </a:cxn>
                  <a:cxn ang="0">
                    <a:pos x="190" y="34"/>
                  </a:cxn>
                  <a:cxn ang="0">
                    <a:pos x="190" y="48"/>
                  </a:cxn>
                  <a:cxn ang="0">
                    <a:pos x="182" y="58"/>
                  </a:cxn>
                  <a:cxn ang="0">
                    <a:pos x="168" y="64"/>
                  </a:cxn>
                  <a:cxn ang="0">
                    <a:pos x="148" y="58"/>
                  </a:cxn>
                  <a:cxn ang="0">
                    <a:pos x="134" y="64"/>
                  </a:cxn>
                  <a:cxn ang="0">
                    <a:pos x="114" y="66"/>
                  </a:cxn>
                  <a:cxn ang="0">
                    <a:pos x="96" y="76"/>
                  </a:cxn>
                  <a:cxn ang="0">
                    <a:pos x="74" y="82"/>
                  </a:cxn>
                  <a:cxn ang="0">
                    <a:pos x="58" y="78"/>
                  </a:cxn>
                  <a:cxn ang="0">
                    <a:pos x="50" y="70"/>
                  </a:cxn>
                  <a:cxn ang="0">
                    <a:pos x="62" y="64"/>
                  </a:cxn>
                  <a:cxn ang="0">
                    <a:pos x="80" y="64"/>
                  </a:cxn>
                  <a:cxn ang="0">
                    <a:pos x="96" y="62"/>
                  </a:cxn>
                  <a:cxn ang="0">
                    <a:pos x="98" y="56"/>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5">
                <a:extLst>
                  <a:ext uri="{FF2B5EF4-FFF2-40B4-BE49-F238E27FC236}">
                    <a16:creationId xmlns:a16="http://schemas.microsoft.com/office/drawing/2014/main" id="{6198B833-4CB7-4B96-87A8-3206579BE3EC}"/>
                  </a:ext>
                </a:extLst>
              </p:cNvPr>
              <p:cNvSpPr>
                <a:spLocks/>
              </p:cNvSpPr>
              <p:nvPr/>
            </p:nvSpPr>
            <p:spPr bwMode="auto">
              <a:xfrm>
                <a:off x="2682732" y="1002697"/>
                <a:ext cx="194808" cy="107807"/>
              </a:xfrm>
              <a:custGeom>
                <a:avLst/>
                <a:gdLst/>
                <a:ahLst/>
                <a:cxnLst>
                  <a:cxn ang="0">
                    <a:pos x="0" y="12"/>
                  </a:cxn>
                  <a:cxn ang="0">
                    <a:pos x="16" y="16"/>
                  </a:cxn>
                  <a:cxn ang="0">
                    <a:pos x="26" y="20"/>
                  </a:cxn>
                  <a:cxn ang="0">
                    <a:pos x="34" y="28"/>
                  </a:cxn>
                  <a:cxn ang="0">
                    <a:pos x="32" y="30"/>
                  </a:cxn>
                  <a:cxn ang="0">
                    <a:pos x="18" y="28"/>
                  </a:cxn>
                  <a:cxn ang="0">
                    <a:pos x="10" y="30"/>
                  </a:cxn>
                  <a:cxn ang="0">
                    <a:pos x="8" y="40"/>
                  </a:cxn>
                  <a:cxn ang="0">
                    <a:pos x="20" y="42"/>
                  </a:cxn>
                  <a:cxn ang="0">
                    <a:pos x="34" y="40"/>
                  </a:cxn>
                  <a:cxn ang="0">
                    <a:pos x="50" y="38"/>
                  </a:cxn>
                  <a:cxn ang="0">
                    <a:pos x="66" y="40"/>
                  </a:cxn>
                  <a:cxn ang="0">
                    <a:pos x="74" y="46"/>
                  </a:cxn>
                  <a:cxn ang="0">
                    <a:pos x="82" y="56"/>
                  </a:cxn>
                  <a:cxn ang="0">
                    <a:pos x="98" y="56"/>
                  </a:cxn>
                  <a:cxn ang="0">
                    <a:pos x="106" y="48"/>
                  </a:cxn>
                  <a:cxn ang="0">
                    <a:pos x="94" y="38"/>
                  </a:cxn>
                  <a:cxn ang="0">
                    <a:pos x="90" y="28"/>
                  </a:cxn>
                  <a:cxn ang="0">
                    <a:pos x="80" y="20"/>
                  </a:cxn>
                  <a:cxn ang="0">
                    <a:pos x="70" y="18"/>
                  </a:cxn>
                  <a:cxn ang="0">
                    <a:pos x="64" y="12"/>
                  </a:cxn>
                  <a:cxn ang="0">
                    <a:pos x="50" y="10"/>
                  </a:cxn>
                  <a:cxn ang="0">
                    <a:pos x="44" y="20"/>
                  </a:cxn>
                  <a:cxn ang="0">
                    <a:pos x="42" y="10"/>
                  </a:cxn>
                  <a:cxn ang="0">
                    <a:pos x="40" y="2"/>
                  </a:cxn>
                  <a:cxn ang="0">
                    <a:pos x="18" y="0"/>
                  </a:cxn>
                  <a:cxn ang="0">
                    <a:pos x="0" y="2"/>
                  </a:cxn>
                  <a:cxn ang="0">
                    <a:pos x="0" y="12"/>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6">
                <a:extLst>
                  <a:ext uri="{FF2B5EF4-FFF2-40B4-BE49-F238E27FC236}">
                    <a16:creationId xmlns:a16="http://schemas.microsoft.com/office/drawing/2014/main" id="{65DC5BBD-05D4-4B55-BC1B-F924221EB0DC}"/>
                  </a:ext>
                </a:extLst>
              </p:cNvPr>
              <p:cNvSpPr>
                <a:spLocks/>
              </p:cNvSpPr>
              <p:nvPr/>
            </p:nvSpPr>
            <p:spPr bwMode="auto">
              <a:xfrm>
                <a:off x="2712126" y="1179809"/>
                <a:ext cx="205835" cy="107807"/>
              </a:xfrm>
              <a:custGeom>
                <a:avLst/>
                <a:gdLst/>
                <a:ahLst/>
                <a:cxnLst>
                  <a:cxn ang="0">
                    <a:pos x="104" y="52"/>
                  </a:cxn>
                  <a:cxn ang="0">
                    <a:pos x="92" y="54"/>
                  </a:cxn>
                  <a:cxn ang="0">
                    <a:pos x="70" y="56"/>
                  </a:cxn>
                  <a:cxn ang="0">
                    <a:pos x="66" y="44"/>
                  </a:cxn>
                  <a:cxn ang="0">
                    <a:pos x="74" y="36"/>
                  </a:cxn>
                  <a:cxn ang="0">
                    <a:pos x="68" y="36"/>
                  </a:cxn>
                  <a:cxn ang="0">
                    <a:pos x="58" y="34"/>
                  </a:cxn>
                  <a:cxn ang="0">
                    <a:pos x="48" y="34"/>
                  </a:cxn>
                  <a:cxn ang="0">
                    <a:pos x="36" y="38"/>
                  </a:cxn>
                  <a:cxn ang="0">
                    <a:pos x="26" y="34"/>
                  </a:cxn>
                  <a:cxn ang="0">
                    <a:pos x="8" y="20"/>
                  </a:cxn>
                  <a:cxn ang="0">
                    <a:pos x="0" y="4"/>
                  </a:cxn>
                  <a:cxn ang="0">
                    <a:pos x="8" y="0"/>
                  </a:cxn>
                  <a:cxn ang="0">
                    <a:pos x="18" y="6"/>
                  </a:cxn>
                  <a:cxn ang="0">
                    <a:pos x="26" y="14"/>
                  </a:cxn>
                  <a:cxn ang="0">
                    <a:pos x="40" y="26"/>
                  </a:cxn>
                  <a:cxn ang="0">
                    <a:pos x="48" y="24"/>
                  </a:cxn>
                  <a:cxn ang="0">
                    <a:pos x="40" y="16"/>
                  </a:cxn>
                  <a:cxn ang="0">
                    <a:pos x="40" y="10"/>
                  </a:cxn>
                  <a:cxn ang="0">
                    <a:pos x="48" y="8"/>
                  </a:cxn>
                  <a:cxn ang="0">
                    <a:pos x="58" y="16"/>
                  </a:cxn>
                  <a:cxn ang="0">
                    <a:pos x="70" y="26"/>
                  </a:cxn>
                  <a:cxn ang="0">
                    <a:pos x="74" y="20"/>
                  </a:cxn>
                  <a:cxn ang="0">
                    <a:pos x="68" y="12"/>
                  </a:cxn>
                  <a:cxn ang="0">
                    <a:pos x="62" y="4"/>
                  </a:cxn>
                  <a:cxn ang="0">
                    <a:pos x="64" y="0"/>
                  </a:cxn>
                  <a:cxn ang="0">
                    <a:pos x="78" y="2"/>
                  </a:cxn>
                  <a:cxn ang="0">
                    <a:pos x="84" y="8"/>
                  </a:cxn>
                  <a:cxn ang="0">
                    <a:pos x="92" y="4"/>
                  </a:cxn>
                  <a:cxn ang="0">
                    <a:pos x="104" y="4"/>
                  </a:cxn>
                  <a:cxn ang="0">
                    <a:pos x="108" y="10"/>
                  </a:cxn>
                  <a:cxn ang="0">
                    <a:pos x="110" y="28"/>
                  </a:cxn>
                  <a:cxn ang="0">
                    <a:pos x="112" y="36"/>
                  </a:cxn>
                  <a:cxn ang="0">
                    <a:pos x="104" y="40"/>
                  </a:cxn>
                  <a:cxn ang="0">
                    <a:pos x="104" y="52"/>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7">
                <a:extLst>
                  <a:ext uri="{FF2B5EF4-FFF2-40B4-BE49-F238E27FC236}">
                    <a16:creationId xmlns:a16="http://schemas.microsoft.com/office/drawing/2014/main" id="{5ABCD064-43F0-4C84-A052-2FCF661737FE}"/>
                  </a:ext>
                </a:extLst>
              </p:cNvPr>
              <p:cNvSpPr>
                <a:spLocks/>
              </p:cNvSpPr>
              <p:nvPr/>
            </p:nvSpPr>
            <p:spPr bwMode="auto">
              <a:xfrm>
                <a:off x="2943679" y="1152858"/>
                <a:ext cx="496209" cy="161712"/>
              </a:xfrm>
              <a:custGeom>
                <a:avLst/>
                <a:gdLst/>
                <a:ahLst/>
                <a:cxnLst>
                  <a:cxn ang="0">
                    <a:pos x="48" y="26"/>
                  </a:cxn>
                  <a:cxn ang="0">
                    <a:pos x="34" y="28"/>
                  </a:cxn>
                  <a:cxn ang="0">
                    <a:pos x="20" y="26"/>
                  </a:cxn>
                  <a:cxn ang="0">
                    <a:pos x="6" y="20"/>
                  </a:cxn>
                  <a:cxn ang="0">
                    <a:pos x="0" y="14"/>
                  </a:cxn>
                  <a:cxn ang="0">
                    <a:pos x="2" y="4"/>
                  </a:cxn>
                  <a:cxn ang="0">
                    <a:pos x="14" y="0"/>
                  </a:cxn>
                  <a:cxn ang="0">
                    <a:pos x="32" y="6"/>
                  </a:cxn>
                  <a:cxn ang="0">
                    <a:pos x="48" y="10"/>
                  </a:cxn>
                  <a:cxn ang="0">
                    <a:pos x="54" y="18"/>
                  </a:cxn>
                  <a:cxn ang="0">
                    <a:pos x="70" y="18"/>
                  </a:cxn>
                  <a:cxn ang="0">
                    <a:pos x="88" y="14"/>
                  </a:cxn>
                  <a:cxn ang="0">
                    <a:pos x="96" y="24"/>
                  </a:cxn>
                  <a:cxn ang="0">
                    <a:pos x="96" y="34"/>
                  </a:cxn>
                  <a:cxn ang="0">
                    <a:pos x="100" y="40"/>
                  </a:cxn>
                  <a:cxn ang="0">
                    <a:pos x="120" y="52"/>
                  </a:cxn>
                  <a:cxn ang="0">
                    <a:pos x="150" y="52"/>
                  </a:cxn>
                  <a:cxn ang="0">
                    <a:pos x="172" y="54"/>
                  </a:cxn>
                  <a:cxn ang="0">
                    <a:pos x="198" y="44"/>
                  </a:cxn>
                  <a:cxn ang="0">
                    <a:pos x="236" y="46"/>
                  </a:cxn>
                  <a:cxn ang="0">
                    <a:pos x="256" y="50"/>
                  </a:cxn>
                  <a:cxn ang="0">
                    <a:pos x="270" y="56"/>
                  </a:cxn>
                  <a:cxn ang="0">
                    <a:pos x="268" y="66"/>
                  </a:cxn>
                  <a:cxn ang="0">
                    <a:pos x="262" y="70"/>
                  </a:cxn>
                  <a:cxn ang="0">
                    <a:pos x="260" y="82"/>
                  </a:cxn>
                  <a:cxn ang="0">
                    <a:pos x="222" y="84"/>
                  </a:cxn>
                  <a:cxn ang="0">
                    <a:pos x="212" y="76"/>
                  </a:cxn>
                  <a:cxn ang="0">
                    <a:pos x="206" y="84"/>
                  </a:cxn>
                  <a:cxn ang="0">
                    <a:pos x="132" y="84"/>
                  </a:cxn>
                  <a:cxn ang="0">
                    <a:pos x="130" y="74"/>
                  </a:cxn>
                  <a:cxn ang="0">
                    <a:pos x="126" y="72"/>
                  </a:cxn>
                  <a:cxn ang="0">
                    <a:pos x="120" y="78"/>
                  </a:cxn>
                  <a:cxn ang="0">
                    <a:pos x="116" y="84"/>
                  </a:cxn>
                  <a:cxn ang="0">
                    <a:pos x="92" y="80"/>
                  </a:cxn>
                  <a:cxn ang="0">
                    <a:pos x="88" y="74"/>
                  </a:cxn>
                  <a:cxn ang="0">
                    <a:pos x="84" y="78"/>
                  </a:cxn>
                  <a:cxn ang="0">
                    <a:pos x="78" y="78"/>
                  </a:cxn>
                  <a:cxn ang="0">
                    <a:pos x="72" y="70"/>
                  </a:cxn>
                  <a:cxn ang="0">
                    <a:pos x="68" y="58"/>
                  </a:cxn>
                  <a:cxn ang="0">
                    <a:pos x="68" y="54"/>
                  </a:cxn>
                  <a:cxn ang="0">
                    <a:pos x="72" y="48"/>
                  </a:cxn>
                  <a:cxn ang="0">
                    <a:pos x="64" y="38"/>
                  </a:cxn>
                  <a:cxn ang="0">
                    <a:pos x="58" y="28"/>
                  </a:cxn>
                  <a:cxn ang="0">
                    <a:pos x="48" y="26"/>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8">
                <a:extLst>
                  <a:ext uri="{FF2B5EF4-FFF2-40B4-BE49-F238E27FC236}">
                    <a16:creationId xmlns:a16="http://schemas.microsoft.com/office/drawing/2014/main" id="{185FF153-3EF8-417D-A702-0C463E1526FE}"/>
                  </a:ext>
                </a:extLst>
              </p:cNvPr>
              <p:cNvSpPr>
                <a:spLocks/>
              </p:cNvSpPr>
              <p:nvPr/>
            </p:nvSpPr>
            <p:spPr bwMode="auto">
              <a:xfrm>
                <a:off x="2969399" y="1341528"/>
                <a:ext cx="165403" cy="123208"/>
              </a:xfrm>
              <a:custGeom>
                <a:avLst/>
                <a:gdLst/>
                <a:ahLst/>
                <a:cxnLst>
                  <a:cxn ang="0">
                    <a:pos x="8" y="2"/>
                  </a:cxn>
                  <a:cxn ang="0">
                    <a:pos x="0" y="14"/>
                  </a:cxn>
                  <a:cxn ang="0">
                    <a:pos x="4" y="36"/>
                  </a:cxn>
                  <a:cxn ang="0">
                    <a:pos x="8" y="50"/>
                  </a:cxn>
                  <a:cxn ang="0">
                    <a:pos x="12" y="62"/>
                  </a:cxn>
                  <a:cxn ang="0">
                    <a:pos x="24" y="64"/>
                  </a:cxn>
                  <a:cxn ang="0">
                    <a:pos x="34" y="52"/>
                  </a:cxn>
                  <a:cxn ang="0">
                    <a:pos x="30" y="42"/>
                  </a:cxn>
                  <a:cxn ang="0">
                    <a:pos x="42" y="40"/>
                  </a:cxn>
                  <a:cxn ang="0">
                    <a:pos x="60" y="40"/>
                  </a:cxn>
                  <a:cxn ang="0">
                    <a:pos x="78" y="18"/>
                  </a:cxn>
                  <a:cxn ang="0">
                    <a:pos x="90" y="2"/>
                  </a:cxn>
                  <a:cxn ang="0">
                    <a:pos x="60" y="2"/>
                  </a:cxn>
                  <a:cxn ang="0">
                    <a:pos x="42" y="0"/>
                  </a:cxn>
                  <a:cxn ang="0">
                    <a:pos x="20" y="0"/>
                  </a:cxn>
                  <a:cxn ang="0">
                    <a:pos x="8" y="2"/>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9">
                <a:extLst>
                  <a:ext uri="{FF2B5EF4-FFF2-40B4-BE49-F238E27FC236}">
                    <a16:creationId xmlns:a16="http://schemas.microsoft.com/office/drawing/2014/main" id="{A0C5F8B0-C0E0-4C05-B04D-78EAB5769FEB}"/>
                  </a:ext>
                </a:extLst>
              </p:cNvPr>
              <p:cNvSpPr>
                <a:spLocks/>
              </p:cNvSpPr>
              <p:nvPr/>
            </p:nvSpPr>
            <p:spPr bwMode="auto">
              <a:xfrm>
                <a:off x="3079669" y="729356"/>
                <a:ext cx="900527" cy="485134"/>
              </a:xfrm>
              <a:custGeom>
                <a:avLst/>
                <a:gdLst/>
                <a:ahLst/>
                <a:cxnLst>
                  <a:cxn ang="0">
                    <a:pos x="370" y="94"/>
                  </a:cxn>
                  <a:cxn ang="0">
                    <a:pos x="324" y="130"/>
                  </a:cxn>
                  <a:cxn ang="0">
                    <a:pos x="280" y="126"/>
                  </a:cxn>
                  <a:cxn ang="0">
                    <a:pos x="296" y="138"/>
                  </a:cxn>
                  <a:cxn ang="0">
                    <a:pos x="264" y="140"/>
                  </a:cxn>
                  <a:cxn ang="0">
                    <a:pos x="254" y="148"/>
                  </a:cxn>
                  <a:cxn ang="0">
                    <a:pos x="254" y="154"/>
                  </a:cxn>
                  <a:cxn ang="0">
                    <a:pos x="268" y="170"/>
                  </a:cxn>
                  <a:cxn ang="0">
                    <a:pos x="260" y="184"/>
                  </a:cxn>
                  <a:cxn ang="0">
                    <a:pos x="220" y="206"/>
                  </a:cxn>
                  <a:cxn ang="0">
                    <a:pos x="164" y="216"/>
                  </a:cxn>
                  <a:cxn ang="0">
                    <a:pos x="206" y="232"/>
                  </a:cxn>
                  <a:cxn ang="0">
                    <a:pos x="224" y="236"/>
                  </a:cxn>
                  <a:cxn ang="0">
                    <a:pos x="172" y="252"/>
                  </a:cxn>
                  <a:cxn ang="0">
                    <a:pos x="138" y="238"/>
                  </a:cxn>
                  <a:cxn ang="0">
                    <a:pos x="88" y="244"/>
                  </a:cxn>
                  <a:cxn ang="0">
                    <a:pos x="62" y="244"/>
                  </a:cxn>
                  <a:cxn ang="0">
                    <a:pos x="42" y="224"/>
                  </a:cxn>
                  <a:cxn ang="0">
                    <a:pos x="80" y="212"/>
                  </a:cxn>
                  <a:cxn ang="0">
                    <a:pos x="88" y="196"/>
                  </a:cxn>
                  <a:cxn ang="0">
                    <a:pos x="132" y="212"/>
                  </a:cxn>
                  <a:cxn ang="0">
                    <a:pos x="140" y="194"/>
                  </a:cxn>
                  <a:cxn ang="0">
                    <a:pos x="108" y="194"/>
                  </a:cxn>
                  <a:cxn ang="0">
                    <a:pos x="106" y="180"/>
                  </a:cxn>
                  <a:cxn ang="0">
                    <a:pos x="68" y="176"/>
                  </a:cxn>
                  <a:cxn ang="0">
                    <a:pos x="114" y="160"/>
                  </a:cxn>
                  <a:cxn ang="0">
                    <a:pos x="160" y="158"/>
                  </a:cxn>
                  <a:cxn ang="0">
                    <a:pos x="114" y="138"/>
                  </a:cxn>
                  <a:cxn ang="0">
                    <a:pos x="86" y="114"/>
                  </a:cxn>
                  <a:cxn ang="0">
                    <a:pos x="144" y="120"/>
                  </a:cxn>
                  <a:cxn ang="0">
                    <a:pos x="166" y="126"/>
                  </a:cxn>
                  <a:cxn ang="0">
                    <a:pos x="168" y="104"/>
                  </a:cxn>
                  <a:cxn ang="0">
                    <a:pos x="208" y="86"/>
                  </a:cxn>
                  <a:cxn ang="0">
                    <a:pos x="226" y="68"/>
                  </a:cxn>
                  <a:cxn ang="0">
                    <a:pos x="162" y="96"/>
                  </a:cxn>
                  <a:cxn ang="0">
                    <a:pos x="128" y="100"/>
                  </a:cxn>
                  <a:cxn ang="0">
                    <a:pos x="98" y="82"/>
                  </a:cxn>
                  <a:cxn ang="0">
                    <a:pos x="62" y="78"/>
                  </a:cxn>
                  <a:cxn ang="0">
                    <a:pos x="48" y="66"/>
                  </a:cxn>
                  <a:cxn ang="0">
                    <a:pos x="32" y="66"/>
                  </a:cxn>
                  <a:cxn ang="0">
                    <a:pos x="20" y="56"/>
                  </a:cxn>
                  <a:cxn ang="0">
                    <a:pos x="36" y="50"/>
                  </a:cxn>
                  <a:cxn ang="0">
                    <a:pos x="80" y="46"/>
                  </a:cxn>
                  <a:cxn ang="0">
                    <a:pos x="102" y="28"/>
                  </a:cxn>
                  <a:cxn ang="0">
                    <a:pos x="168" y="40"/>
                  </a:cxn>
                  <a:cxn ang="0">
                    <a:pos x="164" y="18"/>
                  </a:cxn>
                  <a:cxn ang="0">
                    <a:pos x="216" y="10"/>
                  </a:cxn>
                  <a:cxn ang="0">
                    <a:pos x="254" y="22"/>
                  </a:cxn>
                  <a:cxn ang="0">
                    <a:pos x="278" y="4"/>
                  </a:cxn>
                  <a:cxn ang="0">
                    <a:pos x="298" y="2"/>
                  </a:cxn>
                  <a:cxn ang="0">
                    <a:pos x="350" y="2"/>
                  </a:cxn>
                  <a:cxn ang="0">
                    <a:pos x="388" y="16"/>
                  </a:cxn>
                  <a:cxn ang="0">
                    <a:pos x="452" y="14"/>
                  </a:cxn>
                  <a:cxn ang="0">
                    <a:pos x="482" y="40"/>
                  </a:cxn>
                  <a:cxn ang="0">
                    <a:pos x="376" y="62"/>
                  </a:cxn>
                  <a:cxn ang="0">
                    <a:pos x="398" y="70"/>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12">
                <a:extLst>
                  <a:ext uri="{FF2B5EF4-FFF2-40B4-BE49-F238E27FC236}">
                    <a16:creationId xmlns:a16="http://schemas.microsoft.com/office/drawing/2014/main" id="{250F94D6-06C8-463B-85E8-2C0445CAAF36}"/>
                  </a:ext>
                </a:extLst>
              </p:cNvPr>
              <p:cNvSpPr>
                <a:spLocks/>
              </p:cNvSpPr>
              <p:nvPr/>
            </p:nvSpPr>
            <p:spPr bwMode="auto">
              <a:xfrm>
                <a:off x="4020627" y="2438861"/>
                <a:ext cx="202159" cy="192513"/>
              </a:xfrm>
              <a:custGeom>
                <a:avLst/>
                <a:gdLst/>
                <a:ahLst/>
                <a:cxnLst>
                  <a:cxn ang="0">
                    <a:pos x="30" y="36"/>
                  </a:cxn>
                  <a:cxn ang="0">
                    <a:pos x="40" y="20"/>
                  </a:cxn>
                  <a:cxn ang="0">
                    <a:pos x="54" y="6"/>
                  </a:cxn>
                  <a:cxn ang="0">
                    <a:pos x="66" y="0"/>
                  </a:cxn>
                  <a:cxn ang="0">
                    <a:pos x="62" y="8"/>
                  </a:cxn>
                  <a:cxn ang="0">
                    <a:pos x="58" y="20"/>
                  </a:cxn>
                  <a:cxn ang="0">
                    <a:pos x="62" y="34"/>
                  </a:cxn>
                  <a:cxn ang="0">
                    <a:pos x="72" y="44"/>
                  </a:cxn>
                  <a:cxn ang="0">
                    <a:pos x="82" y="38"/>
                  </a:cxn>
                  <a:cxn ang="0">
                    <a:pos x="86" y="44"/>
                  </a:cxn>
                  <a:cxn ang="0">
                    <a:pos x="94" y="46"/>
                  </a:cxn>
                  <a:cxn ang="0">
                    <a:pos x="90" y="54"/>
                  </a:cxn>
                  <a:cxn ang="0">
                    <a:pos x="100" y="64"/>
                  </a:cxn>
                  <a:cxn ang="0">
                    <a:pos x="106" y="66"/>
                  </a:cxn>
                  <a:cxn ang="0">
                    <a:pos x="108" y="74"/>
                  </a:cxn>
                  <a:cxn ang="0">
                    <a:pos x="110" y="86"/>
                  </a:cxn>
                  <a:cxn ang="0">
                    <a:pos x="106" y="96"/>
                  </a:cxn>
                  <a:cxn ang="0">
                    <a:pos x="92" y="100"/>
                  </a:cxn>
                  <a:cxn ang="0">
                    <a:pos x="86" y="90"/>
                  </a:cxn>
                  <a:cxn ang="0">
                    <a:pos x="78" y="82"/>
                  </a:cxn>
                  <a:cxn ang="0">
                    <a:pos x="72" y="88"/>
                  </a:cxn>
                  <a:cxn ang="0">
                    <a:pos x="70" y="94"/>
                  </a:cxn>
                  <a:cxn ang="0">
                    <a:pos x="60" y="90"/>
                  </a:cxn>
                  <a:cxn ang="0">
                    <a:pos x="58" y="78"/>
                  </a:cxn>
                  <a:cxn ang="0">
                    <a:pos x="30" y="82"/>
                  </a:cxn>
                  <a:cxn ang="0">
                    <a:pos x="0" y="80"/>
                  </a:cxn>
                  <a:cxn ang="0">
                    <a:pos x="2" y="66"/>
                  </a:cxn>
                  <a:cxn ang="0">
                    <a:pos x="16" y="52"/>
                  </a:cxn>
                  <a:cxn ang="0">
                    <a:pos x="22" y="44"/>
                  </a:cxn>
                  <a:cxn ang="0">
                    <a:pos x="30" y="36"/>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13">
                <a:extLst>
                  <a:ext uri="{FF2B5EF4-FFF2-40B4-BE49-F238E27FC236}">
                    <a16:creationId xmlns:a16="http://schemas.microsoft.com/office/drawing/2014/main" id="{D05CC8A0-02AE-4632-8ED9-DCF39A0EC5BD}"/>
                  </a:ext>
                </a:extLst>
              </p:cNvPr>
              <p:cNvSpPr>
                <a:spLocks/>
              </p:cNvSpPr>
              <p:nvPr/>
            </p:nvSpPr>
            <p:spPr bwMode="auto">
              <a:xfrm>
                <a:off x="1649853" y="1476309"/>
                <a:ext cx="2481044" cy="1328341"/>
              </a:xfrm>
              <a:custGeom>
                <a:avLst/>
                <a:gdLst/>
                <a:ahLst/>
                <a:cxnLst>
                  <a:cxn ang="0">
                    <a:pos x="1210" y="602"/>
                  </a:cxn>
                  <a:cxn ang="0">
                    <a:pos x="1278" y="596"/>
                  </a:cxn>
                  <a:cxn ang="0">
                    <a:pos x="1258" y="630"/>
                  </a:cxn>
                  <a:cxn ang="0">
                    <a:pos x="1188" y="656"/>
                  </a:cxn>
                  <a:cxn ang="0">
                    <a:pos x="1214" y="620"/>
                  </a:cxn>
                  <a:cxn ang="0">
                    <a:pos x="1160" y="612"/>
                  </a:cxn>
                  <a:cxn ang="0">
                    <a:pos x="1118" y="612"/>
                  </a:cxn>
                  <a:cxn ang="0">
                    <a:pos x="1014" y="652"/>
                  </a:cxn>
                  <a:cxn ang="0">
                    <a:pos x="980" y="668"/>
                  </a:cxn>
                  <a:cxn ang="0">
                    <a:pos x="920" y="688"/>
                  </a:cxn>
                  <a:cxn ang="0">
                    <a:pos x="940" y="648"/>
                  </a:cxn>
                  <a:cxn ang="0">
                    <a:pos x="962" y="622"/>
                  </a:cxn>
                  <a:cxn ang="0">
                    <a:pos x="892" y="590"/>
                  </a:cxn>
                  <a:cxn ang="0">
                    <a:pos x="844" y="554"/>
                  </a:cxn>
                  <a:cxn ang="0">
                    <a:pos x="786" y="568"/>
                  </a:cxn>
                  <a:cxn ang="0">
                    <a:pos x="722" y="544"/>
                  </a:cxn>
                  <a:cxn ang="0">
                    <a:pos x="250" y="516"/>
                  </a:cxn>
                  <a:cxn ang="0">
                    <a:pos x="208" y="486"/>
                  </a:cxn>
                  <a:cxn ang="0">
                    <a:pos x="194" y="448"/>
                  </a:cxn>
                  <a:cxn ang="0">
                    <a:pos x="180" y="420"/>
                  </a:cxn>
                  <a:cxn ang="0">
                    <a:pos x="136" y="372"/>
                  </a:cxn>
                  <a:cxn ang="0">
                    <a:pos x="58" y="330"/>
                  </a:cxn>
                  <a:cxn ang="0">
                    <a:pos x="18" y="64"/>
                  </a:cxn>
                  <a:cxn ang="0">
                    <a:pos x="138" y="60"/>
                  </a:cxn>
                  <a:cxn ang="0">
                    <a:pos x="230" y="64"/>
                  </a:cxn>
                  <a:cxn ang="0">
                    <a:pos x="328" y="66"/>
                  </a:cxn>
                  <a:cxn ang="0">
                    <a:pos x="410" y="110"/>
                  </a:cxn>
                  <a:cxn ang="0">
                    <a:pos x="528" y="142"/>
                  </a:cxn>
                  <a:cxn ang="0">
                    <a:pos x="600" y="112"/>
                  </a:cxn>
                  <a:cxn ang="0">
                    <a:pos x="676" y="106"/>
                  </a:cxn>
                  <a:cxn ang="0">
                    <a:pos x="716" y="134"/>
                  </a:cxn>
                  <a:cxn ang="0">
                    <a:pos x="740" y="64"/>
                  </a:cxn>
                  <a:cxn ang="0">
                    <a:pos x="718" y="12"/>
                  </a:cxn>
                  <a:cxn ang="0">
                    <a:pos x="776" y="48"/>
                  </a:cxn>
                  <a:cxn ang="0">
                    <a:pos x="812" y="98"/>
                  </a:cxn>
                  <a:cxn ang="0">
                    <a:pos x="834" y="112"/>
                  </a:cxn>
                  <a:cxn ang="0">
                    <a:pos x="886" y="74"/>
                  </a:cxn>
                  <a:cxn ang="0">
                    <a:pos x="940" y="94"/>
                  </a:cxn>
                  <a:cxn ang="0">
                    <a:pos x="916" y="152"/>
                  </a:cxn>
                  <a:cxn ang="0">
                    <a:pos x="870" y="156"/>
                  </a:cxn>
                  <a:cxn ang="0">
                    <a:pos x="816" y="172"/>
                  </a:cxn>
                  <a:cxn ang="0">
                    <a:pos x="830" y="210"/>
                  </a:cxn>
                  <a:cxn ang="0">
                    <a:pos x="778" y="222"/>
                  </a:cxn>
                  <a:cxn ang="0">
                    <a:pos x="736" y="336"/>
                  </a:cxn>
                  <a:cxn ang="0">
                    <a:pos x="800" y="374"/>
                  </a:cxn>
                  <a:cxn ang="0">
                    <a:pos x="904" y="418"/>
                  </a:cxn>
                  <a:cxn ang="0">
                    <a:pos x="944" y="484"/>
                  </a:cxn>
                  <a:cxn ang="0">
                    <a:pos x="984" y="462"/>
                  </a:cxn>
                  <a:cxn ang="0">
                    <a:pos x="1020" y="372"/>
                  </a:cxn>
                  <a:cxn ang="0">
                    <a:pos x="1004" y="304"/>
                  </a:cxn>
                  <a:cxn ang="0">
                    <a:pos x="1044" y="258"/>
                  </a:cxn>
                  <a:cxn ang="0">
                    <a:pos x="1134" y="290"/>
                  </a:cxn>
                  <a:cxn ang="0">
                    <a:pos x="1168" y="352"/>
                  </a:cxn>
                  <a:cxn ang="0">
                    <a:pos x="1228" y="328"/>
                  </a:cxn>
                  <a:cxn ang="0">
                    <a:pos x="1256" y="398"/>
                  </a:cxn>
                  <a:cxn ang="0">
                    <a:pos x="1318" y="430"/>
                  </a:cxn>
                  <a:cxn ang="0">
                    <a:pos x="1284" y="458"/>
                  </a:cxn>
                  <a:cxn ang="0">
                    <a:pos x="1348" y="458"/>
                  </a:cxn>
                  <a:cxn ang="0">
                    <a:pos x="1286" y="524"/>
                  </a:cxn>
                  <a:cxn ang="0">
                    <a:pos x="1152" y="548"/>
                  </a:cxn>
                  <a:cxn ang="0">
                    <a:pos x="1116" y="590"/>
                  </a:cxn>
                  <a:cxn ang="0">
                    <a:pos x="1202" y="548"/>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25">
                <a:extLst>
                  <a:ext uri="{FF2B5EF4-FFF2-40B4-BE49-F238E27FC236}">
                    <a16:creationId xmlns:a16="http://schemas.microsoft.com/office/drawing/2014/main" id="{D68DFBE5-6A4B-4DDF-AF00-0166CF7DD2E9}"/>
                  </a:ext>
                </a:extLst>
              </p:cNvPr>
              <p:cNvSpPr>
                <a:spLocks/>
              </p:cNvSpPr>
              <p:nvPr/>
            </p:nvSpPr>
            <p:spPr bwMode="auto">
              <a:xfrm>
                <a:off x="2642280" y="1360785"/>
                <a:ext cx="69836" cy="53905"/>
              </a:xfrm>
              <a:custGeom>
                <a:avLst/>
                <a:gdLst/>
                <a:ahLst/>
                <a:cxnLst>
                  <a:cxn ang="0">
                    <a:pos x="6" y="0"/>
                  </a:cxn>
                  <a:cxn ang="0">
                    <a:pos x="22" y="0"/>
                  </a:cxn>
                  <a:cxn ang="0">
                    <a:pos x="36" y="0"/>
                  </a:cxn>
                  <a:cxn ang="0">
                    <a:pos x="38" y="8"/>
                  </a:cxn>
                  <a:cxn ang="0">
                    <a:pos x="34" y="20"/>
                  </a:cxn>
                  <a:cxn ang="0">
                    <a:pos x="28" y="28"/>
                  </a:cxn>
                  <a:cxn ang="0">
                    <a:pos x="22" y="24"/>
                  </a:cxn>
                  <a:cxn ang="0">
                    <a:pos x="14" y="14"/>
                  </a:cxn>
                  <a:cxn ang="0">
                    <a:pos x="6" y="10"/>
                  </a:cxn>
                  <a:cxn ang="0">
                    <a:pos x="0" y="4"/>
                  </a:cxn>
                  <a:cxn ang="0">
                    <a:pos x="6" y="0"/>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Freeform 26">
                <a:extLst>
                  <a:ext uri="{FF2B5EF4-FFF2-40B4-BE49-F238E27FC236}">
                    <a16:creationId xmlns:a16="http://schemas.microsoft.com/office/drawing/2014/main" id="{804F5ACD-702F-44DE-AA42-EF5469FF709F}"/>
                  </a:ext>
                </a:extLst>
              </p:cNvPr>
              <p:cNvSpPr>
                <a:spLocks/>
              </p:cNvSpPr>
              <p:nvPr/>
            </p:nvSpPr>
            <p:spPr bwMode="auto">
              <a:xfrm>
                <a:off x="2182833" y="1122051"/>
                <a:ext cx="205835" cy="111657"/>
              </a:xfrm>
              <a:custGeom>
                <a:avLst/>
                <a:gdLst/>
                <a:ahLst/>
                <a:cxnLst>
                  <a:cxn ang="0">
                    <a:pos x="0" y="50"/>
                  </a:cxn>
                  <a:cxn ang="0">
                    <a:pos x="4" y="40"/>
                  </a:cxn>
                  <a:cxn ang="0">
                    <a:pos x="16" y="38"/>
                  </a:cxn>
                  <a:cxn ang="0">
                    <a:pos x="26" y="32"/>
                  </a:cxn>
                  <a:cxn ang="0">
                    <a:pos x="36" y="26"/>
                  </a:cxn>
                  <a:cxn ang="0">
                    <a:pos x="50" y="18"/>
                  </a:cxn>
                  <a:cxn ang="0">
                    <a:pos x="58" y="10"/>
                  </a:cxn>
                  <a:cxn ang="0">
                    <a:pos x="76" y="8"/>
                  </a:cxn>
                  <a:cxn ang="0">
                    <a:pos x="86" y="8"/>
                  </a:cxn>
                  <a:cxn ang="0">
                    <a:pos x="92" y="12"/>
                  </a:cxn>
                  <a:cxn ang="0">
                    <a:pos x="96" y="0"/>
                  </a:cxn>
                  <a:cxn ang="0">
                    <a:pos x="106" y="4"/>
                  </a:cxn>
                  <a:cxn ang="0">
                    <a:pos x="112" y="8"/>
                  </a:cxn>
                  <a:cxn ang="0">
                    <a:pos x="108" y="14"/>
                  </a:cxn>
                  <a:cxn ang="0">
                    <a:pos x="100" y="16"/>
                  </a:cxn>
                  <a:cxn ang="0">
                    <a:pos x="106" y="24"/>
                  </a:cxn>
                  <a:cxn ang="0">
                    <a:pos x="104" y="30"/>
                  </a:cxn>
                  <a:cxn ang="0">
                    <a:pos x="96" y="32"/>
                  </a:cxn>
                  <a:cxn ang="0">
                    <a:pos x="90" y="38"/>
                  </a:cxn>
                  <a:cxn ang="0">
                    <a:pos x="84" y="44"/>
                  </a:cxn>
                  <a:cxn ang="0">
                    <a:pos x="74" y="42"/>
                  </a:cxn>
                  <a:cxn ang="0">
                    <a:pos x="76" y="32"/>
                  </a:cxn>
                  <a:cxn ang="0">
                    <a:pos x="72" y="28"/>
                  </a:cxn>
                  <a:cxn ang="0">
                    <a:pos x="66" y="30"/>
                  </a:cxn>
                  <a:cxn ang="0">
                    <a:pos x="64" y="34"/>
                  </a:cxn>
                  <a:cxn ang="0">
                    <a:pos x="64" y="40"/>
                  </a:cxn>
                  <a:cxn ang="0">
                    <a:pos x="60" y="48"/>
                  </a:cxn>
                  <a:cxn ang="0">
                    <a:pos x="54" y="50"/>
                  </a:cxn>
                  <a:cxn ang="0">
                    <a:pos x="48" y="48"/>
                  </a:cxn>
                  <a:cxn ang="0">
                    <a:pos x="48" y="58"/>
                  </a:cxn>
                  <a:cxn ang="0">
                    <a:pos x="34" y="58"/>
                  </a:cxn>
                  <a:cxn ang="0">
                    <a:pos x="32" y="50"/>
                  </a:cxn>
                  <a:cxn ang="0">
                    <a:pos x="24" y="50"/>
                  </a:cxn>
                  <a:cxn ang="0">
                    <a:pos x="24" y="54"/>
                  </a:cxn>
                  <a:cxn ang="0">
                    <a:pos x="8" y="54"/>
                  </a:cxn>
                  <a:cxn ang="0">
                    <a:pos x="0" y="50"/>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27">
                <a:extLst>
                  <a:ext uri="{FF2B5EF4-FFF2-40B4-BE49-F238E27FC236}">
                    <a16:creationId xmlns:a16="http://schemas.microsoft.com/office/drawing/2014/main" id="{AAF740BC-8950-44FF-B92D-A51E6ACD204A}"/>
                  </a:ext>
                </a:extLst>
              </p:cNvPr>
              <p:cNvSpPr>
                <a:spLocks/>
              </p:cNvSpPr>
              <p:nvPr/>
            </p:nvSpPr>
            <p:spPr bwMode="auto">
              <a:xfrm>
                <a:off x="2282060" y="1218311"/>
                <a:ext cx="51458" cy="38502"/>
              </a:xfrm>
              <a:custGeom>
                <a:avLst/>
                <a:gdLst/>
                <a:ahLst/>
                <a:cxnLst>
                  <a:cxn ang="0">
                    <a:pos x="18" y="0"/>
                  </a:cxn>
                  <a:cxn ang="0">
                    <a:pos x="28" y="2"/>
                  </a:cxn>
                  <a:cxn ang="0">
                    <a:pos x="26" y="8"/>
                  </a:cxn>
                  <a:cxn ang="0">
                    <a:pos x="20" y="18"/>
                  </a:cxn>
                  <a:cxn ang="0">
                    <a:pos x="12" y="20"/>
                  </a:cxn>
                  <a:cxn ang="0">
                    <a:pos x="0" y="16"/>
                  </a:cxn>
                  <a:cxn ang="0">
                    <a:pos x="4" y="8"/>
                  </a:cxn>
                  <a:cxn ang="0">
                    <a:pos x="14" y="2"/>
                  </a:cxn>
                  <a:cxn ang="0">
                    <a:pos x="18" y="0"/>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28">
                <a:extLst>
                  <a:ext uri="{FF2B5EF4-FFF2-40B4-BE49-F238E27FC236}">
                    <a16:creationId xmlns:a16="http://schemas.microsoft.com/office/drawing/2014/main" id="{046B7C06-F937-4CC9-A444-DA81929C9D59}"/>
                  </a:ext>
                </a:extLst>
              </p:cNvPr>
              <p:cNvSpPr>
                <a:spLocks/>
              </p:cNvSpPr>
              <p:nvPr/>
            </p:nvSpPr>
            <p:spPr bwMode="auto">
              <a:xfrm>
                <a:off x="2458488" y="1091282"/>
                <a:ext cx="102917" cy="50053"/>
              </a:xfrm>
              <a:custGeom>
                <a:avLst/>
                <a:gdLst/>
                <a:ahLst/>
                <a:cxnLst>
                  <a:cxn ang="0">
                    <a:pos x="0" y="6"/>
                  </a:cxn>
                  <a:cxn ang="0">
                    <a:pos x="14" y="0"/>
                  </a:cxn>
                  <a:cxn ang="0">
                    <a:pos x="32" y="0"/>
                  </a:cxn>
                  <a:cxn ang="0">
                    <a:pos x="54" y="0"/>
                  </a:cxn>
                  <a:cxn ang="0">
                    <a:pos x="56" y="6"/>
                  </a:cxn>
                  <a:cxn ang="0">
                    <a:pos x="44" y="8"/>
                  </a:cxn>
                  <a:cxn ang="0">
                    <a:pos x="40" y="12"/>
                  </a:cxn>
                  <a:cxn ang="0">
                    <a:pos x="50" y="12"/>
                  </a:cxn>
                  <a:cxn ang="0">
                    <a:pos x="50" y="18"/>
                  </a:cxn>
                  <a:cxn ang="0">
                    <a:pos x="44" y="24"/>
                  </a:cxn>
                  <a:cxn ang="0">
                    <a:pos x="32" y="24"/>
                  </a:cxn>
                  <a:cxn ang="0">
                    <a:pos x="22" y="24"/>
                  </a:cxn>
                  <a:cxn ang="0">
                    <a:pos x="16" y="26"/>
                  </a:cxn>
                  <a:cxn ang="0">
                    <a:pos x="4" y="20"/>
                  </a:cxn>
                  <a:cxn ang="0">
                    <a:pos x="0" y="6"/>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29">
                <a:extLst>
                  <a:ext uri="{FF2B5EF4-FFF2-40B4-BE49-F238E27FC236}">
                    <a16:creationId xmlns:a16="http://schemas.microsoft.com/office/drawing/2014/main" id="{9B8B1859-30D8-43CC-BC02-F6294F768E41}"/>
                  </a:ext>
                </a:extLst>
              </p:cNvPr>
              <p:cNvSpPr>
                <a:spLocks/>
              </p:cNvSpPr>
              <p:nvPr/>
            </p:nvSpPr>
            <p:spPr bwMode="auto">
              <a:xfrm>
                <a:off x="2458511" y="1045047"/>
                <a:ext cx="117619" cy="34652"/>
              </a:xfrm>
              <a:custGeom>
                <a:avLst/>
                <a:gdLst/>
                <a:ahLst/>
                <a:cxnLst>
                  <a:cxn ang="0">
                    <a:pos x="8" y="12"/>
                  </a:cxn>
                  <a:cxn ang="0">
                    <a:pos x="24" y="6"/>
                  </a:cxn>
                  <a:cxn ang="0">
                    <a:pos x="42" y="0"/>
                  </a:cxn>
                  <a:cxn ang="0">
                    <a:pos x="56" y="2"/>
                  </a:cxn>
                  <a:cxn ang="0">
                    <a:pos x="64" y="8"/>
                  </a:cxn>
                  <a:cxn ang="0">
                    <a:pos x="62" y="14"/>
                  </a:cxn>
                  <a:cxn ang="0">
                    <a:pos x="52" y="16"/>
                  </a:cxn>
                  <a:cxn ang="0">
                    <a:pos x="34" y="16"/>
                  </a:cxn>
                  <a:cxn ang="0">
                    <a:pos x="14" y="18"/>
                  </a:cxn>
                  <a:cxn ang="0">
                    <a:pos x="0" y="18"/>
                  </a:cxn>
                  <a:cxn ang="0">
                    <a:pos x="8" y="12"/>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30">
                <a:extLst>
                  <a:ext uri="{FF2B5EF4-FFF2-40B4-BE49-F238E27FC236}">
                    <a16:creationId xmlns:a16="http://schemas.microsoft.com/office/drawing/2014/main" id="{61A9BE95-DCE7-47D7-91D8-8F4C0CF197F3}"/>
                  </a:ext>
                </a:extLst>
              </p:cNvPr>
              <p:cNvSpPr>
                <a:spLocks/>
              </p:cNvSpPr>
              <p:nvPr/>
            </p:nvSpPr>
            <p:spPr bwMode="auto">
              <a:xfrm>
                <a:off x="2770917" y="1356927"/>
                <a:ext cx="176429" cy="150160"/>
              </a:xfrm>
              <a:custGeom>
                <a:avLst/>
                <a:gdLst/>
                <a:ahLst/>
                <a:cxnLst>
                  <a:cxn ang="0">
                    <a:pos x="62" y="78"/>
                  </a:cxn>
                  <a:cxn ang="0">
                    <a:pos x="50" y="66"/>
                  </a:cxn>
                  <a:cxn ang="0">
                    <a:pos x="34" y="56"/>
                  </a:cxn>
                  <a:cxn ang="0">
                    <a:pos x="26" y="48"/>
                  </a:cxn>
                  <a:cxn ang="0">
                    <a:pos x="10" y="46"/>
                  </a:cxn>
                  <a:cxn ang="0">
                    <a:pos x="2" y="40"/>
                  </a:cxn>
                  <a:cxn ang="0">
                    <a:pos x="0" y="32"/>
                  </a:cxn>
                  <a:cxn ang="0">
                    <a:pos x="4" y="22"/>
                  </a:cxn>
                  <a:cxn ang="0">
                    <a:pos x="12" y="24"/>
                  </a:cxn>
                  <a:cxn ang="0">
                    <a:pos x="18" y="32"/>
                  </a:cxn>
                  <a:cxn ang="0">
                    <a:pos x="28" y="30"/>
                  </a:cxn>
                  <a:cxn ang="0">
                    <a:pos x="38" y="24"/>
                  </a:cxn>
                  <a:cxn ang="0">
                    <a:pos x="34" y="18"/>
                  </a:cxn>
                  <a:cxn ang="0">
                    <a:pos x="20" y="12"/>
                  </a:cxn>
                  <a:cxn ang="0">
                    <a:pos x="32" y="2"/>
                  </a:cxn>
                  <a:cxn ang="0">
                    <a:pos x="46" y="0"/>
                  </a:cxn>
                  <a:cxn ang="0">
                    <a:pos x="50" y="4"/>
                  </a:cxn>
                  <a:cxn ang="0">
                    <a:pos x="58" y="4"/>
                  </a:cxn>
                  <a:cxn ang="0">
                    <a:pos x="66" y="0"/>
                  </a:cxn>
                  <a:cxn ang="0">
                    <a:pos x="92" y="2"/>
                  </a:cxn>
                  <a:cxn ang="0">
                    <a:pos x="86" y="6"/>
                  </a:cxn>
                  <a:cxn ang="0">
                    <a:pos x="78" y="14"/>
                  </a:cxn>
                  <a:cxn ang="0">
                    <a:pos x="68" y="20"/>
                  </a:cxn>
                  <a:cxn ang="0">
                    <a:pos x="64" y="26"/>
                  </a:cxn>
                  <a:cxn ang="0">
                    <a:pos x="74" y="26"/>
                  </a:cxn>
                  <a:cxn ang="0">
                    <a:pos x="80" y="26"/>
                  </a:cxn>
                  <a:cxn ang="0">
                    <a:pos x="86" y="34"/>
                  </a:cxn>
                  <a:cxn ang="0">
                    <a:pos x="94" y="28"/>
                  </a:cxn>
                  <a:cxn ang="0">
                    <a:pos x="96" y="38"/>
                  </a:cxn>
                  <a:cxn ang="0">
                    <a:pos x="92" y="54"/>
                  </a:cxn>
                  <a:cxn ang="0">
                    <a:pos x="84" y="66"/>
                  </a:cxn>
                  <a:cxn ang="0">
                    <a:pos x="78" y="68"/>
                  </a:cxn>
                  <a:cxn ang="0">
                    <a:pos x="70" y="64"/>
                  </a:cxn>
                  <a:cxn ang="0">
                    <a:pos x="68" y="68"/>
                  </a:cxn>
                  <a:cxn ang="0">
                    <a:pos x="62" y="78"/>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31">
                <a:extLst>
                  <a:ext uri="{FF2B5EF4-FFF2-40B4-BE49-F238E27FC236}">
                    <a16:creationId xmlns:a16="http://schemas.microsoft.com/office/drawing/2014/main" id="{ADA6E0B5-3DC6-4C4F-9294-7882C3FB1B48}"/>
                  </a:ext>
                </a:extLst>
              </p:cNvPr>
              <p:cNvSpPr>
                <a:spLocks/>
              </p:cNvSpPr>
              <p:nvPr/>
            </p:nvSpPr>
            <p:spPr bwMode="auto">
              <a:xfrm>
                <a:off x="2947345" y="1237560"/>
                <a:ext cx="84539" cy="65455"/>
              </a:xfrm>
              <a:custGeom>
                <a:avLst/>
                <a:gdLst/>
                <a:ahLst/>
                <a:cxnLst>
                  <a:cxn ang="0">
                    <a:pos x="46" y="34"/>
                  </a:cxn>
                  <a:cxn ang="0">
                    <a:pos x="28" y="32"/>
                  </a:cxn>
                  <a:cxn ang="0">
                    <a:pos x="12" y="30"/>
                  </a:cxn>
                  <a:cxn ang="0">
                    <a:pos x="0" y="22"/>
                  </a:cxn>
                  <a:cxn ang="0">
                    <a:pos x="8" y="12"/>
                  </a:cxn>
                  <a:cxn ang="0">
                    <a:pos x="18" y="6"/>
                  </a:cxn>
                  <a:cxn ang="0">
                    <a:pos x="26" y="0"/>
                  </a:cxn>
                  <a:cxn ang="0">
                    <a:pos x="34" y="6"/>
                  </a:cxn>
                  <a:cxn ang="0">
                    <a:pos x="44" y="14"/>
                  </a:cxn>
                  <a:cxn ang="0">
                    <a:pos x="46" y="22"/>
                  </a:cxn>
                  <a:cxn ang="0">
                    <a:pos x="46" y="34"/>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32">
                <a:extLst>
                  <a:ext uri="{FF2B5EF4-FFF2-40B4-BE49-F238E27FC236}">
                    <a16:creationId xmlns:a16="http://schemas.microsoft.com/office/drawing/2014/main" id="{5C8FF098-491C-439E-84FA-1672A8346061}"/>
                  </a:ext>
                </a:extLst>
              </p:cNvPr>
              <p:cNvSpPr>
                <a:spLocks/>
              </p:cNvSpPr>
              <p:nvPr/>
            </p:nvSpPr>
            <p:spPr bwMode="auto">
              <a:xfrm>
                <a:off x="2895887" y="1041220"/>
                <a:ext cx="99241" cy="61604"/>
              </a:xfrm>
              <a:custGeom>
                <a:avLst/>
                <a:gdLst/>
                <a:ahLst/>
                <a:cxnLst>
                  <a:cxn ang="0">
                    <a:pos x="4" y="0"/>
                  </a:cxn>
                  <a:cxn ang="0">
                    <a:pos x="22" y="4"/>
                  </a:cxn>
                  <a:cxn ang="0">
                    <a:pos x="36" y="10"/>
                  </a:cxn>
                  <a:cxn ang="0">
                    <a:pos x="48" y="14"/>
                  </a:cxn>
                  <a:cxn ang="0">
                    <a:pos x="54" y="20"/>
                  </a:cxn>
                  <a:cxn ang="0">
                    <a:pos x="48" y="30"/>
                  </a:cxn>
                  <a:cxn ang="0">
                    <a:pos x="36" y="32"/>
                  </a:cxn>
                  <a:cxn ang="0">
                    <a:pos x="20" y="32"/>
                  </a:cxn>
                  <a:cxn ang="0">
                    <a:pos x="16" y="22"/>
                  </a:cxn>
                  <a:cxn ang="0">
                    <a:pos x="6" y="18"/>
                  </a:cxn>
                  <a:cxn ang="0">
                    <a:pos x="0" y="12"/>
                  </a:cxn>
                  <a:cxn ang="0">
                    <a:pos x="0" y="4"/>
                  </a:cxn>
                  <a:cxn ang="0">
                    <a:pos x="4" y="0"/>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33">
                <a:extLst>
                  <a:ext uri="{FF2B5EF4-FFF2-40B4-BE49-F238E27FC236}">
                    <a16:creationId xmlns:a16="http://schemas.microsoft.com/office/drawing/2014/main" id="{538CD7B4-E300-469A-83A4-E64F5E90725C}"/>
                  </a:ext>
                </a:extLst>
              </p:cNvPr>
              <p:cNvSpPr>
                <a:spLocks/>
              </p:cNvSpPr>
              <p:nvPr/>
            </p:nvSpPr>
            <p:spPr bwMode="auto">
              <a:xfrm>
                <a:off x="2940021" y="864115"/>
                <a:ext cx="334481" cy="223315"/>
              </a:xfrm>
              <a:custGeom>
                <a:avLst/>
                <a:gdLst/>
                <a:ahLst/>
                <a:cxnLst>
                  <a:cxn ang="0">
                    <a:pos x="116" y="110"/>
                  </a:cxn>
                  <a:cxn ang="0">
                    <a:pos x="102" y="104"/>
                  </a:cxn>
                  <a:cxn ang="0">
                    <a:pos x="96" y="112"/>
                  </a:cxn>
                  <a:cxn ang="0">
                    <a:pos x="66" y="110"/>
                  </a:cxn>
                  <a:cxn ang="0">
                    <a:pos x="78" y="102"/>
                  </a:cxn>
                  <a:cxn ang="0">
                    <a:pos x="62" y="96"/>
                  </a:cxn>
                  <a:cxn ang="0">
                    <a:pos x="40" y="86"/>
                  </a:cxn>
                  <a:cxn ang="0">
                    <a:pos x="70" y="82"/>
                  </a:cxn>
                  <a:cxn ang="0">
                    <a:pos x="96" y="80"/>
                  </a:cxn>
                  <a:cxn ang="0">
                    <a:pos x="78" y="72"/>
                  </a:cxn>
                  <a:cxn ang="0">
                    <a:pos x="50" y="74"/>
                  </a:cxn>
                  <a:cxn ang="0">
                    <a:pos x="24" y="74"/>
                  </a:cxn>
                  <a:cxn ang="0">
                    <a:pos x="0" y="44"/>
                  </a:cxn>
                  <a:cxn ang="0">
                    <a:pos x="14" y="48"/>
                  </a:cxn>
                  <a:cxn ang="0">
                    <a:pos x="36" y="42"/>
                  </a:cxn>
                  <a:cxn ang="0">
                    <a:pos x="16" y="38"/>
                  </a:cxn>
                  <a:cxn ang="0">
                    <a:pos x="24" y="28"/>
                  </a:cxn>
                  <a:cxn ang="0">
                    <a:pos x="42" y="26"/>
                  </a:cxn>
                  <a:cxn ang="0">
                    <a:pos x="24" y="18"/>
                  </a:cxn>
                  <a:cxn ang="0">
                    <a:pos x="34" y="10"/>
                  </a:cxn>
                  <a:cxn ang="0">
                    <a:pos x="58" y="10"/>
                  </a:cxn>
                  <a:cxn ang="0">
                    <a:pos x="42" y="4"/>
                  </a:cxn>
                  <a:cxn ang="0">
                    <a:pos x="70" y="2"/>
                  </a:cxn>
                  <a:cxn ang="0">
                    <a:pos x="118" y="34"/>
                  </a:cxn>
                  <a:cxn ang="0">
                    <a:pos x="126" y="48"/>
                  </a:cxn>
                  <a:cxn ang="0">
                    <a:pos x="138" y="34"/>
                  </a:cxn>
                  <a:cxn ang="0">
                    <a:pos x="142" y="46"/>
                  </a:cxn>
                  <a:cxn ang="0">
                    <a:pos x="152" y="58"/>
                  </a:cxn>
                  <a:cxn ang="0">
                    <a:pos x="164" y="66"/>
                  </a:cxn>
                  <a:cxn ang="0">
                    <a:pos x="176" y="68"/>
                  </a:cxn>
                  <a:cxn ang="0">
                    <a:pos x="178" y="80"/>
                  </a:cxn>
                  <a:cxn ang="0">
                    <a:pos x="162" y="82"/>
                  </a:cxn>
                  <a:cxn ang="0">
                    <a:pos x="140" y="98"/>
                  </a:cxn>
                  <a:cxn ang="0">
                    <a:pos x="144" y="82"/>
                  </a:cxn>
                  <a:cxn ang="0">
                    <a:pos x="134" y="92"/>
                  </a:cxn>
                  <a:cxn ang="0">
                    <a:pos x="136" y="102"/>
                  </a:cxn>
                  <a:cxn ang="0">
                    <a:pos x="136" y="108"/>
                  </a:cxn>
                  <a:cxn ang="0">
                    <a:pos x="128" y="106"/>
                  </a:cxn>
                  <a:cxn ang="0">
                    <a:pos x="124" y="116"/>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34">
                <a:extLst>
                  <a:ext uri="{FF2B5EF4-FFF2-40B4-BE49-F238E27FC236}">
                    <a16:creationId xmlns:a16="http://schemas.microsoft.com/office/drawing/2014/main" id="{64D24F6C-22CA-4B1E-9F7E-F67F2EB8EF1D}"/>
                  </a:ext>
                </a:extLst>
              </p:cNvPr>
              <p:cNvSpPr>
                <a:spLocks/>
              </p:cNvSpPr>
              <p:nvPr/>
            </p:nvSpPr>
            <p:spPr bwMode="auto">
              <a:xfrm>
                <a:off x="2833402" y="948791"/>
                <a:ext cx="47783" cy="30803"/>
              </a:xfrm>
              <a:custGeom>
                <a:avLst/>
                <a:gdLst/>
                <a:ahLst/>
                <a:cxnLst>
                  <a:cxn ang="0">
                    <a:pos x="8" y="0"/>
                  </a:cxn>
                  <a:cxn ang="0">
                    <a:pos x="18" y="0"/>
                  </a:cxn>
                  <a:cxn ang="0">
                    <a:pos x="26" y="6"/>
                  </a:cxn>
                  <a:cxn ang="0">
                    <a:pos x="26" y="16"/>
                  </a:cxn>
                  <a:cxn ang="0">
                    <a:pos x="18" y="16"/>
                  </a:cxn>
                  <a:cxn ang="0">
                    <a:pos x="14" y="12"/>
                  </a:cxn>
                  <a:cxn ang="0">
                    <a:pos x="4" y="12"/>
                  </a:cxn>
                  <a:cxn ang="0">
                    <a:pos x="0" y="4"/>
                  </a:cxn>
                  <a:cxn ang="0">
                    <a:pos x="8" y="0"/>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35">
                <a:extLst>
                  <a:ext uri="{FF2B5EF4-FFF2-40B4-BE49-F238E27FC236}">
                    <a16:creationId xmlns:a16="http://schemas.microsoft.com/office/drawing/2014/main" id="{72A6F7F5-7B90-4FB6-8AC3-4FB34A50C4B1}"/>
                  </a:ext>
                </a:extLst>
              </p:cNvPr>
              <p:cNvSpPr>
                <a:spLocks/>
              </p:cNvSpPr>
              <p:nvPr/>
            </p:nvSpPr>
            <p:spPr bwMode="auto">
              <a:xfrm>
                <a:off x="3406807" y="1364638"/>
                <a:ext cx="128648" cy="53905"/>
              </a:xfrm>
              <a:custGeom>
                <a:avLst/>
                <a:gdLst/>
                <a:ahLst/>
                <a:cxnLst>
                  <a:cxn ang="0">
                    <a:pos x="4" y="0"/>
                  </a:cxn>
                  <a:cxn ang="0">
                    <a:pos x="22" y="0"/>
                  </a:cxn>
                  <a:cxn ang="0">
                    <a:pos x="42" y="2"/>
                  </a:cxn>
                  <a:cxn ang="0">
                    <a:pos x="62" y="12"/>
                  </a:cxn>
                  <a:cxn ang="0">
                    <a:pos x="70" y="22"/>
                  </a:cxn>
                  <a:cxn ang="0">
                    <a:pos x="60" y="24"/>
                  </a:cxn>
                  <a:cxn ang="0">
                    <a:pos x="46" y="24"/>
                  </a:cxn>
                  <a:cxn ang="0">
                    <a:pos x="32" y="24"/>
                  </a:cxn>
                  <a:cxn ang="0">
                    <a:pos x="26" y="28"/>
                  </a:cxn>
                  <a:cxn ang="0">
                    <a:pos x="14" y="26"/>
                  </a:cxn>
                  <a:cxn ang="0">
                    <a:pos x="10" y="16"/>
                  </a:cxn>
                  <a:cxn ang="0">
                    <a:pos x="0" y="10"/>
                  </a:cxn>
                  <a:cxn ang="0">
                    <a:pos x="0" y="0"/>
                  </a:cxn>
                  <a:cxn ang="0">
                    <a:pos x="4" y="0"/>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36">
                <a:extLst>
                  <a:ext uri="{FF2B5EF4-FFF2-40B4-BE49-F238E27FC236}">
                    <a16:creationId xmlns:a16="http://schemas.microsoft.com/office/drawing/2014/main" id="{505B5FAC-D99B-4AE6-B34D-EC5F21C80DEF}"/>
                  </a:ext>
                </a:extLst>
              </p:cNvPr>
              <p:cNvSpPr>
                <a:spLocks/>
              </p:cNvSpPr>
              <p:nvPr/>
            </p:nvSpPr>
            <p:spPr bwMode="auto">
              <a:xfrm>
                <a:off x="3506051" y="1664950"/>
                <a:ext cx="66161" cy="57754"/>
              </a:xfrm>
              <a:custGeom>
                <a:avLst/>
                <a:gdLst/>
                <a:ahLst/>
                <a:cxnLst>
                  <a:cxn ang="0">
                    <a:pos x="36" y="4"/>
                  </a:cxn>
                  <a:cxn ang="0">
                    <a:pos x="36" y="10"/>
                  </a:cxn>
                  <a:cxn ang="0">
                    <a:pos x="34" y="20"/>
                  </a:cxn>
                  <a:cxn ang="0">
                    <a:pos x="26" y="26"/>
                  </a:cxn>
                  <a:cxn ang="0">
                    <a:pos x="14" y="30"/>
                  </a:cxn>
                  <a:cxn ang="0">
                    <a:pos x="0" y="26"/>
                  </a:cxn>
                  <a:cxn ang="0">
                    <a:pos x="2" y="12"/>
                  </a:cxn>
                  <a:cxn ang="0">
                    <a:pos x="6" y="4"/>
                  </a:cxn>
                  <a:cxn ang="0">
                    <a:pos x="12" y="2"/>
                  </a:cxn>
                  <a:cxn ang="0">
                    <a:pos x="24" y="0"/>
                  </a:cxn>
                  <a:cxn ang="0">
                    <a:pos x="36" y="4"/>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37">
                <a:extLst>
                  <a:ext uri="{FF2B5EF4-FFF2-40B4-BE49-F238E27FC236}">
                    <a16:creationId xmlns:a16="http://schemas.microsoft.com/office/drawing/2014/main" id="{D6E50B1A-9370-43D2-8898-F94A3B7BD096}"/>
                  </a:ext>
                </a:extLst>
              </p:cNvPr>
              <p:cNvSpPr>
                <a:spLocks/>
              </p:cNvSpPr>
              <p:nvPr/>
            </p:nvSpPr>
            <p:spPr bwMode="auto">
              <a:xfrm>
                <a:off x="3215665" y="1792006"/>
                <a:ext cx="202159" cy="134759"/>
              </a:xfrm>
              <a:custGeom>
                <a:avLst/>
                <a:gdLst/>
                <a:ahLst/>
                <a:cxnLst>
                  <a:cxn ang="0">
                    <a:pos x="18" y="16"/>
                  </a:cxn>
                  <a:cxn ang="0">
                    <a:pos x="18" y="6"/>
                  </a:cxn>
                  <a:cxn ang="0">
                    <a:pos x="28" y="0"/>
                  </a:cxn>
                  <a:cxn ang="0">
                    <a:pos x="40" y="0"/>
                  </a:cxn>
                  <a:cxn ang="0">
                    <a:pos x="40" y="8"/>
                  </a:cxn>
                  <a:cxn ang="0">
                    <a:pos x="42" y="12"/>
                  </a:cxn>
                  <a:cxn ang="0">
                    <a:pos x="52" y="14"/>
                  </a:cxn>
                  <a:cxn ang="0">
                    <a:pos x="54" y="16"/>
                  </a:cxn>
                  <a:cxn ang="0">
                    <a:pos x="56" y="20"/>
                  </a:cxn>
                  <a:cxn ang="0">
                    <a:pos x="62" y="22"/>
                  </a:cxn>
                  <a:cxn ang="0">
                    <a:pos x="70" y="30"/>
                  </a:cxn>
                  <a:cxn ang="0">
                    <a:pos x="84" y="32"/>
                  </a:cxn>
                  <a:cxn ang="0">
                    <a:pos x="86" y="38"/>
                  </a:cxn>
                  <a:cxn ang="0">
                    <a:pos x="88" y="46"/>
                  </a:cxn>
                  <a:cxn ang="0">
                    <a:pos x="98" y="46"/>
                  </a:cxn>
                  <a:cxn ang="0">
                    <a:pos x="108" y="48"/>
                  </a:cxn>
                  <a:cxn ang="0">
                    <a:pos x="110" y="52"/>
                  </a:cxn>
                  <a:cxn ang="0">
                    <a:pos x="110" y="56"/>
                  </a:cxn>
                  <a:cxn ang="0">
                    <a:pos x="108" y="56"/>
                  </a:cxn>
                  <a:cxn ang="0">
                    <a:pos x="106" y="60"/>
                  </a:cxn>
                  <a:cxn ang="0">
                    <a:pos x="102" y="60"/>
                  </a:cxn>
                  <a:cxn ang="0">
                    <a:pos x="100" y="62"/>
                  </a:cxn>
                  <a:cxn ang="0">
                    <a:pos x="90" y="60"/>
                  </a:cxn>
                  <a:cxn ang="0">
                    <a:pos x="84" y="58"/>
                  </a:cxn>
                  <a:cxn ang="0">
                    <a:pos x="76" y="52"/>
                  </a:cxn>
                  <a:cxn ang="0">
                    <a:pos x="68" y="46"/>
                  </a:cxn>
                  <a:cxn ang="0">
                    <a:pos x="64" y="42"/>
                  </a:cxn>
                  <a:cxn ang="0">
                    <a:pos x="60" y="44"/>
                  </a:cxn>
                  <a:cxn ang="0">
                    <a:pos x="58" y="48"/>
                  </a:cxn>
                  <a:cxn ang="0">
                    <a:pos x="52" y="56"/>
                  </a:cxn>
                  <a:cxn ang="0">
                    <a:pos x="40" y="68"/>
                  </a:cxn>
                  <a:cxn ang="0">
                    <a:pos x="24" y="70"/>
                  </a:cxn>
                  <a:cxn ang="0">
                    <a:pos x="26" y="56"/>
                  </a:cxn>
                  <a:cxn ang="0">
                    <a:pos x="14" y="56"/>
                  </a:cxn>
                  <a:cxn ang="0">
                    <a:pos x="10" y="56"/>
                  </a:cxn>
                  <a:cxn ang="0">
                    <a:pos x="6" y="62"/>
                  </a:cxn>
                  <a:cxn ang="0">
                    <a:pos x="0" y="56"/>
                  </a:cxn>
                  <a:cxn ang="0">
                    <a:pos x="6" y="48"/>
                  </a:cxn>
                  <a:cxn ang="0">
                    <a:pos x="16" y="38"/>
                  </a:cxn>
                  <a:cxn ang="0">
                    <a:pos x="16" y="26"/>
                  </a:cxn>
                  <a:cxn ang="0">
                    <a:pos x="18" y="22"/>
                  </a:cxn>
                  <a:cxn ang="0">
                    <a:pos x="18" y="16"/>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38">
                <a:extLst>
                  <a:ext uri="{FF2B5EF4-FFF2-40B4-BE49-F238E27FC236}">
                    <a16:creationId xmlns:a16="http://schemas.microsoft.com/office/drawing/2014/main" id="{051AAE58-E546-4426-8AEA-B32A7B8188D6}"/>
                  </a:ext>
                </a:extLst>
              </p:cNvPr>
              <p:cNvSpPr>
                <a:spLocks/>
              </p:cNvSpPr>
              <p:nvPr/>
            </p:nvSpPr>
            <p:spPr bwMode="auto">
              <a:xfrm>
                <a:off x="2862806" y="1584083"/>
                <a:ext cx="124973" cy="69305"/>
              </a:xfrm>
              <a:custGeom>
                <a:avLst/>
                <a:gdLst/>
                <a:ahLst/>
                <a:cxnLst>
                  <a:cxn ang="0">
                    <a:pos x="6" y="26"/>
                  </a:cxn>
                  <a:cxn ang="0">
                    <a:pos x="0" y="24"/>
                  </a:cxn>
                  <a:cxn ang="0">
                    <a:pos x="10" y="16"/>
                  </a:cxn>
                  <a:cxn ang="0">
                    <a:pos x="18" y="10"/>
                  </a:cxn>
                  <a:cxn ang="0">
                    <a:pos x="20" y="0"/>
                  </a:cxn>
                  <a:cxn ang="0">
                    <a:pos x="28" y="2"/>
                  </a:cxn>
                  <a:cxn ang="0">
                    <a:pos x="38" y="6"/>
                  </a:cxn>
                  <a:cxn ang="0">
                    <a:pos x="48" y="14"/>
                  </a:cxn>
                  <a:cxn ang="0">
                    <a:pos x="60" y="18"/>
                  </a:cxn>
                  <a:cxn ang="0">
                    <a:pos x="66" y="24"/>
                  </a:cxn>
                  <a:cxn ang="0">
                    <a:pos x="68" y="32"/>
                  </a:cxn>
                  <a:cxn ang="0">
                    <a:pos x="64" y="34"/>
                  </a:cxn>
                  <a:cxn ang="0">
                    <a:pos x="56" y="36"/>
                  </a:cxn>
                  <a:cxn ang="0">
                    <a:pos x="44" y="36"/>
                  </a:cxn>
                  <a:cxn ang="0">
                    <a:pos x="28" y="34"/>
                  </a:cxn>
                  <a:cxn ang="0">
                    <a:pos x="18" y="30"/>
                  </a:cxn>
                  <a:cxn ang="0">
                    <a:pos x="6" y="26"/>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39">
                <a:extLst>
                  <a:ext uri="{FF2B5EF4-FFF2-40B4-BE49-F238E27FC236}">
                    <a16:creationId xmlns:a16="http://schemas.microsoft.com/office/drawing/2014/main" id="{41575521-0752-4230-A86B-A804DE6B80CE}"/>
                  </a:ext>
                </a:extLst>
              </p:cNvPr>
              <p:cNvSpPr>
                <a:spLocks/>
              </p:cNvSpPr>
              <p:nvPr/>
            </p:nvSpPr>
            <p:spPr bwMode="auto">
              <a:xfrm>
                <a:off x="3138499" y="1356941"/>
                <a:ext cx="845393" cy="631443"/>
              </a:xfrm>
              <a:custGeom>
                <a:avLst/>
                <a:gdLst/>
                <a:ahLst/>
                <a:cxnLst>
                  <a:cxn ang="0">
                    <a:pos x="148" y="30"/>
                  </a:cxn>
                  <a:cxn ang="0">
                    <a:pos x="154" y="52"/>
                  </a:cxn>
                  <a:cxn ang="0">
                    <a:pos x="184" y="36"/>
                  </a:cxn>
                  <a:cxn ang="0">
                    <a:pos x="238" y="44"/>
                  </a:cxn>
                  <a:cxn ang="0">
                    <a:pos x="250" y="54"/>
                  </a:cxn>
                  <a:cxn ang="0">
                    <a:pos x="258" y="58"/>
                  </a:cxn>
                  <a:cxn ang="0">
                    <a:pos x="280" y="68"/>
                  </a:cxn>
                  <a:cxn ang="0">
                    <a:pos x="284" y="86"/>
                  </a:cxn>
                  <a:cxn ang="0">
                    <a:pos x="306" y="90"/>
                  </a:cxn>
                  <a:cxn ang="0">
                    <a:pos x="332" y="92"/>
                  </a:cxn>
                  <a:cxn ang="0">
                    <a:pos x="324" y="108"/>
                  </a:cxn>
                  <a:cxn ang="0">
                    <a:pos x="360" y="116"/>
                  </a:cxn>
                  <a:cxn ang="0">
                    <a:pos x="342" y="122"/>
                  </a:cxn>
                  <a:cxn ang="0">
                    <a:pos x="368" y="134"/>
                  </a:cxn>
                  <a:cxn ang="0">
                    <a:pos x="346" y="136"/>
                  </a:cxn>
                  <a:cxn ang="0">
                    <a:pos x="346" y="150"/>
                  </a:cxn>
                  <a:cxn ang="0">
                    <a:pos x="382" y="160"/>
                  </a:cxn>
                  <a:cxn ang="0">
                    <a:pos x="404" y="174"/>
                  </a:cxn>
                  <a:cxn ang="0">
                    <a:pos x="434" y="190"/>
                  </a:cxn>
                  <a:cxn ang="0">
                    <a:pos x="460" y="208"/>
                  </a:cxn>
                  <a:cxn ang="0">
                    <a:pos x="434" y="216"/>
                  </a:cxn>
                  <a:cxn ang="0">
                    <a:pos x="420" y="240"/>
                  </a:cxn>
                  <a:cxn ang="0">
                    <a:pos x="386" y="222"/>
                  </a:cxn>
                  <a:cxn ang="0">
                    <a:pos x="358" y="230"/>
                  </a:cxn>
                  <a:cxn ang="0">
                    <a:pos x="408" y="284"/>
                  </a:cxn>
                  <a:cxn ang="0">
                    <a:pos x="394" y="290"/>
                  </a:cxn>
                  <a:cxn ang="0">
                    <a:pos x="356" y="290"/>
                  </a:cxn>
                  <a:cxn ang="0">
                    <a:pos x="366" y="306"/>
                  </a:cxn>
                  <a:cxn ang="0">
                    <a:pos x="354" y="322"/>
                  </a:cxn>
                  <a:cxn ang="0">
                    <a:pos x="310" y="314"/>
                  </a:cxn>
                  <a:cxn ang="0">
                    <a:pos x="288" y="280"/>
                  </a:cxn>
                  <a:cxn ang="0">
                    <a:pos x="256" y="258"/>
                  </a:cxn>
                  <a:cxn ang="0">
                    <a:pos x="238" y="260"/>
                  </a:cxn>
                  <a:cxn ang="0">
                    <a:pos x="208" y="270"/>
                  </a:cxn>
                  <a:cxn ang="0">
                    <a:pos x="202" y="236"/>
                  </a:cxn>
                  <a:cxn ang="0">
                    <a:pos x="238" y="240"/>
                  </a:cxn>
                  <a:cxn ang="0">
                    <a:pos x="246" y="222"/>
                  </a:cxn>
                  <a:cxn ang="0">
                    <a:pos x="272" y="172"/>
                  </a:cxn>
                  <a:cxn ang="0">
                    <a:pos x="246" y="156"/>
                  </a:cxn>
                  <a:cxn ang="0">
                    <a:pos x="218" y="150"/>
                  </a:cxn>
                  <a:cxn ang="0">
                    <a:pos x="212" y="124"/>
                  </a:cxn>
                  <a:cxn ang="0">
                    <a:pos x="186" y="106"/>
                  </a:cxn>
                  <a:cxn ang="0">
                    <a:pos x="178" y="112"/>
                  </a:cxn>
                  <a:cxn ang="0">
                    <a:pos x="130" y="116"/>
                  </a:cxn>
                  <a:cxn ang="0">
                    <a:pos x="56" y="110"/>
                  </a:cxn>
                  <a:cxn ang="0">
                    <a:pos x="20" y="102"/>
                  </a:cxn>
                  <a:cxn ang="0">
                    <a:pos x="32" y="86"/>
                  </a:cxn>
                  <a:cxn ang="0">
                    <a:pos x="0" y="72"/>
                  </a:cxn>
                  <a:cxn ang="0">
                    <a:pos x="38" y="2"/>
                  </a:cxn>
                  <a:cxn ang="0">
                    <a:pos x="64" y="12"/>
                  </a:cxn>
                  <a:cxn ang="0">
                    <a:pos x="68" y="76"/>
                  </a:cxn>
                  <a:cxn ang="0">
                    <a:pos x="78" y="46"/>
                  </a:cxn>
                  <a:cxn ang="0">
                    <a:pos x="108" y="4"/>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40">
                <a:extLst>
                  <a:ext uri="{FF2B5EF4-FFF2-40B4-BE49-F238E27FC236}">
                    <a16:creationId xmlns:a16="http://schemas.microsoft.com/office/drawing/2014/main" id="{066814A6-0698-4986-B166-A2905A83F98E}"/>
                  </a:ext>
                </a:extLst>
              </p:cNvPr>
              <p:cNvSpPr>
                <a:spLocks/>
              </p:cNvSpPr>
              <p:nvPr/>
            </p:nvSpPr>
            <p:spPr bwMode="auto">
              <a:xfrm>
                <a:off x="3303901" y="1934491"/>
                <a:ext cx="66161" cy="42353"/>
              </a:xfrm>
              <a:custGeom>
                <a:avLst/>
                <a:gdLst/>
                <a:ahLst/>
                <a:cxnLst>
                  <a:cxn ang="0">
                    <a:pos x="34" y="0"/>
                  </a:cxn>
                  <a:cxn ang="0">
                    <a:pos x="22" y="0"/>
                  </a:cxn>
                  <a:cxn ang="0">
                    <a:pos x="8" y="6"/>
                  </a:cxn>
                  <a:cxn ang="0">
                    <a:pos x="4" y="10"/>
                  </a:cxn>
                  <a:cxn ang="0">
                    <a:pos x="2" y="12"/>
                  </a:cxn>
                  <a:cxn ang="0">
                    <a:pos x="0" y="14"/>
                  </a:cxn>
                  <a:cxn ang="0">
                    <a:pos x="6" y="18"/>
                  </a:cxn>
                  <a:cxn ang="0">
                    <a:pos x="10" y="22"/>
                  </a:cxn>
                  <a:cxn ang="0">
                    <a:pos x="22" y="18"/>
                  </a:cxn>
                  <a:cxn ang="0">
                    <a:pos x="30" y="12"/>
                  </a:cxn>
                  <a:cxn ang="0">
                    <a:pos x="36" y="4"/>
                  </a:cxn>
                  <a:cxn ang="0">
                    <a:pos x="34" y="0"/>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41">
                <a:extLst>
                  <a:ext uri="{FF2B5EF4-FFF2-40B4-BE49-F238E27FC236}">
                    <a16:creationId xmlns:a16="http://schemas.microsoft.com/office/drawing/2014/main" id="{6F380902-7374-4E93-8CFC-D7E4A8531827}"/>
                  </a:ext>
                </a:extLst>
              </p:cNvPr>
              <p:cNvSpPr>
                <a:spLocks/>
              </p:cNvSpPr>
              <p:nvPr/>
            </p:nvSpPr>
            <p:spPr bwMode="auto">
              <a:xfrm>
                <a:off x="3417848" y="1961441"/>
                <a:ext cx="33079" cy="42353"/>
              </a:xfrm>
              <a:custGeom>
                <a:avLst/>
                <a:gdLst/>
                <a:ahLst/>
                <a:cxnLst>
                  <a:cxn ang="0">
                    <a:pos x="8" y="0"/>
                  </a:cxn>
                  <a:cxn ang="0">
                    <a:pos x="2" y="6"/>
                  </a:cxn>
                  <a:cxn ang="0">
                    <a:pos x="0" y="14"/>
                  </a:cxn>
                  <a:cxn ang="0">
                    <a:pos x="8" y="22"/>
                  </a:cxn>
                  <a:cxn ang="0">
                    <a:pos x="18" y="10"/>
                  </a:cxn>
                  <a:cxn ang="0">
                    <a:pos x="16" y="2"/>
                  </a:cxn>
                  <a:cxn ang="0">
                    <a:pos x="8" y="0"/>
                  </a:cxn>
                </a:cxnLst>
                <a:rect l="0" t="0" r="r" b="b"/>
                <a:pathLst>
                  <a:path w="18" h="22">
                    <a:moveTo>
                      <a:pt x="8" y="0"/>
                    </a:moveTo>
                    <a:lnTo>
                      <a:pt x="2" y="6"/>
                    </a:lnTo>
                    <a:lnTo>
                      <a:pt x="0" y="14"/>
                    </a:lnTo>
                    <a:lnTo>
                      <a:pt x="8" y="22"/>
                    </a:lnTo>
                    <a:lnTo>
                      <a:pt x="18" y="10"/>
                    </a:lnTo>
                    <a:lnTo>
                      <a:pt x="16" y="2"/>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42">
                <a:extLst>
                  <a:ext uri="{FF2B5EF4-FFF2-40B4-BE49-F238E27FC236}">
                    <a16:creationId xmlns:a16="http://schemas.microsoft.com/office/drawing/2014/main" id="{AF480E2D-99ED-451B-AB86-F3FD151AA0CC}"/>
                  </a:ext>
                </a:extLst>
              </p:cNvPr>
              <p:cNvSpPr>
                <a:spLocks/>
              </p:cNvSpPr>
              <p:nvPr/>
            </p:nvSpPr>
            <p:spPr bwMode="auto">
              <a:xfrm>
                <a:off x="2407030" y="1091275"/>
                <a:ext cx="40431" cy="26952"/>
              </a:xfrm>
              <a:custGeom>
                <a:avLst/>
                <a:gdLst/>
                <a:ahLst/>
                <a:cxnLst>
                  <a:cxn ang="0">
                    <a:pos x="8" y="0"/>
                  </a:cxn>
                  <a:cxn ang="0">
                    <a:pos x="16" y="2"/>
                  </a:cxn>
                  <a:cxn ang="0">
                    <a:pos x="22" y="8"/>
                  </a:cxn>
                  <a:cxn ang="0">
                    <a:pos x="20" y="12"/>
                  </a:cxn>
                  <a:cxn ang="0">
                    <a:pos x="10" y="14"/>
                  </a:cxn>
                  <a:cxn ang="0">
                    <a:pos x="2" y="8"/>
                  </a:cxn>
                  <a:cxn ang="0">
                    <a:pos x="0" y="2"/>
                  </a:cxn>
                  <a:cxn ang="0">
                    <a:pos x="8" y="0"/>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43">
                <a:extLst>
                  <a:ext uri="{FF2B5EF4-FFF2-40B4-BE49-F238E27FC236}">
                    <a16:creationId xmlns:a16="http://schemas.microsoft.com/office/drawing/2014/main" id="{84420BFC-AE27-4CE5-A0E4-F261D573937C}"/>
                  </a:ext>
                </a:extLst>
              </p:cNvPr>
              <p:cNvSpPr>
                <a:spLocks/>
              </p:cNvSpPr>
              <p:nvPr/>
            </p:nvSpPr>
            <p:spPr bwMode="auto">
              <a:xfrm>
                <a:off x="3583228" y="1668789"/>
                <a:ext cx="36756" cy="30803"/>
              </a:xfrm>
              <a:custGeom>
                <a:avLst/>
                <a:gdLst/>
                <a:ahLst/>
                <a:cxnLst>
                  <a:cxn ang="0">
                    <a:pos x="8" y="0"/>
                  </a:cxn>
                  <a:cxn ang="0">
                    <a:pos x="16" y="6"/>
                  </a:cxn>
                  <a:cxn ang="0">
                    <a:pos x="20" y="12"/>
                  </a:cxn>
                  <a:cxn ang="0">
                    <a:pos x="16" y="16"/>
                  </a:cxn>
                  <a:cxn ang="0">
                    <a:pos x="6" y="14"/>
                  </a:cxn>
                  <a:cxn ang="0">
                    <a:pos x="0" y="10"/>
                  </a:cxn>
                  <a:cxn ang="0">
                    <a:pos x="0" y="2"/>
                  </a:cxn>
                  <a:cxn ang="0">
                    <a:pos x="8" y="0"/>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44">
                <a:extLst>
                  <a:ext uri="{FF2B5EF4-FFF2-40B4-BE49-F238E27FC236}">
                    <a16:creationId xmlns:a16="http://schemas.microsoft.com/office/drawing/2014/main" id="{D68FE0FF-D0FC-4A00-B904-FD3FA5141F32}"/>
                  </a:ext>
                </a:extLst>
              </p:cNvPr>
              <p:cNvSpPr>
                <a:spLocks/>
              </p:cNvSpPr>
              <p:nvPr/>
            </p:nvSpPr>
            <p:spPr bwMode="auto">
              <a:xfrm>
                <a:off x="3888317" y="2504297"/>
                <a:ext cx="69836" cy="34652"/>
              </a:xfrm>
              <a:custGeom>
                <a:avLst/>
                <a:gdLst/>
                <a:ahLst/>
                <a:cxnLst>
                  <a:cxn ang="0">
                    <a:pos x="0" y="2"/>
                  </a:cxn>
                  <a:cxn ang="0">
                    <a:pos x="8" y="8"/>
                  </a:cxn>
                  <a:cxn ang="0">
                    <a:pos x="18" y="14"/>
                  </a:cxn>
                  <a:cxn ang="0">
                    <a:pos x="34" y="18"/>
                  </a:cxn>
                  <a:cxn ang="0">
                    <a:pos x="38" y="12"/>
                  </a:cxn>
                  <a:cxn ang="0">
                    <a:pos x="30" y="6"/>
                  </a:cxn>
                  <a:cxn ang="0">
                    <a:pos x="22" y="2"/>
                  </a:cxn>
                  <a:cxn ang="0">
                    <a:pos x="14" y="0"/>
                  </a:cxn>
                  <a:cxn ang="0">
                    <a:pos x="8" y="0"/>
                  </a:cxn>
                  <a:cxn ang="0">
                    <a:pos x="0" y="2"/>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50">
                <a:extLst>
                  <a:ext uri="{FF2B5EF4-FFF2-40B4-BE49-F238E27FC236}">
                    <a16:creationId xmlns:a16="http://schemas.microsoft.com/office/drawing/2014/main" id="{C70D0ED9-E259-48FC-9688-94D970326DA9}"/>
                  </a:ext>
                </a:extLst>
              </p:cNvPr>
              <p:cNvSpPr>
                <a:spLocks/>
              </p:cNvSpPr>
              <p:nvPr/>
            </p:nvSpPr>
            <p:spPr bwMode="auto">
              <a:xfrm>
                <a:off x="2024784" y="2465816"/>
                <a:ext cx="132322" cy="96257"/>
              </a:xfrm>
              <a:custGeom>
                <a:avLst/>
                <a:gdLst/>
                <a:ahLst/>
                <a:cxnLst>
                  <a:cxn ang="0">
                    <a:pos x="0" y="0"/>
                  </a:cxn>
                  <a:cxn ang="0">
                    <a:pos x="12" y="2"/>
                  </a:cxn>
                  <a:cxn ang="0">
                    <a:pos x="24" y="6"/>
                  </a:cxn>
                  <a:cxn ang="0">
                    <a:pos x="32" y="10"/>
                  </a:cxn>
                  <a:cxn ang="0">
                    <a:pos x="42" y="16"/>
                  </a:cxn>
                  <a:cxn ang="0">
                    <a:pos x="50" y="26"/>
                  </a:cxn>
                  <a:cxn ang="0">
                    <a:pos x="56" y="30"/>
                  </a:cxn>
                  <a:cxn ang="0">
                    <a:pos x="66" y="36"/>
                  </a:cxn>
                  <a:cxn ang="0">
                    <a:pos x="70" y="42"/>
                  </a:cxn>
                  <a:cxn ang="0">
                    <a:pos x="72" y="46"/>
                  </a:cxn>
                  <a:cxn ang="0">
                    <a:pos x="66" y="48"/>
                  </a:cxn>
                  <a:cxn ang="0">
                    <a:pos x="56" y="50"/>
                  </a:cxn>
                  <a:cxn ang="0">
                    <a:pos x="46" y="46"/>
                  </a:cxn>
                  <a:cxn ang="0">
                    <a:pos x="46" y="38"/>
                  </a:cxn>
                  <a:cxn ang="0">
                    <a:pos x="40" y="38"/>
                  </a:cxn>
                  <a:cxn ang="0">
                    <a:pos x="34" y="32"/>
                  </a:cxn>
                  <a:cxn ang="0">
                    <a:pos x="28" y="24"/>
                  </a:cxn>
                  <a:cxn ang="0">
                    <a:pos x="22" y="24"/>
                  </a:cxn>
                  <a:cxn ang="0">
                    <a:pos x="20" y="18"/>
                  </a:cxn>
                  <a:cxn ang="0">
                    <a:pos x="14" y="18"/>
                  </a:cxn>
                  <a:cxn ang="0">
                    <a:pos x="6" y="14"/>
                  </a:cxn>
                  <a:cxn ang="0">
                    <a:pos x="0" y="10"/>
                  </a:cxn>
                  <a:cxn ang="0">
                    <a:pos x="0" y="0"/>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2" name="Group 49">
                <a:extLst>
                  <a:ext uri="{FF2B5EF4-FFF2-40B4-BE49-F238E27FC236}">
                    <a16:creationId xmlns:a16="http://schemas.microsoft.com/office/drawing/2014/main" id="{9BCCC9E3-493E-459A-9FF8-C82E59D68CAC}"/>
                  </a:ext>
                </a:extLst>
              </p:cNvPr>
              <p:cNvGrpSpPr>
                <a:grpSpLocks/>
              </p:cNvGrpSpPr>
              <p:nvPr/>
            </p:nvGrpSpPr>
            <p:grpSpPr bwMode="auto">
              <a:xfrm>
                <a:off x="877982" y="1503187"/>
                <a:ext cx="1091656" cy="893245"/>
                <a:chOff x="44" y="1185"/>
                <a:chExt cx="594" cy="464"/>
              </a:xfrm>
              <a:grpFill/>
              <a:effectLst/>
            </p:grpSpPr>
            <p:sp>
              <p:nvSpPr>
                <p:cNvPr id="317" name="Freeform 15">
                  <a:extLst>
                    <a:ext uri="{FF2B5EF4-FFF2-40B4-BE49-F238E27FC236}">
                      <a16:creationId xmlns:a16="http://schemas.microsoft.com/office/drawing/2014/main" id="{4A523CF5-C181-4C45-AF7B-1C32F0D22EA6}"/>
                    </a:ext>
                  </a:extLst>
                </p:cNvPr>
                <p:cNvSpPr>
                  <a:spLocks/>
                </p:cNvSpPr>
                <p:nvPr/>
              </p:nvSpPr>
              <p:spPr bwMode="auto">
                <a:xfrm>
                  <a:off x="44" y="1185"/>
                  <a:ext cx="594" cy="414"/>
                </a:xfrm>
                <a:custGeom>
                  <a:avLst/>
                  <a:gdLst/>
                  <a:ahLst/>
                  <a:cxnLst>
                    <a:cxn ang="0">
                      <a:pos x="540" y="354"/>
                    </a:cxn>
                    <a:cxn ang="0">
                      <a:pos x="510" y="318"/>
                    </a:cxn>
                    <a:cxn ang="0">
                      <a:pos x="500" y="332"/>
                    </a:cxn>
                    <a:cxn ang="0">
                      <a:pos x="464" y="324"/>
                    </a:cxn>
                    <a:cxn ang="0">
                      <a:pos x="414" y="298"/>
                    </a:cxn>
                    <a:cxn ang="0">
                      <a:pos x="362" y="288"/>
                    </a:cxn>
                    <a:cxn ang="0">
                      <a:pos x="318" y="272"/>
                    </a:cxn>
                    <a:cxn ang="0">
                      <a:pos x="314" y="294"/>
                    </a:cxn>
                    <a:cxn ang="0">
                      <a:pos x="278" y="304"/>
                    </a:cxn>
                    <a:cxn ang="0">
                      <a:pos x="252" y="298"/>
                    </a:cxn>
                    <a:cxn ang="0">
                      <a:pos x="270" y="274"/>
                    </a:cxn>
                    <a:cxn ang="0">
                      <a:pos x="274" y="266"/>
                    </a:cxn>
                    <a:cxn ang="0">
                      <a:pos x="236" y="298"/>
                    </a:cxn>
                    <a:cxn ang="0">
                      <a:pos x="222" y="322"/>
                    </a:cxn>
                    <a:cxn ang="0">
                      <a:pos x="196" y="348"/>
                    </a:cxn>
                    <a:cxn ang="0">
                      <a:pos x="146" y="384"/>
                    </a:cxn>
                    <a:cxn ang="0">
                      <a:pos x="112" y="398"/>
                    </a:cxn>
                    <a:cxn ang="0">
                      <a:pos x="90" y="408"/>
                    </a:cxn>
                    <a:cxn ang="0">
                      <a:pos x="84" y="394"/>
                    </a:cxn>
                    <a:cxn ang="0">
                      <a:pos x="114" y="382"/>
                    </a:cxn>
                    <a:cxn ang="0">
                      <a:pos x="156" y="354"/>
                    </a:cxn>
                    <a:cxn ang="0">
                      <a:pos x="170" y="320"/>
                    </a:cxn>
                    <a:cxn ang="0">
                      <a:pos x="138" y="328"/>
                    </a:cxn>
                    <a:cxn ang="0">
                      <a:pos x="100" y="328"/>
                    </a:cxn>
                    <a:cxn ang="0">
                      <a:pos x="86" y="286"/>
                    </a:cxn>
                    <a:cxn ang="0">
                      <a:pos x="56" y="300"/>
                    </a:cxn>
                    <a:cxn ang="0">
                      <a:pos x="48" y="274"/>
                    </a:cxn>
                    <a:cxn ang="0">
                      <a:pos x="24" y="258"/>
                    </a:cxn>
                    <a:cxn ang="0">
                      <a:pos x="46" y="226"/>
                    </a:cxn>
                    <a:cxn ang="0">
                      <a:pos x="80" y="214"/>
                    </a:cxn>
                    <a:cxn ang="0">
                      <a:pos x="102" y="184"/>
                    </a:cxn>
                    <a:cxn ang="0">
                      <a:pos x="86" y="180"/>
                    </a:cxn>
                    <a:cxn ang="0">
                      <a:pos x="20" y="168"/>
                    </a:cxn>
                    <a:cxn ang="0">
                      <a:pos x="10" y="150"/>
                    </a:cxn>
                    <a:cxn ang="0">
                      <a:pos x="60" y="132"/>
                    </a:cxn>
                    <a:cxn ang="0">
                      <a:pos x="100" y="142"/>
                    </a:cxn>
                    <a:cxn ang="0">
                      <a:pos x="102" y="132"/>
                    </a:cxn>
                    <a:cxn ang="0">
                      <a:pos x="84" y="116"/>
                    </a:cxn>
                    <a:cxn ang="0">
                      <a:pos x="44" y="94"/>
                    </a:cxn>
                    <a:cxn ang="0">
                      <a:pos x="22" y="68"/>
                    </a:cxn>
                    <a:cxn ang="0">
                      <a:pos x="88" y="28"/>
                    </a:cxn>
                    <a:cxn ang="0">
                      <a:pos x="132" y="12"/>
                    </a:cxn>
                    <a:cxn ang="0">
                      <a:pos x="186" y="8"/>
                    </a:cxn>
                    <a:cxn ang="0">
                      <a:pos x="244" y="16"/>
                    </a:cxn>
                    <a:cxn ang="0">
                      <a:pos x="318" y="30"/>
                    </a:cxn>
                    <a:cxn ang="0">
                      <a:pos x="400" y="40"/>
                    </a:cxn>
                    <a:cxn ang="0">
                      <a:pos x="438" y="288"/>
                    </a:cxn>
                    <a:cxn ang="0">
                      <a:pos x="478" y="316"/>
                    </a:cxn>
                    <a:cxn ang="0">
                      <a:pos x="508" y="300"/>
                    </a:cxn>
                    <a:cxn ang="0">
                      <a:pos x="556" y="358"/>
                    </a:cxn>
                    <a:cxn ang="0">
                      <a:pos x="594" y="394"/>
                    </a:cxn>
                    <a:cxn ang="0">
                      <a:pos x="582" y="394"/>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16">
                  <a:extLst>
                    <a:ext uri="{FF2B5EF4-FFF2-40B4-BE49-F238E27FC236}">
                      <a16:creationId xmlns:a16="http://schemas.microsoft.com/office/drawing/2014/main" id="{02AFF208-0E5C-44DC-9D8B-8A52E806D7FB}"/>
                    </a:ext>
                  </a:extLst>
                </p:cNvPr>
                <p:cNvSpPr>
                  <a:spLocks/>
                </p:cNvSpPr>
                <p:nvPr/>
              </p:nvSpPr>
              <p:spPr bwMode="auto">
                <a:xfrm>
                  <a:off x="250" y="1527"/>
                  <a:ext cx="38" cy="26"/>
                </a:xfrm>
                <a:custGeom>
                  <a:avLst/>
                  <a:gdLst/>
                  <a:ahLst/>
                  <a:cxnLst>
                    <a:cxn ang="0">
                      <a:pos x="28" y="2"/>
                    </a:cxn>
                    <a:cxn ang="0">
                      <a:pos x="20" y="4"/>
                    </a:cxn>
                    <a:cxn ang="0">
                      <a:pos x="14" y="6"/>
                    </a:cxn>
                    <a:cxn ang="0">
                      <a:pos x="14" y="14"/>
                    </a:cxn>
                    <a:cxn ang="0">
                      <a:pos x="8" y="12"/>
                    </a:cxn>
                    <a:cxn ang="0">
                      <a:pos x="4" y="8"/>
                    </a:cxn>
                    <a:cxn ang="0">
                      <a:pos x="0" y="12"/>
                    </a:cxn>
                    <a:cxn ang="0">
                      <a:pos x="2" y="20"/>
                    </a:cxn>
                    <a:cxn ang="0">
                      <a:pos x="8" y="26"/>
                    </a:cxn>
                    <a:cxn ang="0">
                      <a:pos x="26" y="24"/>
                    </a:cxn>
                    <a:cxn ang="0">
                      <a:pos x="32" y="16"/>
                    </a:cxn>
                    <a:cxn ang="0">
                      <a:pos x="38" y="10"/>
                    </a:cxn>
                    <a:cxn ang="0">
                      <a:pos x="34" y="0"/>
                    </a:cxn>
                    <a:cxn ang="0">
                      <a:pos x="28" y="2"/>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17">
                  <a:extLst>
                    <a:ext uri="{FF2B5EF4-FFF2-40B4-BE49-F238E27FC236}">
                      <a16:creationId xmlns:a16="http://schemas.microsoft.com/office/drawing/2014/main" id="{A9D32F9C-9368-417E-8AD4-91E5FAF4CF60}"/>
                    </a:ext>
                  </a:extLst>
                </p:cNvPr>
                <p:cNvSpPr>
                  <a:spLocks/>
                </p:cNvSpPr>
                <p:nvPr/>
              </p:nvSpPr>
              <p:spPr bwMode="auto">
                <a:xfrm>
                  <a:off x="50" y="1473"/>
                  <a:ext cx="26" cy="16"/>
                </a:xfrm>
                <a:custGeom>
                  <a:avLst/>
                  <a:gdLst/>
                  <a:ahLst/>
                  <a:cxnLst>
                    <a:cxn ang="0">
                      <a:pos x="22" y="0"/>
                    </a:cxn>
                    <a:cxn ang="0">
                      <a:pos x="26" y="4"/>
                    </a:cxn>
                    <a:cxn ang="0">
                      <a:pos x="26" y="8"/>
                    </a:cxn>
                    <a:cxn ang="0">
                      <a:pos x="22" y="16"/>
                    </a:cxn>
                    <a:cxn ang="0">
                      <a:pos x="14" y="14"/>
                    </a:cxn>
                    <a:cxn ang="0">
                      <a:pos x="10" y="16"/>
                    </a:cxn>
                    <a:cxn ang="0">
                      <a:pos x="4" y="10"/>
                    </a:cxn>
                    <a:cxn ang="0">
                      <a:pos x="0" y="6"/>
                    </a:cxn>
                    <a:cxn ang="0">
                      <a:pos x="2" y="0"/>
                    </a:cxn>
                    <a:cxn ang="0">
                      <a:pos x="8" y="0"/>
                    </a:cxn>
                    <a:cxn ang="0">
                      <a:pos x="22" y="0"/>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18">
                  <a:extLst>
                    <a:ext uri="{FF2B5EF4-FFF2-40B4-BE49-F238E27FC236}">
                      <a16:creationId xmlns:a16="http://schemas.microsoft.com/office/drawing/2014/main" id="{711A62F5-05B6-4DAA-B84B-DDC830ED7FA0}"/>
                    </a:ext>
                  </a:extLst>
                </p:cNvPr>
                <p:cNvSpPr>
                  <a:spLocks/>
                </p:cNvSpPr>
                <p:nvPr/>
              </p:nvSpPr>
              <p:spPr bwMode="auto">
                <a:xfrm>
                  <a:off x="540" y="1525"/>
                  <a:ext cx="24" cy="40"/>
                </a:xfrm>
                <a:custGeom>
                  <a:avLst/>
                  <a:gdLst/>
                  <a:ahLst/>
                  <a:cxnLst>
                    <a:cxn ang="0">
                      <a:pos x="0" y="0"/>
                    </a:cxn>
                    <a:cxn ang="0">
                      <a:pos x="10" y="2"/>
                    </a:cxn>
                    <a:cxn ang="0">
                      <a:pos x="16" y="6"/>
                    </a:cxn>
                    <a:cxn ang="0">
                      <a:pos x="18" y="20"/>
                    </a:cxn>
                    <a:cxn ang="0">
                      <a:pos x="24" y="30"/>
                    </a:cxn>
                    <a:cxn ang="0">
                      <a:pos x="24" y="40"/>
                    </a:cxn>
                    <a:cxn ang="0">
                      <a:pos x="16" y="32"/>
                    </a:cxn>
                    <a:cxn ang="0">
                      <a:pos x="8" y="22"/>
                    </a:cxn>
                    <a:cxn ang="0">
                      <a:pos x="4" y="16"/>
                    </a:cxn>
                    <a:cxn ang="0">
                      <a:pos x="0" y="8"/>
                    </a:cxn>
                    <a:cxn ang="0">
                      <a:pos x="0" y="0"/>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19">
                  <a:extLst>
                    <a:ext uri="{FF2B5EF4-FFF2-40B4-BE49-F238E27FC236}">
                      <a16:creationId xmlns:a16="http://schemas.microsoft.com/office/drawing/2014/main" id="{A2234BD6-89E0-4CE6-BC59-EA42AB64E11D}"/>
                    </a:ext>
                  </a:extLst>
                </p:cNvPr>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20">
                  <a:extLst>
                    <a:ext uri="{FF2B5EF4-FFF2-40B4-BE49-F238E27FC236}">
                      <a16:creationId xmlns:a16="http://schemas.microsoft.com/office/drawing/2014/main" id="{5886DE57-0C55-45D1-9392-FCD76AAA7C0E}"/>
                    </a:ext>
                  </a:extLst>
                </p:cNvPr>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21">
                  <a:extLst>
                    <a:ext uri="{FF2B5EF4-FFF2-40B4-BE49-F238E27FC236}">
                      <a16:creationId xmlns:a16="http://schemas.microsoft.com/office/drawing/2014/main" id="{A6792835-52A0-46B0-AB97-A33E61E0C151}"/>
                    </a:ext>
                  </a:extLst>
                </p:cNvPr>
                <p:cNvSpPr>
                  <a:spLocks/>
                </p:cNvSpPr>
                <p:nvPr/>
              </p:nvSpPr>
              <p:spPr bwMode="auto">
                <a:xfrm>
                  <a:off x="84" y="1591"/>
                  <a:ext cx="32" cy="20"/>
                </a:xfrm>
                <a:custGeom>
                  <a:avLst/>
                  <a:gdLst/>
                  <a:ahLst/>
                  <a:cxnLst>
                    <a:cxn ang="0">
                      <a:pos x="32" y="4"/>
                    </a:cxn>
                    <a:cxn ang="0">
                      <a:pos x="28" y="10"/>
                    </a:cxn>
                    <a:cxn ang="0">
                      <a:pos x="22" y="12"/>
                    </a:cxn>
                    <a:cxn ang="0">
                      <a:pos x="12" y="14"/>
                    </a:cxn>
                    <a:cxn ang="0">
                      <a:pos x="6" y="20"/>
                    </a:cxn>
                    <a:cxn ang="0">
                      <a:pos x="0" y="18"/>
                    </a:cxn>
                    <a:cxn ang="0">
                      <a:pos x="6" y="8"/>
                    </a:cxn>
                    <a:cxn ang="0">
                      <a:pos x="14" y="4"/>
                    </a:cxn>
                    <a:cxn ang="0">
                      <a:pos x="26" y="0"/>
                    </a:cxn>
                    <a:cxn ang="0">
                      <a:pos x="32" y="4"/>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22">
                  <a:extLst>
                    <a:ext uri="{FF2B5EF4-FFF2-40B4-BE49-F238E27FC236}">
                      <a16:creationId xmlns:a16="http://schemas.microsoft.com/office/drawing/2014/main" id="{B3032258-2F01-44E0-8147-D614109042DE}"/>
                    </a:ext>
                  </a:extLst>
                </p:cNvPr>
                <p:cNvSpPr>
                  <a:spLocks/>
                </p:cNvSpPr>
                <p:nvPr/>
              </p:nvSpPr>
              <p:spPr bwMode="auto">
                <a:xfrm>
                  <a:off x="560" y="1523"/>
                  <a:ext cx="16" cy="30"/>
                </a:xfrm>
                <a:custGeom>
                  <a:avLst/>
                  <a:gdLst/>
                  <a:ahLst/>
                  <a:cxnLst>
                    <a:cxn ang="0">
                      <a:pos x="0" y="0"/>
                    </a:cxn>
                    <a:cxn ang="0">
                      <a:pos x="10" y="4"/>
                    </a:cxn>
                    <a:cxn ang="0">
                      <a:pos x="16" y="16"/>
                    </a:cxn>
                    <a:cxn ang="0">
                      <a:pos x="14" y="24"/>
                    </a:cxn>
                    <a:cxn ang="0">
                      <a:pos x="10" y="30"/>
                    </a:cxn>
                    <a:cxn ang="0">
                      <a:pos x="4" y="22"/>
                    </a:cxn>
                    <a:cxn ang="0">
                      <a:pos x="4" y="16"/>
                    </a:cxn>
                    <a:cxn ang="0">
                      <a:pos x="0" y="8"/>
                    </a:cxn>
                    <a:cxn ang="0">
                      <a:pos x="0" y="0"/>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23">
                  <a:extLst>
                    <a:ext uri="{FF2B5EF4-FFF2-40B4-BE49-F238E27FC236}">
                      <a16:creationId xmlns:a16="http://schemas.microsoft.com/office/drawing/2014/main" id="{799B64AB-498F-4944-882C-962C4CCD7C3D}"/>
                    </a:ext>
                  </a:extLst>
                </p:cNvPr>
                <p:cNvSpPr>
                  <a:spLocks/>
                </p:cNvSpPr>
                <p:nvPr/>
              </p:nvSpPr>
              <p:spPr bwMode="auto">
                <a:xfrm>
                  <a:off x="608" y="1575"/>
                  <a:ext cx="14" cy="20"/>
                </a:xfrm>
                <a:custGeom>
                  <a:avLst/>
                  <a:gdLst/>
                  <a:ahLst/>
                  <a:cxnLst>
                    <a:cxn ang="0">
                      <a:pos x="0" y="0"/>
                    </a:cxn>
                    <a:cxn ang="0">
                      <a:pos x="6" y="4"/>
                    </a:cxn>
                    <a:cxn ang="0">
                      <a:pos x="14" y="6"/>
                    </a:cxn>
                    <a:cxn ang="0">
                      <a:pos x="12" y="16"/>
                    </a:cxn>
                    <a:cxn ang="0">
                      <a:pos x="6" y="20"/>
                    </a:cxn>
                    <a:cxn ang="0">
                      <a:pos x="0" y="12"/>
                    </a:cxn>
                    <a:cxn ang="0">
                      <a:pos x="0" y="0"/>
                    </a:cxn>
                  </a:cxnLst>
                  <a:rect l="0" t="0" r="r" b="b"/>
                  <a:pathLst>
                    <a:path w="14" h="20">
                      <a:moveTo>
                        <a:pt x="0" y="0"/>
                      </a:moveTo>
                      <a:lnTo>
                        <a:pt x="6" y="4"/>
                      </a:lnTo>
                      <a:lnTo>
                        <a:pt x="14" y="6"/>
                      </a:lnTo>
                      <a:lnTo>
                        <a:pt x="12" y="16"/>
                      </a:lnTo>
                      <a:lnTo>
                        <a:pt x="6" y="20"/>
                      </a:lnTo>
                      <a:lnTo>
                        <a:pt x="0" y="12"/>
                      </a:lnTo>
                      <a:lnTo>
                        <a:pt x="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48">
                  <a:extLst>
                    <a:ext uri="{FF2B5EF4-FFF2-40B4-BE49-F238E27FC236}">
                      <a16:creationId xmlns:a16="http://schemas.microsoft.com/office/drawing/2014/main" id="{835F72E5-000E-4589-A40F-7C4C640DCD88}"/>
                    </a:ext>
                  </a:extLst>
                </p:cNvPr>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3" name="Freeform 52">
                <a:extLst>
                  <a:ext uri="{FF2B5EF4-FFF2-40B4-BE49-F238E27FC236}">
                    <a16:creationId xmlns:a16="http://schemas.microsoft.com/office/drawing/2014/main" id="{72650B8E-44AA-46B3-95EE-6504985D1EB4}"/>
                  </a:ext>
                </a:extLst>
              </p:cNvPr>
              <p:cNvSpPr>
                <a:spLocks/>
              </p:cNvSpPr>
              <p:nvPr/>
            </p:nvSpPr>
            <p:spPr bwMode="auto">
              <a:xfrm>
                <a:off x="2127692" y="2523569"/>
                <a:ext cx="1676085" cy="862457"/>
              </a:xfrm>
              <a:custGeom>
                <a:avLst/>
                <a:gdLst/>
                <a:ahLst/>
                <a:cxnLst>
                  <a:cxn ang="0">
                    <a:pos x="24" y="30"/>
                  </a:cxn>
                  <a:cxn ang="0">
                    <a:pos x="30" y="20"/>
                  </a:cxn>
                  <a:cxn ang="0">
                    <a:pos x="472" y="8"/>
                  </a:cxn>
                  <a:cxn ang="0">
                    <a:pos x="550" y="28"/>
                  </a:cxn>
                  <a:cxn ang="0">
                    <a:pos x="516" y="52"/>
                  </a:cxn>
                  <a:cxn ang="0">
                    <a:pos x="562" y="48"/>
                  </a:cxn>
                  <a:cxn ang="0">
                    <a:pos x="604" y="56"/>
                  </a:cxn>
                  <a:cxn ang="0">
                    <a:pos x="636" y="68"/>
                  </a:cxn>
                  <a:cxn ang="0">
                    <a:pos x="600" y="68"/>
                  </a:cxn>
                  <a:cxn ang="0">
                    <a:pos x="588" y="94"/>
                  </a:cxn>
                  <a:cxn ang="0">
                    <a:pos x="584" y="154"/>
                  </a:cxn>
                  <a:cxn ang="0">
                    <a:pos x="608" y="112"/>
                  </a:cxn>
                  <a:cxn ang="0">
                    <a:pos x="620" y="84"/>
                  </a:cxn>
                  <a:cxn ang="0">
                    <a:pos x="654" y="90"/>
                  </a:cxn>
                  <a:cxn ang="0">
                    <a:pos x="652" y="112"/>
                  </a:cxn>
                  <a:cxn ang="0">
                    <a:pos x="662" y="134"/>
                  </a:cxn>
                  <a:cxn ang="0">
                    <a:pos x="690" y="148"/>
                  </a:cxn>
                  <a:cxn ang="0">
                    <a:pos x="720" y="124"/>
                  </a:cxn>
                  <a:cxn ang="0">
                    <a:pos x="766" y="100"/>
                  </a:cxn>
                  <a:cxn ang="0">
                    <a:pos x="858" y="74"/>
                  </a:cxn>
                  <a:cxn ang="0">
                    <a:pos x="900" y="44"/>
                  </a:cxn>
                  <a:cxn ang="0">
                    <a:pos x="912" y="90"/>
                  </a:cxn>
                  <a:cxn ang="0">
                    <a:pos x="864" y="110"/>
                  </a:cxn>
                  <a:cxn ang="0">
                    <a:pos x="862" y="148"/>
                  </a:cxn>
                  <a:cxn ang="0">
                    <a:pos x="804" y="166"/>
                  </a:cxn>
                  <a:cxn ang="0">
                    <a:pos x="782" y="198"/>
                  </a:cxn>
                  <a:cxn ang="0">
                    <a:pos x="770" y="220"/>
                  </a:cxn>
                  <a:cxn ang="0">
                    <a:pos x="760" y="214"/>
                  </a:cxn>
                  <a:cxn ang="0">
                    <a:pos x="762" y="234"/>
                  </a:cxn>
                  <a:cxn ang="0">
                    <a:pos x="762" y="270"/>
                  </a:cxn>
                  <a:cxn ang="0">
                    <a:pos x="724" y="298"/>
                  </a:cxn>
                  <a:cxn ang="0">
                    <a:pos x="682" y="350"/>
                  </a:cxn>
                  <a:cxn ang="0">
                    <a:pos x="704" y="424"/>
                  </a:cxn>
                  <a:cxn ang="0">
                    <a:pos x="680" y="428"/>
                  </a:cxn>
                  <a:cxn ang="0">
                    <a:pos x="664" y="382"/>
                  </a:cxn>
                  <a:cxn ang="0">
                    <a:pos x="626" y="372"/>
                  </a:cxn>
                  <a:cxn ang="0">
                    <a:pos x="566" y="354"/>
                  </a:cxn>
                  <a:cxn ang="0">
                    <a:pos x="560" y="374"/>
                  </a:cxn>
                  <a:cxn ang="0">
                    <a:pos x="516" y="368"/>
                  </a:cxn>
                  <a:cxn ang="0">
                    <a:pos x="484" y="372"/>
                  </a:cxn>
                  <a:cxn ang="0">
                    <a:pos x="454" y="388"/>
                  </a:cxn>
                  <a:cxn ang="0">
                    <a:pos x="430" y="420"/>
                  </a:cxn>
                  <a:cxn ang="0">
                    <a:pos x="390" y="400"/>
                  </a:cxn>
                  <a:cxn ang="0">
                    <a:pos x="344" y="368"/>
                  </a:cxn>
                  <a:cxn ang="0">
                    <a:pos x="302" y="346"/>
                  </a:cxn>
                  <a:cxn ang="0">
                    <a:pos x="192" y="334"/>
                  </a:cxn>
                  <a:cxn ang="0">
                    <a:pos x="104" y="298"/>
                  </a:cxn>
                  <a:cxn ang="0">
                    <a:pos x="58" y="272"/>
                  </a:cxn>
                  <a:cxn ang="0">
                    <a:pos x="32" y="228"/>
                  </a:cxn>
                  <a:cxn ang="0">
                    <a:pos x="10" y="186"/>
                  </a:cxn>
                  <a:cxn ang="0">
                    <a:pos x="6" y="112"/>
                  </a:cxn>
                  <a:cxn ang="0">
                    <a:pos x="8" y="42"/>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74">
                <a:extLst>
                  <a:ext uri="{FF2B5EF4-FFF2-40B4-BE49-F238E27FC236}">
                    <a16:creationId xmlns:a16="http://schemas.microsoft.com/office/drawing/2014/main" id="{C374B402-5385-48AD-A906-928201B2E92F}"/>
                  </a:ext>
                </a:extLst>
              </p:cNvPr>
              <p:cNvSpPr>
                <a:spLocks/>
              </p:cNvSpPr>
              <p:nvPr/>
            </p:nvSpPr>
            <p:spPr bwMode="auto">
              <a:xfrm>
                <a:off x="3189039" y="3381921"/>
                <a:ext cx="22054" cy="30800"/>
              </a:xfrm>
              <a:custGeom>
                <a:avLst/>
                <a:gdLst/>
                <a:ahLst/>
                <a:cxnLst>
                  <a:cxn ang="0">
                    <a:pos x="8" y="4"/>
                  </a:cxn>
                  <a:cxn ang="0">
                    <a:pos x="2" y="0"/>
                  </a:cxn>
                  <a:cxn ang="0">
                    <a:pos x="0" y="8"/>
                  </a:cxn>
                  <a:cxn ang="0">
                    <a:pos x="6" y="12"/>
                  </a:cxn>
                  <a:cxn ang="0">
                    <a:pos x="10" y="16"/>
                  </a:cxn>
                  <a:cxn ang="0">
                    <a:pos x="12" y="10"/>
                  </a:cxn>
                  <a:cxn ang="0">
                    <a:pos x="8" y="4"/>
                  </a:cxn>
                </a:cxnLst>
                <a:rect l="0" t="0" r="r" b="b"/>
                <a:pathLst>
                  <a:path w="12" h="16">
                    <a:moveTo>
                      <a:pt x="8" y="4"/>
                    </a:moveTo>
                    <a:lnTo>
                      <a:pt x="2" y="0"/>
                    </a:lnTo>
                    <a:lnTo>
                      <a:pt x="0" y="8"/>
                    </a:lnTo>
                    <a:lnTo>
                      <a:pt x="6" y="12"/>
                    </a:lnTo>
                    <a:lnTo>
                      <a:pt x="10" y="16"/>
                    </a:lnTo>
                    <a:lnTo>
                      <a:pt x="12" y="10"/>
                    </a:lnTo>
                    <a:lnTo>
                      <a:pt x="8" y="4"/>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75">
                <a:extLst>
                  <a:ext uri="{FF2B5EF4-FFF2-40B4-BE49-F238E27FC236}">
                    <a16:creationId xmlns:a16="http://schemas.microsoft.com/office/drawing/2014/main" id="{CB586DBC-3392-4644-B2D3-A8B8D881A1C6}"/>
                  </a:ext>
                </a:extLst>
              </p:cNvPr>
              <p:cNvSpPr>
                <a:spLocks/>
              </p:cNvSpPr>
              <p:nvPr/>
            </p:nvSpPr>
            <p:spPr bwMode="auto">
              <a:xfrm>
                <a:off x="3862630" y="3135524"/>
                <a:ext cx="22054" cy="15400"/>
              </a:xfrm>
              <a:custGeom>
                <a:avLst/>
                <a:gdLst/>
                <a:ahLst/>
                <a:cxnLst>
                  <a:cxn ang="0">
                    <a:pos x="6" y="0"/>
                  </a:cxn>
                  <a:cxn ang="0">
                    <a:pos x="2" y="2"/>
                  </a:cxn>
                  <a:cxn ang="0">
                    <a:pos x="0" y="8"/>
                  </a:cxn>
                  <a:cxn ang="0">
                    <a:pos x="8" y="8"/>
                  </a:cxn>
                  <a:cxn ang="0">
                    <a:pos x="12" y="8"/>
                  </a:cxn>
                  <a:cxn ang="0">
                    <a:pos x="6" y="0"/>
                  </a:cxn>
                </a:cxnLst>
                <a:rect l="0" t="0" r="r" b="b"/>
                <a:pathLst>
                  <a:path w="12" h="8">
                    <a:moveTo>
                      <a:pt x="6" y="0"/>
                    </a:moveTo>
                    <a:lnTo>
                      <a:pt x="2" y="2"/>
                    </a:lnTo>
                    <a:lnTo>
                      <a:pt x="0" y="8"/>
                    </a:lnTo>
                    <a:lnTo>
                      <a:pt x="8" y="8"/>
                    </a:lnTo>
                    <a:lnTo>
                      <a:pt x="12" y="8"/>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10">
                <a:extLst>
                  <a:ext uri="{FF2B5EF4-FFF2-40B4-BE49-F238E27FC236}">
                    <a16:creationId xmlns:a16="http://schemas.microsoft.com/office/drawing/2014/main" id="{3F75389C-A00C-4F47-A14C-DA56FBB57016}"/>
                  </a:ext>
                </a:extLst>
              </p:cNvPr>
              <p:cNvSpPr>
                <a:spLocks/>
              </p:cNvSpPr>
              <p:nvPr/>
            </p:nvSpPr>
            <p:spPr bwMode="auto">
              <a:xfrm>
                <a:off x="5057184" y="1757409"/>
                <a:ext cx="305075" cy="157862"/>
              </a:xfrm>
              <a:custGeom>
                <a:avLst/>
                <a:gdLst/>
                <a:ahLst/>
                <a:cxnLst>
                  <a:cxn ang="0">
                    <a:pos x="14" y="28"/>
                  </a:cxn>
                  <a:cxn ang="0">
                    <a:pos x="0" y="28"/>
                  </a:cxn>
                  <a:cxn ang="0">
                    <a:pos x="6" y="18"/>
                  </a:cxn>
                  <a:cxn ang="0">
                    <a:pos x="10" y="10"/>
                  </a:cxn>
                  <a:cxn ang="0">
                    <a:pos x="20" y="2"/>
                  </a:cxn>
                  <a:cxn ang="0">
                    <a:pos x="30" y="6"/>
                  </a:cxn>
                  <a:cxn ang="0">
                    <a:pos x="42" y="14"/>
                  </a:cxn>
                  <a:cxn ang="0">
                    <a:pos x="44" y="24"/>
                  </a:cxn>
                  <a:cxn ang="0">
                    <a:pos x="48" y="28"/>
                  </a:cxn>
                  <a:cxn ang="0">
                    <a:pos x="54" y="24"/>
                  </a:cxn>
                  <a:cxn ang="0">
                    <a:pos x="58" y="18"/>
                  </a:cxn>
                  <a:cxn ang="0">
                    <a:pos x="64" y="12"/>
                  </a:cxn>
                  <a:cxn ang="0">
                    <a:pos x="68" y="16"/>
                  </a:cxn>
                  <a:cxn ang="0">
                    <a:pos x="72" y="22"/>
                  </a:cxn>
                  <a:cxn ang="0">
                    <a:pos x="80" y="14"/>
                  </a:cxn>
                  <a:cxn ang="0">
                    <a:pos x="86" y="8"/>
                  </a:cxn>
                  <a:cxn ang="0">
                    <a:pos x="92" y="12"/>
                  </a:cxn>
                  <a:cxn ang="0">
                    <a:pos x="104" y="14"/>
                  </a:cxn>
                  <a:cxn ang="0">
                    <a:pos x="118" y="8"/>
                  </a:cxn>
                  <a:cxn ang="0">
                    <a:pos x="128" y="0"/>
                  </a:cxn>
                  <a:cxn ang="0">
                    <a:pos x="140" y="12"/>
                  </a:cxn>
                  <a:cxn ang="0">
                    <a:pos x="150" y="16"/>
                  </a:cxn>
                  <a:cxn ang="0">
                    <a:pos x="158" y="24"/>
                  </a:cxn>
                  <a:cxn ang="0">
                    <a:pos x="166" y="34"/>
                  </a:cxn>
                  <a:cxn ang="0">
                    <a:pos x="166" y="42"/>
                  </a:cxn>
                  <a:cxn ang="0">
                    <a:pos x="156" y="50"/>
                  </a:cxn>
                  <a:cxn ang="0">
                    <a:pos x="140" y="60"/>
                  </a:cxn>
                  <a:cxn ang="0">
                    <a:pos x="120" y="68"/>
                  </a:cxn>
                  <a:cxn ang="0">
                    <a:pos x="102" y="74"/>
                  </a:cxn>
                  <a:cxn ang="0">
                    <a:pos x="88" y="82"/>
                  </a:cxn>
                  <a:cxn ang="0">
                    <a:pos x="74" y="82"/>
                  </a:cxn>
                  <a:cxn ang="0">
                    <a:pos x="58" y="76"/>
                  </a:cxn>
                  <a:cxn ang="0">
                    <a:pos x="48" y="70"/>
                  </a:cxn>
                  <a:cxn ang="0">
                    <a:pos x="18" y="70"/>
                  </a:cxn>
                  <a:cxn ang="0">
                    <a:pos x="32" y="62"/>
                  </a:cxn>
                  <a:cxn ang="0">
                    <a:pos x="34" y="52"/>
                  </a:cxn>
                  <a:cxn ang="0">
                    <a:pos x="26" y="48"/>
                  </a:cxn>
                  <a:cxn ang="0">
                    <a:pos x="14" y="46"/>
                  </a:cxn>
                  <a:cxn ang="0">
                    <a:pos x="2" y="44"/>
                  </a:cxn>
                  <a:cxn ang="0">
                    <a:pos x="18" y="38"/>
                  </a:cxn>
                  <a:cxn ang="0">
                    <a:pos x="30" y="32"/>
                  </a:cxn>
                  <a:cxn ang="0">
                    <a:pos x="24" y="28"/>
                  </a:cxn>
                  <a:cxn ang="0">
                    <a:pos x="14" y="28"/>
                  </a:cxn>
                </a:cxnLst>
                <a:rect l="0" t="0" r="r" b="b"/>
                <a:pathLst>
                  <a:path w="166" h="82">
                    <a:moveTo>
                      <a:pt x="14" y="28"/>
                    </a:moveTo>
                    <a:lnTo>
                      <a:pt x="0" y="28"/>
                    </a:lnTo>
                    <a:lnTo>
                      <a:pt x="6" y="18"/>
                    </a:lnTo>
                    <a:lnTo>
                      <a:pt x="10" y="10"/>
                    </a:lnTo>
                    <a:lnTo>
                      <a:pt x="20" y="2"/>
                    </a:lnTo>
                    <a:lnTo>
                      <a:pt x="30" y="6"/>
                    </a:lnTo>
                    <a:lnTo>
                      <a:pt x="42" y="14"/>
                    </a:lnTo>
                    <a:lnTo>
                      <a:pt x="44" y="24"/>
                    </a:lnTo>
                    <a:lnTo>
                      <a:pt x="48" y="28"/>
                    </a:lnTo>
                    <a:lnTo>
                      <a:pt x="54" y="24"/>
                    </a:lnTo>
                    <a:lnTo>
                      <a:pt x="58" y="18"/>
                    </a:lnTo>
                    <a:lnTo>
                      <a:pt x="64" y="12"/>
                    </a:lnTo>
                    <a:lnTo>
                      <a:pt x="68" y="16"/>
                    </a:lnTo>
                    <a:lnTo>
                      <a:pt x="72" y="22"/>
                    </a:lnTo>
                    <a:lnTo>
                      <a:pt x="80" y="14"/>
                    </a:lnTo>
                    <a:lnTo>
                      <a:pt x="86" y="8"/>
                    </a:lnTo>
                    <a:lnTo>
                      <a:pt x="92" y="12"/>
                    </a:lnTo>
                    <a:lnTo>
                      <a:pt x="104" y="14"/>
                    </a:lnTo>
                    <a:lnTo>
                      <a:pt x="118" y="8"/>
                    </a:lnTo>
                    <a:lnTo>
                      <a:pt x="128" y="0"/>
                    </a:lnTo>
                    <a:lnTo>
                      <a:pt x="140" y="12"/>
                    </a:lnTo>
                    <a:lnTo>
                      <a:pt x="150" y="16"/>
                    </a:lnTo>
                    <a:lnTo>
                      <a:pt x="158" y="24"/>
                    </a:lnTo>
                    <a:lnTo>
                      <a:pt x="166" y="34"/>
                    </a:lnTo>
                    <a:lnTo>
                      <a:pt x="166" y="42"/>
                    </a:lnTo>
                    <a:lnTo>
                      <a:pt x="156" y="50"/>
                    </a:lnTo>
                    <a:lnTo>
                      <a:pt x="140" y="60"/>
                    </a:lnTo>
                    <a:lnTo>
                      <a:pt x="120" y="68"/>
                    </a:lnTo>
                    <a:lnTo>
                      <a:pt x="102" y="74"/>
                    </a:lnTo>
                    <a:lnTo>
                      <a:pt x="88" y="82"/>
                    </a:lnTo>
                    <a:lnTo>
                      <a:pt x="74" y="82"/>
                    </a:lnTo>
                    <a:lnTo>
                      <a:pt x="58" y="76"/>
                    </a:lnTo>
                    <a:lnTo>
                      <a:pt x="48" y="70"/>
                    </a:lnTo>
                    <a:lnTo>
                      <a:pt x="18" y="70"/>
                    </a:lnTo>
                    <a:lnTo>
                      <a:pt x="32" y="62"/>
                    </a:lnTo>
                    <a:lnTo>
                      <a:pt x="34" y="52"/>
                    </a:lnTo>
                    <a:lnTo>
                      <a:pt x="26" y="48"/>
                    </a:lnTo>
                    <a:lnTo>
                      <a:pt x="14" y="46"/>
                    </a:lnTo>
                    <a:lnTo>
                      <a:pt x="2" y="44"/>
                    </a:lnTo>
                    <a:lnTo>
                      <a:pt x="18" y="38"/>
                    </a:lnTo>
                    <a:lnTo>
                      <a:pt x="30" y="32"/>
                    </a:lnTo>
                    <a:lnTo>
                      <a:pt x="24" y="28"/>
                    </a:lnTo>
                    <a:lnTo>
                      <a:pt x="14" y="2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11">
                <a:extLst>
                  <a:ext uri="{FF2B5EF4-FFF2-40B4-BE49-F238E27FC236}">
                    <a16:creationId xmlns:a16="http://schemas.microsoft.com/office/drawing/2014/main" id="{ED59F77B-5C0B-40E1-A1F5-398432C8C7BB}"/>
                  </a:ext>
                </a:extLst>
              </p:cNvPr>
              <p:cNvSpPr>
                <a:spLocks/>
              </p:cNvSpPr>
              <p:nvPr/>
            </p:nvSpPr>
            <p:spPr bwMode="auto">
              <a:xfrm>
                <a:off x="3638377" y="722359"/>
                <a:ext cx="1767971" cy="1378404"/>
              </a:xfrm>
              <a:custGeom>
                <a:avLst/>
                <a:gdLst/>
                <a:ahLst/>
                <a:cxnLst>
                  <a:cxn ang="0">
                    <a:pos x="676" y="508"/>
                  </a:cxn>
                  <a:cxn ang="0">
                    <a:pos x="628" y="526"/>
                  </a:cxn>
                  <a:cxn ang="0">
                    <a:pos x="546" y="572"/>
                  </a:cxn>
                  <a:cxn ang="0">
                    <a:pos x="510" y="592"/>
                  </a:cxn>
                  <a:cxn ang="0">
                    <a:pos x="502" y="636"/>
                  </a:cxn>
                  <a:cxn ang="0">
                    <a:pos x="482" y="664"/>
                  </a:cxn>
                  <a:cxn ang="0">
                    <a:pos x="428" y="702"/>
                  </a:cxn>
                  <a:cxn ang="0">
                    <a:pos x="390" y="700"/>
                  </a:cxn>
                  <a:cxn ang="0">
                    <a:pos x="348" y="634"/>
                  </a:cxn>
                  <a:cxn ang="0">
                    <a:pos x="340" y="600"/>
                  </a:cxn>
                  <a:cxn ang="0">
                    <a:pos x="312" y="546"/>
                  </a:cxn>
                  <a:cxn ang="0">
                    <a:pos x="312" y="516"/>
                  </a:cxn>
                  <a:cxn ang="0">
                    <a:pos x="346" y="522"/>
                  </a:cxn>
                  <a:cxn ang="0">
                    <a:pos x="356" y="466"/>
                  </a:cxn>
                  <a:cxn ang="0">
                    <a:pos x="296" y="436"/>
                  </a:cxn>
                  <a:cxn ang="0">
                    <a:pos x="330" y="414"/>
                  </a:cxn>
                  <a:cxn ang="0">
                    <a:pos x="274" y="414"/>
                  </a:cxn>
                  <a:cxn ang="0">
                    <a:pos x="238" y="306"/>
                  </a:cxn>
                  <a:cxn ang="0">
                    <a:pos x="148" y="262"/>
                  </a:cxn>
                  <a:cxn ang="0">
                    <a:pos x="100" y="272"/>
                  </a:cxn>
                  <a:cxn ang="0">
                    <a:pos x="68" y="256"/>
                  </a:cxn>
                  <a:cxn ang="0">
                    <a:pos x="24" y="240"/>
                  </a:cxn>
                  <a:cxn ang="0">
                    <a:pos x="102" y="222"/>
                  </a:cxn>
                  <a:cxn ang="0">
                    <a:pos x="8" y="206"/>
                  </a:cxn>
                  <a:cxn ang="0">
                    <a:pos x="58" y="180"/>
                  </a:cxn>
                  <a:cxn ang="0">
                    <a:pos x="124" y="134"/>
                  </a:cxn>
                  <a:cxn ang="0">
                    <a:pos x="128" y="102"/>
                  </a:cxn>
                  <a:cxn ang="0">
                    <a:pos x="182" y="70"/>
                  </a:cxn>
                  <a:cxn ang="0">
                    <a:pos x="230" y="68"/>
                  </a:cxn>
                  <a:cxn ang="0">
                    <a:pos x="296" y="50"/>
                  </a:cxn>
                  <a:cxn ang="0">
                    <a:pos x="344" y="66"/>
                  </a:cxn>
                  <a:cxn ang="0">
                    <a:pos x="374" y="44"/>
                  </a:cxn>
                  <a:cxn ang="0">
                    <a:pos x="400" y="40"/>
                  </a:cxn>
                  <a:cxn ang="0">
                    <a:pos x="478" y="14"/>
                  </a:cxn>
                  <a:cxn ang="0">
                    <a:pos x="618" y="0"/>
                  </a:cxn>
                  <a:cxn ang="0">
                    <a:pos x="756" y="18"/>
                  </a:cxn>
                  <a:cxn ang="0">
                    <a:pos x="738" y="56"/>
                  </a:cxn>
                  <a:cxn ang="0">
                    <a:pos x="754" y="66"/>
                  </a:cxn>
                  <a:cxn ang="0">
                    <a:pos x="760" y="76"/>
                  </a:cxn>
                  <a:cxn ang="0">
                    <a:pos x="806" y="66"/>
                  </a:cxn>
                  <a:cxn ang="0">
                    <a:pos x="792" y="102"/>
                  </a:cxn>
                  <a:cxn ang="0">
                    <a:pos x="884" y="68"/>
                  </a:cxn>
                  <a:cxn ang="0">
                    <a:pos x="948" y="90"/>
                  </a:cxn>
                  <a:cxn ang="0">
                    <a:pos x="872" y="110"/>
                  </a:cxn>
                  <a:cxn ang="0">
                    <a:pos x="888" y="130"/>
                  </a:cxn>
                  <a:cxn ang="0">
                    <a:pos x="866" y="138"/>
                  </a:cxn>
                  <a:cxn ang="0">
                    <a:pos x="842" y="170"/>
                  </a:cxn>
                  <a:cxn ang="0">
                    <a:pos x="848" y="212"/>
                  </a:cxn>
                  <a:cxn ang="0">
                    <a:pos x="840" y="228"/>
                  </a:cxn>
                  <a:cxn ang="0">
                    <a:pos x="860" y="258"/>
                  </a:cxn>
                  <a:cxn ang="0">
                    <a:pos x="814" y="248"/>
                  </a:cxn>
                  <a:cxn ang="0">
                    <a:pos x="848" y="296"/>
                  </a:cxn>
                  <a:cxn ang="0">
                    <a:pos x="850" y="324"/>
                  </a:cxn>
                  <a:cxn ang="0">
                    <a:pos x="830" y="350"/>
                  </a:cxn>
                  <a:cxn ang="0">
                    <a:pos x="756" y="360"/>
                  </a:cxn>
                  <a:cxn ang="0">
                    <a:pos x="800" y="400"/>
                  </a:cxn>
                  <a:cxn ang="0">
                    <a:pos x="804" y="410"/>
                  </a:cxn>
                  <a:cxn ang="0">
                    <a:pos x="756" y="416"/>
                  </a:cxn>
                  <a:cxn ang="0">
                    <a:pos x="778" y="452"/>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69">
                <a:extLst>
                  <a:ext uri="{FF2B5EF4-FFF2-40B4-BE49-F238E27FC236}">
                    <a16:creationId xmlns:a16="http://schemas.microsoft.com/office/drawing/2014/main" id="{9A9D3E54-5F44-411B-855A-1ACA2C34BEA4}"/>
                  </a:ext>
                </a:extLst>
              </p:cNvPr>
              <p:cNvSpPr>
                <a:spLocks/>
              </p:cNvSpPr>
              <p:nvPr/>
            </p:nvSpPr>
            <p:spPr bwMode="auto">
              <a:xfrm>
                <a:off x="3323192" y="3437994"/>
                <a:ext cx="305083" cy="107802"/>
              </a:xfrm>
              <a:custGeom>
                <a:avLst/>
                <a:gdLst/>
                <a:ahLst/>
                <a:cxnLst>
                  <a:cxn ang="0">
                    <a:pos x="148" y="56"/>
                  </a:cxn>
                  <a:cxn ang="0">
                    <a:pos x="140" y="52"/>
                  </a:cxn>
                  <a:cxn ang="0">
                    <a:pos x="130" y="52"/>
                  </a:cxn>
                  <a:cxn ang="0">
                    <a:pos x="124" y="56"/>
                  </a:cxn>
                  <a:cxn ang="0">
                    <a:pos x="116" y="54"/>
                  </a:cxn>
                  <a:cxn ang="0">
                    <a:pos x="118" y="46"/>
                  </a:cxn>
                  <a:cxn ang="0">
                    <a:pos x="116" y="40"/>
                  </a:cxn>
                  <a:cxn ang="0">
                    <a:pos x="104" y="40"/>
                  </a:cxn>
                  <a:cxn ang="0">
                    <a:pos x="100" y="32"/>
                  </a:cxn>
                  <a:cxn ang="0">
                    <a:pos x="94" y="30"/>
                  </a:cxn>
                  <a:cxn ang="0">
                    <a:pos x="80" y="26"/>
                  </a:cxn>
                  <a:cxn ang="0">
                    <a:pos x="76" y="22"/>
                  </a:cxn>
                  <a:cxn ang="0">
                    <a:pos x="62" y="18"/>
                  </a:cxn>
                  <a:cxn ang="0">
                    <a:pos x="48" y="16"/>
                  </a:cxn>
                  <a:cxn ang="0">
                    <a:pos x="44" y="12"/>
                  </a:cxn>
                  <a:cxn ang="0">
                    <a:pos x="34" y="10"/>
                  </a:cxn>
                  <a:cxn ang="0">
                    <a:pos x="28" y="14"/>
                  </a:cxn>
                  <a:cxn ang="0">
                    <a:pos x="20" y="18"/>
                  </a:cxn>
                  <a:cxn ang="0">
                    <a:pos x="12" y="22"/>
                  </a:cxn>
                  <a:cxn ang="0">
                    <a:pos x="0" y="22"/>
                  </a:cxn>
                  <a:cxn ang="0">
                    <a:pos x="2" y="16"/>
                  </a:cxn>
                  <a:cxn ang="0">
                    <a:pos x="10" y="6"/>
                  </a:cxn>
                  <a:cxn ang="0">
                    <a:pos x="26" y="2"/>
                  </a:cxn>
                  <a:cxn ang="0">
                    <a:pos x="40" y="0"/>
                  </a:cxn>
                  <a:cxn ang="0">
                    <a:pos x="58" y="0"/>
                  </a:cxn>
                  <a:cxn ang="0">
                    <a:pos x="74" y="4"/>
                  </a:cxn>
                  <a:cxn ang="0">
                    <a:pos x="88" y="10"/>
                  </a:cxn>
                  <a:cxn ang="0">
                    <a:pos x="104" y="14"/>
                  </a:cxn>
                  <a:cxn ang="0">
                    <a:pos x="110" y="20"/>
                  </a:cxn>
                  <a:cxn ang="0">
                    <a:pos x="116" y="24"/>
                  </a:cxn>
                  <a:cxn ang="0">
                    <a:pos x="130" y="30"/>
                  </a:cxn>
                  <a:cxn ang="0">
                    <a:pos x="142" y="34"/>
                  </a:cxn>
                  <a:cxn ang="0">
                    <a:pos x="154" y="40"/>
                  </a:cxn>
                  <a:cxn ang="0">
                    <a:pos x="166" y="46"/>
                  </a:cxn>
                  <a:cxn ang="0">
                    <a:pos x="160" y="50"/>
                  </a:cxn>
                  <a:cxn ang="0">
                    <a:pos x="152" y="52"/>
                  </a:cxn>
                  <a:cxn ang="0">
                    <a:pos x="150" y="56"/>
                  </a:cxn>
                  <a:cxn ang="0">
                    <a:pos x="148" y="56"/>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70">
                <a:extLst>
                  <a:ext uri="{FF2B5EF4-FFF2-40B4-BE49-F238E27FC236}">
                    <a16:creationId xmlns:a16="http://schemas.microsoft.com/office/drawing/2014/main" id="{045287E0-5F25-47AB-974F-FC25F3A8C6B3}"/>
                  </a:ext>
                </a:extLst>
              </p:cNvPr>
              <p:cNvSpPr>
                <a:spLocks/>
              </p:cNvSpPr>
              <p:nvPr/>
            </p:nvSpPr>
            <p:spPr bwMode="auto">
              <a:xfrm>
                <a:off x="3306662" y="3547463"/>
                <a:ext cx="80865" cy="57750"/>
              </a:xfrm>
              <a:custGeom>
                <a:avLst/>
                <a:gdLst/>
                <a:ahLst/>
                <a:cxnLst>
                  <a:cxn ang="0">
                    <a:pos x="0" y="28"/>
                  </a:cxn>
                  <a:cxn ang="0">
                    <a:pos x="16" y="30"/>
                  </a:cxn>
                  <a:cxn ang="0">
                    <a:pos x="32" y="30"/>
                  </a:cxn>
                  <a:cxn ang="0">
                    <a:pos x="40" y="30"/>
                  </a:cxn>
                  <a:cxn ang="0">
                    <a:pos x="40" y="24"/>
                  </a:cxn>
                  <a:cxn ang="0">
                    <a:pos x="36" y="20"/>
                  </a:cxn>
                  <a:cxn ang="0">
                    <a:pos x="42" y="18"/>
                  </a:cxn>
                  <a:cxn ang="0">
                    <a:pos x="44" y="14"/>
                  </a:cxn>
                  <a:cxn ang="0">
                    <a:pos x="42" y="4"/>
                  </a:cxn>
                  <a:cxn ang="0">
                    <a:pos x="32" y="2"/>
                  </a:cxn>
                  <a:cxn ang="0">
                    <a:pos x="24" y="0"/>
                  </a:cxn>
                  <a:cxn ang="0">
                    <a:pos x="16" y="2"/>
                  </a:cxn>
                  <a:cxn ang="0">
                    <a:pos x="22" y="6"/>
                  </a:cxn>
                  <a:cxn ang="0">
                    <a:pos x="28" y="14"/>
                  </a:cxn>
                  <a:cxn ang="0">
                    <a:pos x="28" y="20"/>
                  </a:cxn>
                  <a:cxn ang="0">
                    <a:pos x="20" y="20"/>
                  </a:cxn>
                  <a:cxn ang="0">
                    <a:pos x="14" y="18"/>
                  </a:cxn>
                  <a:cxn ang="0">
                    <a:pos x="6" y="20"/>
                  </a:cxn>
                  <a:cxn ang="0">
                    <a:pos x="0" y="20"/>
                  </a:cxn>
                  <a:cxn ang="0">
                    <a:pos x="0" y="28"/>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71">
                <a:extLst>
                  <a:ext uri="{FF2B5EF4-FFF2-40B4-BE49-F238E27FC236}">
                    <a16:creationId xmlns:a16="http://schemas.microsoft.com/office/drawing/2014/main" id="{A1195F9E-3960-43D5-8A1A-958DCDA46AC6}"/>
                  </a:ext>
                </a:extLst>
              </p:cNvPr>
              <p:cNvSpPr>
                <a:spLocks/>
              </p:cNvSpPr>
              <p:nvPr/>
            </p:nvSpPr>
            <p:spPr bwMode="auto">
              <a:xfrm>
                <a:off x="3192713" y="3589824"/>
                <a:ext cx="58811" cy="34649"/>
              </a:xfrm>
              <a:custGeom>
                <a:avLst/>
                <a:gdLst/>
                <a:ahLst/>
                <a:cxnLst>
                  <a:cxn ang="0">
                    <a:pos x="0" y="6"/>
                  </a:cxn>
                  <a:cxn ang="0">
                    <a:pos x="6" y="0"/>
                  </a:cxn>
                  <a:cxn ang="0">
                    <a:pos x="14" y="0"/>
                  </a:cxn>
                  <a:cxn ang="0">
                    <a:pos x="20" y="2"/>
                  </a:cxn>
                  <a:cxn ang="0">
                    <a:pos x="28" y="6"/>
                  </a:cxn>
                  <a:cxn ang="0">
                    <a:pos x="32" y="10"/>
                  </a:cxn>
                  <a:cxn ang="0">
                    <a:pos x="24" y="14"/>
                  </a:cxn>
                  <a:cxn ang="0">
                    <a:pos x="18" y="14"/>
                  </a:cxn>
                  <a:cxn ang="0">
                    <a:pos x="14" y="18"/>
                  </a:cxn>
                  <a:cxn ang="0">
                    <a:pos x="10" y="12"/>
                  </a:cxn>
                  <a:cxn ang="0">
                    <a:pos x="6" y="8"/>
                  </a:cxn>
                  <a:cxn ang="0">
                    <a:pos x="0" y="6"/>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72">
                <a:extLst>
                  <a:ext uri="{FF2B5EF4-FFF2-40B4-BE49-F238E27FC236}">
                    <a16:creationId xmlns:a16="http://schemas.microsoft.com/office/drawing/2014/main" id="{9003B0C4-1857-4617-86C9-9A121F1FCCAF}"/>
                  </a:ext>
                </a:extLst>
              </p:cNvPr>
              <p:cNvSpPr>
                <a:spLocks/>
              </p:cNvSpPr>
              <p:nvPr/>
            </p:nvSpPr>
            <p:spPr bwMode="auto">
              <a:xfrm>
                <a:off x="3718295" y="3545792"/>
                <a:ext cx="106593" cy="69301"/>
              </a:xfrm>
              <a:custGeom>
                <a:avLst/>
                <a:gdLst/>
                <a:ahLst/>
                <a:cxnLst>
                  <a:cxn ang="0">
                    <a:pos x="6" y="0"/>
                  </a:cxn>
                  <a:cxn ang="0">
                    <a:pos x="16" y="2"/>
                  </a:cxn>
                  <a:cxn ang="0">
                    <a:pos x="24" y="2"/>
                  </a:cxn>
                  <a:cxn ang="0">
                    <a:pos x="34" y="4"/>
                  </a:cxn>
                  <a:cxn ang="0">
                    <a:pos x="40" y="6"/>
                  </a:cxn>
                  <a:cxn ang="0">
                    <a:pos x="46" y="10"/>
                  </a:cxn>
                  <a:cxn ang="0">
                    <a:pos x="56" y="16"/>
                  </a:cxn>
                  <a:cxn ang="0">
                    <a:pos x="58" y="20"/>
                  </a:cxn>
                  <a:cxn ang="0">
                    <a:pos x="54" y="24"/>
                  </a:cxn>
                  <a:cxn ang="0">
                    <a:pos x="44" y="22"/>
                  </a:cxn>
                  <a:cxn ang="0">
                    <a:pos x="38" y="22"/>
                  </a:cxn>
                  <a:cxn ang="0">
                    <a:pos x="30" y="24"/>
                  </a:cxn>
                  <a:cxn ang="0">
                    <a:pos x="24" y="24"/>
                  </a:cxn>
                  <a:cxn ang="0">
                    <a:pos x="20" y="20"/>
                  </a:cxn>
                  <a:cxn ang="0">
                    <a:pos x="14" y="22"/>
                  </a:cxn>
                  <a:cxn ang="0">
                    <a:pos x="12" y="28"/>
                  </a:cxn>
                  <a:cxn ang="0">
                    <a:pos x="12" y="34"/>
                  </a:cxn>
                  <a:cxn ang="0">
                    <a:pos x="8" y="36"/>
                  </a:cxn>
                  <a:cxn ang="0">
                    <a:pos x="4" y="30"/>
                  </a:cxn>
                  <a:cxn ang="0">
                    <a:pos x="4" y="26"/>
                  </a:cxn>
                  <a:cxn ang="0">
                    <a:pos x="4" y="20"/>
                  </a:cxn>
                  <a:cxn ang="0">
                    <a:pos x="0" y="16"/>
                  </a:cxn>
                  <a:cxn ang="0">
                    <a:pos x="6" y="14"/>
                  </a:cxn>
                  <a:cxn ang="0">
                    <a:pos x="8" y="10"/>
                  </a:cxn>
                  <a:cxn ang="0">
                    <a:pos x="6" y="0"/>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73">
                <a:extLst>
                  <a:ext uri="{FF2B5EF4-FFF2-40B4-BE49-F238E27FC236}">
                    <a16:creationId xmlns:a16="http://schemas.microsoft.com/office/drawing/2014/main" id="{4276DD19-ECBA-44B5-A51A-A9D2CE98F5B8}"/>
                  </a:ext>
                </a:extLst>
              </p:cNvPr>
              <p:cNvSpPr>
                <a:spLocks/>
              </p:cNvSpPr>
              <p:nvPr/>
            </p:nvSpPr>
            <p:spPr bwMode="auto">
              <a:xfrm>
                <a:off x="3857970" y="3584308"/>
                <a:ext cx="47783" cy="19250"/>
              </a:xfrm>
              <a:custGeom>
                <a:avLst/>
                <a:gdLst/>
                <a:ahLst/>
                <a:cxnLst>
                  <a:cxn ang="0">
                    <a:pos x="18" y="0"/>
                  </a:cxn>
                  <a:cxn ang="0">
                    <a:pos x="8" y="0"/>
                  </a:cxn>
                  <a:cxn ang="0">
                    <a:pos x="0" y="4"/>
                  </a:cxn>
                  <a:cxn ang="0">
                    <a:pos x="4" y="10"/>
                  </a:cxn>
                  <a:cxn ang="0">
                    <a:pos x="12" y="10"/>
                  </a:cxn>
                  <a:cxn ang="0">
                    <a:pos x="22" y="10"/>
                  </a:cxn>
                  <a:cxn ang="0">
                    <a:pos x="26" y="8"/>
                  </a:cxn>
                  <a:cxn ang="0">
                    <a:pos x="26" y="4"/>
                  </a:cxn>
                  <a:cxn ang="0">
                    <a:pos x="22" y="0"/>
                  </a:cxn>
                  <a:cxn ang="0">
                    <a:pos x="18" y="0"/>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3" name="Group 49">
                <a:extLst>
                  <a:ext uri="{FF2B5EF4-FFF2-40B4-BE49-F238E27FC236}">
                    <a16:creationId xmlns:a16="http://schemas.microsoft.com/office/drawing/2014/main" id="{D6568610-44CC-4F75-95E3-E43069A57490}"/>
                  </a:ext>
                </a:extLst>
              </p:cNvPr>
              <p:cNvGrpSpPr>
                <a:grpSpLocks/>
              </p:cNvGrpSpPr>
              <p:nvPr/>
            </p:nvGrpSpPr>
            <p:grpSpPr bwMode="auto">
              <a:xfrm>
                <a:off x="1855702" y="2204432"/>
                <a:ext cx="69837" cy="188660"/>
                <a:chOff x="576" y="1551"/>
                <a:chExt cx="38" cy="98"/>
              </a:xfrm>
              <a:grpFill/>
              <a:effectLst/>
            </p:grpSpPr>
            <p:sp>
              <p:nvSpPr>
                <p:cNvPr id="314" name="Freeform 19">
                  <a:extLst>
                    <a:ext uri="{FF2B5EF4-FFF2-40B4-BE49-F238E27FC236}">
                      <a16:creationId xmlns:a16="http://schemas.microsoft.com/office/drawing/2014/main" id="{537462F7-C900-47BF-8744-E116A8EF9DE8}"/>
                    </a:ext>
                  </a:extLst>
                </p:cNvPr>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20">
                  <a:extLst>
                    <a:ext uri="{FF2B5EF4-FFF2-40B4-BE49-F238E27FC236}">
                      <a16:creationId xmlns:a16="http://schemas.microsoft.com/office/drawing/2014/main" id="{484D1D70-0BE4-45A7-8075-1A33E411973D}"/>
                    </a:ext>
                  </a:extLst>
                </p:cNvPr>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48">
                  <a:extLst>
                    <a:ext uri="{FF2B5EF4-FFF2-40B4-BE49-F238E27FC236}">
                      <a16:creationId xmlns:a16="http://schemas.microsoft.com/office/drawing/2014/main" id="{13C12C9E-1005-4E63-91D0-01C055B9C1E0}"/>
                    </a:ext>
                  </a:extLst>
                </p:cNvPr>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64" name="Freeform 162">
              <a:extLst>
                <a:ext uri="{FF2B5EF4-FFF2-40B4-BE49-F238E27FC236}">
                  <a16:creationId xmlns:a16="http://schemas.microsoft.com/office/drawing/2014/main" id="{62D5EFC3-4F85-4840-A018-40DB6F1058E6}"/>
                </a:ext>
              </a:extLst>
            </p:cNvPr>
            <p:cNvSpPr>
              <a:spLocks/>
            </p:cNvSpPr>
            <p:nvPr/>
          </p:nvSpPr>
          <p:spPr bwMode="auto">
            <a:xfrm>
              <a:off x="5512937" y="2994010"/>
              <a:ext cx="360215" cy="273374"/>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31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212">
              <a:extLst>
                <a:ext uri="{FF2B5EF4-FFF2-40B4-BE49-F238E27FC236}">
                  <a16:creationId xmlns:a16="http://schemas.microsoft.com/office/drawing/2014/main" id="{1BB44B0E-FEB4-4799-8FA0-398819EAC961}"/>
                </a:ext>
              </a:extLst>
            </p:cNvPr>
            <p:cNvSpPr>
              <a:spLocks/>
            </p:cNvSpPr>
            <p:nvPr/>
          </p:nvSpPr>
          <p:spPr bwMode="auto">
            <a:xfrm>
              <a:off x="9896131" y="2319489"/>
              <a:ext cx="77187" cy="334971"/>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88">
              <a:extLst>
                <a:ext uri="{FF2B5EF4-FFF2-40B4-BE49-F238E27FC236}">
                  <a16:creationId xmlns:a16="http://schemas.microsoft.com/office/drawing/2014/main" id="{9D7C6182-6610-4C37-A671-D10956E124C4}"/>
                </a:ext>
              </a:extLst>
            </p:cNvPr>
            <p:cNvSpPr>
              <a:spLocks/>
            </p:cNvSpPr>
            <p:nvPr/>
          </p:nvSpPr>
          <p:spPr bwMode="auto">
            <a:xfrm>
              <a:off x="3615395" y="4841385"/>
              <a:ext cx="580749" cy="1081923"/>
            </a:xfrm>
            <a:custGeom>
              <a:avLst/>
              <a:gdLst/>
              <a:ahLst/>
              <a:cxnLst>
                <a:cxn ang="0">
                  <a:pos x="108" y="6"/>
                </a:cxn>
                <a:cxn ang="0">
                  <a:pos x="138" y="4"/>
                </a:cxn>
                <a:cxn ang="0">
                  <a:pos x="172" y="2"/>
                </a:cxn>
                <a:cxn ang="0">
                  <a:pos x="190" y="26"/>
                </a:cxn>
                <a:cxn ang="0">
                  <a:pos x="210" y="34"/>
                </a:cxn>
                <a:cxn ang="0">
                  <a:pos x="236" y="50"/>
                </a:cxn>
                <a:cxn ang="0">
                  <a:pos x="246" y="72"/>
                </a:cxn>
                <a:cxn ang="0">
                  <a:pos x="266" y="96"/>
                </a:cxn>
                <a:cxn ang="0">
                  <a:pos x="294" y="84"/>
                </a:cxn>
                <a:cxn ang="0">
                  <a:pos x="310" y="62"/>
                </a:cxn>
                <a:cxn ang="0">
                  <a:pos x="312" y="88"/>
                </a:cxn>
                <a:cxn ang="0">
                  <a:pos x="292" y="104"/>
                </a:cxn>
                <a:cxn ang="0">
                  <a:pos x="268" y="128"/>
                </a:cxn>
                <a:cxn ang="0">
                  <a:pos x="252" y="138"/>
                </a:cxn>
                <a:cxn ang="0">
                  <a:pos x="240" y="192"/>
                </a:cxn>
                <a:cxn ang="0">
                  <a:pos x="234" y="222"/>
                </a:cxn>
                <a:cxn ang="0">
                  <a:pos x="258" y="236"/>
                </a:cxn>
                <a:cxn ang="0">
                  <a:pos x="266" y="254"/>
                </a:cxn>
                <a:cxn ang="0">
                  <a:pos x="240" y="294"/>
                </a:cxn>
                <a:cxn ang="0">
                  <a:pos x="190" y="300"/>
                </a:cxn>
                <a:cxn ang="0">
                  <a:pos x="180" y="314"/>
                </a:cxn>
                <a:cxn ang="0">
                  <a:pos x="162" y="342"/>
                </a:cxn>
                <a:cxn ang="0">
                  <a:pos x="136" y="332"/>
                </a:cxn>
                <a:cxn ang="0">
                  <a:pos x="136" y="362"/>
                </a:cxn>
                <a:cxn ang="0">
                  <a:pos x="150" y="362"/>
                </a:cxn>
                <a:cxn ang="0">
                  <a:pos x="158" y="370"/>
                </a:cxn>
                <a:cxn ang="0">
                  <a:pos x="146" y="368"/>
                </a:cxn>
                <a:cxn ang="0">
                  <a:pos x="140" y="376"/>
                </a:cxn>
                <a:cxn ang="0">
                  <a:pos x="132" y="396"/>
                </a:cxn>
                <a:cxn ang="0">
                  <a:pos x="118" y="414"/>
                </a:cxn>
                <a:cxn ang="0">
                  <a:pos x="96" y="444"/>
                </a:cxn>
                <a:cxn ang="0">
                  <a:pos x="112" y="456"/>
                </a:cxn>
                <a:cxn ang="0">
                  <a:pos x="118" y="474"/>
                </a:cxn>
                <a:cxn ang="0">
                  <a:pos x="90" y="510"/>
                </a:cxn>
                <a:cxn ang="0">
                  <a:pos x="70" y="524"/>
                </a:cxn>
                <a:cxn ang="0">
                  <a:pos x="72" y="552"/>
                </a:cxn>
                <a:cxn ang="0">
                  <a:pos x="60" y="558"/>
                </a:cxn>
                <a:cxn ang="0">
                  <a:pos x="18" y="544"/>
                </a:cxn>
                <a:cxn ang="0">
                  <a:pos x="2" y="520"/>
                </a:cxn>
                <a:cxn ang="0">
                  <a:pos x="10" y="492"/>
                </a:cxn>
                <a:cxn ang="0">
                  <a:pos x="28" y="450"/>
                </a:cxn>
                <a:cxn ang="0">
                  <a:pos x="26" y="400"/>
                </a:cxn>
                <a:cxn ang="0">
                  <a:pos x="24" y="360"/>
                </a:cxn>
                <a:cxn ang="0">
                  <a:pos x="36" y="302"/>
                </a:cxn>
                <a:cxn ang="0">
                  <a:pos x="40" y="278"/>
                </a:cxn>
                <a:cxn ang="0">
                  <a:pos x="48" y="244"/>
                </a:cxn>
                <a:cxn ang="0">
                  <a:pos x="56" y="196"/>
                </a:cxn>
                <a:cxn ang="0">
                  <a:pos x="48" y="156"/>
                </a:cxn>
                <a:cxn ang="0">
                  <a:pos x="64" y="106"/>
                </a:cxn>
                <a:cxn ang="0">
                  <a:pos x="76" y="52"/>
                </a:cxn>
                <a:cxn ang="0">
                  <a:pos x="100" y="30"/>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287">
              <a:extLst>
                <a:ext uri="{FF2B5EF4-FFF2-40B4-BE49-F238E27FC236}">
                  <a16:creationId xmlns:a16="http://schemas.microsoft.com/office/drawing/2014/main" id="{A71DFB0F-F757-4385-B45D-823CD1722153}"/>
                </a:ext>
              </a:extLst>
            </p:cNvPr>
            <p:cNvSpPr>
              <a:spLocks/>
            </p:cNvSpPr>
            <p:nvPr/>
          </p:nvSpPr>
          <p:spPr bwMode="auto">
            <a:xfrm>
              <a:off x="7907634" y="2352284"/>
              <a:ext cx="1786353" cy="1178180"/>
            </a:xfrm>
            <a:custGeom>
              <a:avLst/>
              <a:gdLst/>
              <a:ahLst/>
              <a:cxnLst>
                <a:cxn ang="0">
                  <a:pos x="108" y="176"/>
                </a:cxn>
                <a:cxn ang="0">
                  <a:pos x="170" y="134"/>
                </a:cxn>
                <a:cxn ang="0">
                  <a:pos x="210" y="104"/>
                </a:cxn>
                <a:cxn ang="0">
                  <a:pos x="258" y="116"/>
                </a:cxn>
                <a:cxn ang="0">
                  <a:pos x="278" y="170"/>
                </a:cxn>
                <a:cxn ang="0">
                  <a:pos x="358" y="212"/>
                </a:cxn>
                <a:cxn ang="0">
                  <a:pos x="506" y="240"/>
                </a:cxn>
                <a:cxn ang="0">
                  <a:pos x="608" y="200"/>
                </a:cxn>
                <a:cxn ang="0">
                  <a:pos x="654" y="164"/>
                </a:cxn>
                <a:cxn ang="0">
                  <a:pos x="736" y="144"/>
                </a:cxn>
                <a:cxn ang="0">
                  <a:pos x="668" y="116"/>
                </a:cxn>
                <a:cxn ang="0">
                  <a:pos x="714" y="76"/>
                </a:cxn>
                <a:cxn ang="0">
                  <a:pos x="750" y="20"/>
                </a:cxn>
                <a:cxn ang="0">
                  <a:pos x="798" y="0"/>
                </a:cxn>
                <a:cxn ang="0">
                  <a:pos x="856" y="68"/>
                </a:cxn>
                <a:cxn ang="0">
                  <a:pos x="908" y="100"/>
                </a:cxn>
                <a:cxn ang="0">
                  <a:pos x="970" y="110"/>
                </a:cxn>
                <a:cxn ang="0">
                  <a:pos x="934" y="174"/>
                </a:cxn>
                <a:cxn ang="0">
                  <a:pos x="896" y="216"/>
                </a:cxn>
                <a:cxn ang="0">
                  <a:pos x="848" y="238"/>
                </a:cxn>
                <a:cxn ang="0">
                  <a:pos x="798" y="274"/>
                </a:cxn>
                <a:cxn ang="0">
                  <a:pos x="772" y="266"/>
                </a:cxn>
                <a:cxn ang="0">
                  <a:pos x="724" y="286"/>
                </a:cxn>
                <a:cxn ang="0">
                  <a:pos x="720" y="316"/>
                </a:cxn>
                <a:cxn ang="0">
                  <a:pos x="758" y="316"/>
                </a:cxn>
                <a:cxn ang="0">
                  <a:pos x="752" y="334"/>
                </a:cxn>
                <a:cxn ang="0">
                  <a:pos x="736" y="372"/>
                </a:cxn>
                <a:cxn ang="0">
                  <a:pos x="766" y="422"/>
                </a:cxn>
                <a:cxn ang="0">
                  <a:pos x="760" y="438"/>
                </a:cxn>
                <a:cxn ang="0">
                  <a:pos x="766" y="450"/>
                </a:cxn>
                <a:cxn ang="0">
                  <a:pos x="714" y="542"/>
                </a:cxn>
                <a:cxn ang="0">
                  <a:pos x="638" y="568"/>
                </a:cxn>
                <a:cxn ang="0">
                  <a:pos x="586" y="596"/>
                </a:cxn>
                <a:cxn ang="0">
                  <a:pos x="576" y="594"/>
                </a:cxn>
                <a:cxn ang="0">
                  <a:pos x="528" y="590"/>
                </a:cxn>
                <a:cxn ang="0">
                  <a:pos x="492" y="576"/>
                </a:cxn>
                <a:cxn ang="0">
                  <a:pos x="450" y="590"/>
                </a:cxn>
                <a:cxn ang="0">
                  <a:pos x="420" y="594"/>
                </a:cxn>
                <a:cxn ang="0">
                  <a:pos x="402" y="552"/>
                </a:cxn>
                <a:cxn ang="0">
                  <a:pos x="392" y="490"/>
                </a:cxn>
                <a:cxn ang="0">
                  <a:pos x="352" y="464"/>
                </a:cxn>
                <a:cxn ang="0">
                  <a:pos x="292" y="488"/>
                </a:cxn>
                <a:cxn ang="0">
                  <a:pos x="230" y="488"/>
                </a:cxn>
                <a:cxn ang="0">
                  <a:pos x="146" y="456"/>
                </a:cxn>
                <a:cxn ang="0">
                  <a:pos x="80" y="418"/>
                </a:cxn>
                <a:cxn ang="0">
                  <a:pos x="84" y="380"/>
                </a:cxn>
                <a:cxn ang="0">
                  <a:pos x="70" y="352"/>
                </a:cxn>
                <a:cxn ang="0">
                  <a:pos x="20" y="318"/>
                </a:cxn>
                <a:cxn ang="0">
                  <a:pos x="2" y="284"/>
                </a:cxn>
                <a:cxn ang="0">
                  <a:pos x="32" y="266"/>
                </a:cxn>
                <a:cxn ang="0">
                  <a:pos x="102" y="232"/>
                </a:cxn>
              </a:cxnLst>
              <a:rect l="0" t="0" r="r" b="b"/>
              <a:pathLst>
                <a:path w="972" h="612">
                  <a:moveTo>
                    <a:pt x="108" y="228"/>
                  </a:moveTo>
                  <a:lnTo>
                    <a:pt x="108" y="218"/>
                  </a:lnTo>
                  <a:lnTo>
                    <a:pt x="116" y="210"/>
                  </a:lnTo>
                  <a:lnTo>
                    <a:pt x="110" y="194"/>
                  </a:lnTo>
                  <a:lnTo>
                    <a:pt x="108" y="176"/>
                  </a:lnTo>
                  <a:lnTo>
                    <a:pt x="120" y="170"/>
                  </a:lnTo>
                  <a:lnTo>
                    <a:pt x="138" y="170"/>
                  </a:lnTo>
                  <a:lnTo>
                    <a:pt x="142" y="156"/>
                  </a:lnTo>
                  <a:lnTo>
                    <a:pt x="152" y="132"/>
                  </a:lnTo>
                  <a:lnTo>
                    <a:pt x="170" y="134"/>
                  </a:lnTo>
                  <a:lnTo>
                    <a:pt x="184" y="134"/>
                  </a:lnTo>
                  <a:lnTo>
                    <a:pt x="194" y="132"/>
                  </a:lnTo>
                  <a:lnTo>
                    <a:pt x="194" y="118"/>
                  </a:lnTo>
                  <a:lnTo>
                    <a:pt x="198" y="104"/>
                  </a:lnTo>
                  <a:lnTo>
                    <a:pt x="210" y="104"/>
                  </a:lnTo>
                  <a:lnTo>
                    <a:pt x="212" y="94"/>
                  </a:lnTo>
                  <a:lnTo>
                    <a:pt x="228" y="94"/>
                  </a:lnTo>
                  <a:lnTo>
                    <a:pt x="232" y="104"/>
                  </a:lnTo>
                  <a:lnTo>
                    <a:pt x="242" y="114"/>
                  </a:lnTo>
                  <a:lnTo>
                    <a:pt x="258" y="116"/>
                  </a:lnTo>
                  <a:lnTo>
                    <a:pt x="272" y="130"/>
                  </a:lnTo>
                  <a:lnTo>
                    <a:pt x="280" y="142"/>
                  </a:lnTo>
                  <a:lnTo>
                    <a:pt x="280" y="150"/>
                  </a:lnTo>
                  <a:lnTo>
                    <a:pt x="274" y="158"/>
                  </a:lnTo>
                  <a:lnTo>
                    <a:pt x="278" y="170"/>
                  </a:lnTo>
                  <a:lnTo>
                    <a:pt x="286" y="174"/>
                  </a:lnTo>
                  <a:lnTo>
                    <a:pt x="320" y="176"/>
                  </a:lnTo>
                  <a:lnTo>
                    <a:pt x="330" y="186"/>
                  </a:lnTo>
                  <a:lnTo>
                    <a:pt x="352" y="198"/>
                  </a:lnTo>
                  <a:lnTo>
                    <a:pt x="358" y="212"/>
                  </a:lnTo>
                  <a:lnTo>
                    <a:pt x="364" y="220"/>
                  </a:lnTo>
                  <a:lnTo>
                    <a:pt x="418" y="222"/>
                  </a:lnTo>
                  <a:lnTo>
                    <a:pt x="446" y="224"/>
                  </a:lnTo>
                  <a:lnTo>
                    <a:pt x="470" y="236"/>
                  </a:lnTo>
                  <a:lnTo>
                    <a:pt x="506" y="240"/>
                  </a:lnTo>
                  <a:lnTo>
                    <a:pt x="528" y="226"/>
                  </a:lnTo>
                  <a:lnTo>
                    <a:pt x="572" y="226"/>
                  </a:lnTo>
                  <a:lnTo>
                    <a:pt x="590" y="216"/>
                  </a:lnTo>
                  <a:lnTo>
                    <a:pt x="590" y="210"/>
                  </a:lnTo>
                  <a:lnTo>
                    <a:pt x="608" y="200"/>
                  </a:lnTo>
                  <a:lnTo>
                    <a:pt x="602" y="188"/>
                  </a:lnTo>
                  <a:lnTo>
                    <a:pt x="608" y="176"/>
                  </a:lnTo>
                  <a:lnTo>
                    <a:pt x="622" y="176"/>
                  </a:lnTo>
                  <a:lnTo>
                    <a:pt x="640" y="178"/>
                  </a:lnTo>
                  <a:lnTo>
                    <a:pt x="654" y="164"/>
                  </a:lnTo>
                  <a:lnTo>
                    <a:pt x="670" y="164"/>
                  </a:lnTo>
                  <a:lnTo>
                    <a:pt x="688" y="150"/>
                  </a:lnTo>
                  <a:lnTo>
                    <a:pt x="708" y="142"/>
                  </a:lnTo>
                  <a:lnTo>
                    <a:pt x="720" y="142"/>
                  </a:lnTo>
                  <a:lnTo>
                    <a:pt x="736" y="144"/>
                  </a:lnTo>
                  <a:lnTo>
                    <a:pt x="734" y="134"/>
                  </a:lnTo>
                  <a:lnTo>
                    <a:pt x="714" y="114"/>
                  </a:lnTo>
                  <a:lnTo>
                    <a:pt x="704" y="112"/>
                  </a:lnTo>
                  <a:lnTo>
                    <a:pt x="696" y="118"/>
                  </a:lnTo>
                  <a:lnTo>
                    <a:pt x="668" y="116"/>
                  </a:lnTo>
                  <a:lnTo>
                    <a:pt x="672" y="102"/>
                  </a:lnTo>
                  <a:lnTo>
                    <a:pt x="680" y="84"/>
                  </a:lnTo>
                  <a:lnTo>
                    <a:pt x="686" y="76"/>
                  </a:lnTo>
                  <a:lnTo>
                    <a:pt x="704" y="86"/>
                  </a:lnTo>
                  <a:lnTo>
                    <a:pt x="714" y="76"/>
                  </a:lnTo>
                  <a:lnTo>
                    <a:pt x="726" y="74"/>
                  </a:lnTo>
                  <a:lnTo>
                    <a:pt x="730" y="58"/>
                  </a:lnTo>
                  <a:lnTo>
                    <a:pt x="740" y="40"/>
                  </a:lnTo>
                  <a:lnTo>
                    <a:pt x="750" y="34"/>
                  </a:lnTo>
                  <a:lnTo>
                    <a:pt x="750" y="20"/>
                  </a:lnTo>
                  <a:lnTo>
                    <a:pt x="738" y="18"/>
                  </a:lnTo>
                  <a:lnTo>
                    <a:pt x="740" y="10"/>
                  </a:lnTo>
                  <a:lnTo>
                    <a:pt x="754" y="4"/>
                  </a:lnTo>
                  <a:lnTo>
                    <a:pt x="780" y="2"/>
                  </a:lnTo>
                  <a:lnTo>
                    <a:pt x="798" y="0"/>
                  </a:lnTo>
                  <a:lnTo>
                    <a:pt x="814" y="6"/>
                  </a:lnTo>
                  <a:lnTo>
                    <a:pt x="828" y="12"/>
                  </a:lnTo>
                  <a:lnTo>
                    <a:pt x="840" y="32"/>
                  </a:lnTo>
                  <a:lnTo>
                    <a:pt x="848" y="52"/>
                  </a:lnTo>
                  <a:lnTo>
                    <a:pt x="856" y="68"/>
                  </a:lnTo>
                  <a:lnTo>
                    <a:pt x="862" y="84"/>
                  </a:lnTo>
                  <a:lnTo>
                    <a:pt x="878" y="84"/>
                  </a:lnTo>
                  <a:lnTo>
                    <a:pt x="888" y="90"/>
                  </a:lnTo>
                  <a:lnTo>
                    <a:pt x="902" y="98"/>
                  </a:lnTo>
                  <a:lnTo>
                    <a:pt x="908" y="100"/>
                  </a:lnTo>
                  <a:lnTo>
                    <a:pt x="912" y="120"/>
                  </a:lnTo>
                  <a:lnTo>
                    <a:pt x="934" y="122"/>
                  </a:lnTo>
                  <a:lnTo>
                    <a:pt x="940" y="114"/>
                  </a:lnTo>
                  <a:lnTo>
                    <a:pt x="954" y="112"/>
                  </a:lnTo>
                  <a:lnTo>
                    <a:pt x="970" y="110"/>
                  </a:lnTo>
                  <a:lnTo>
                    <a:pt x="972" y="124"/>
                  </a:lnTo>
                  <a:lnTo>
                    <a:pt x="964" y="128"/>
                  </a:lnTo>
                  <a:lnTo>
                    <a:pt x="958" y="150"/>
                  </a:lnTo>
                  <a:lnTo>
                    <a:pt x="946" y="172"/>
                  </a:lnTo>
                  <a:lnTo>
                    <a:pt x="934" y="174"/>
                  </a:lnTo>
                  <a:lnTo>
                    <a:pt x="928" y="168"/>
                  </a:lnTo>
                  <a:lnTo>
                    <a:pt x="914" y="178"/>
                  </a:lnTo>
                  <a:lnTo>
                    <a:pt x="914" y="214"/>
                  </a:lnTo>
                  <a:lnTo>
                    <a:pt x="906" y="224"/>
                  </a:lnTo>
                  <a:lnTo>
                    <a:pt x="896" y="216"/>
                  </a:lnTo>
                  <a:lnTo>
                    <a:pt x="880" y="232"/>
                  </a:lnTo>
                  <a:lnTo>
                    <a:pt x="870" y="232"/>
                  </a:lnTo>
                  <a:lnTo>
                    <a:pt x="868" y="240"/>
                  </a:lnTo>
                  <a:lnTo>
                    <a:pt x="858" y="242"/>
                  </a:lnTo>
                  <a:lnTo>
                    <a:pt x="848" y="238"/>
                  </a:lnTo>
                  <a:lnTo>
                    <a:pt x="844" y="240"/>
                  </a:lnTo>
                  <a:lnTo>
                    <a:pt x="830" y="254"/>
                  </a:lnTo>
                  <a:lnTo>
                    <a:pt x="818" y="262"/>
                  </a:lnTo>
                  <a:lnTo>
                    <a:pt x="808" y="272"/>
                  </a:lnTo>
                  <a:lnTo>
                    <a:pt x="798" y="274"/>
                  </a:lnTo>
                  <a:lnTo>
                    <a:pt x="788" y="276"/>
                  </a:lnTo>
                  <a:lnTo>
                    <a:pt x="760" y="294"/>
                  </a:lnTo>
                  <a:lnTo>
                    <a:pt x="758" y="282"/>
                  </a:lnTo>
                  <a:lnTo>
                    <a:pt x="762" y="272"/>
                  </a:lnTo>
                  <a:lnTo>
                    <a:pt x="772" y="266"/>
                  </a:lnTo>
                  <a:lnTo>
                    <a:pt x="770" y="256"/>
                  </a:lnTo>
                  <a:lnTo>
                    <a:pt x="762" y="256"/>
                  </a:lnTo>
                  <a:lnTo>
                    <a:pt x="750" y="258"/>
                  </a:lnTo>
                  <a:lnTo>
                    <a:pt x="728" y="276"/>
                  </a:lnTo>
                  <a:lnTo>
                    <a:pt x="724" y="286"/>
                  </a:lnTo>
                  <a:lnTo>
                    <a:pt x="704" y="286"/>
                  </a:lnTo>
                  <a:lnTo>
                    <a:pt x="700" y="294"/>
                  </a:lnTo>
                  <a:lnTo>
                    <a:pt x="706" y="308"/>
                  </a:lnTo>
                  <a:lnTo>
                    <a:pt x="720" y="310"/>
                  </a:lnTo>
                  <a:lnTo>
                    <a:pt x="720" y="316"/>
                  </a:lnTo>
                  <a:lnTo>
                    <a:pt x="722" y="324"/>
                  </a:lnTo>
                  <a:lnTo>
                    <a:pt x="734" y="322"/>
                  </a:lnTo>
                  <a:lnTo>
                    <a:pt x="742" y="314"/>
                  </a:lnTo>
                  <a:lnTo>
                    <a:pt x="750" y="312"/>
                  </a:lnTo>
                  <a:lnTo>
                    <a:pt x="758" y="316"/>
                  </a:lnTo>
                  <a:lnTo>
                    <a:pt x="774" y="320"/>
                  </a:lnTo>
                  <a:lnTo>
                    <a:pt x="778" y="328"/>
                  </a:lnTo>
                  <a:lnTo>
                    <a:pt x="772" y="330"/>
                  </a:lnTo>
                  <a:lnTo>
                    <a:pt x="760" y="330"/>
                  </a:lnTo>
                  <a:lnTo>
                    <a:pt x="752" y="334"/>
                  </a:lnTo>
                  <a:lnTo>
                    <a:pt x="750" y="340"/>
                  </a:lnTo>
                  <a:lnTo>
                    <a:pt x="740" y="344"/>
                  </a:lnTo>
                  <a:lnTo>
                    <a:pt x="730" y="358"/>
                  </a:lnTo>
                  <a:lnTo>
                    <a:pt x="726" y="368"/>
                  </a:lnTo>
                  <a:lnTo>
                    <a:pt x="736" y="372"/>
                  </a:lnTo>
                  <a:lnTo>
                    <a:pt x="742" y="378"/>
                  </a:lnTo>
                  <a:lnTo>
                    <a:pt x="750" y="398"/>
                  </a:lnTo>
                  <a:lnTo>
                    <a:pt x="752" y="406"/>
                  </a:lnTo>
                  <a:lnTo>
                    <a:pt x="768" y="418"/>
                  </a:lnTo>
                  <a:lnTo>
                    <a:pt x="766" y="422"/>
                  </a:lnTo>
                  <a:lnTo>
                    <a:pt x="756" y="418"/>
                  </a:lnTo>
                  <a:lnTo>
                    <a:pt x="752" y="426"/>
                  </a:lnTo>
                  <a:lnTo>
                    <a:pt x="764" y="430"/>
                  </a:lnTo>
                  <a:lnTo>
                    <a:pt x="768" y="436"/>
                  </a:lnTo>
                  <a:lnTo>
                    <a:pt x="760" y="438"/>
                  </a:lnTo>
                  <a:lnTo>
                    <a:pt x="750" y="440"/>
                  </a:lnTo>
                  <a:lnTo>
                    <a:pt x="744" y="444"/>
                  </a:lnTo>
                  <a:lnTo>
                    <a:pt x="742" y="446"/>
                  </a:lnTo>
                  <a:lnTo>
                    <a:pt x="756" y="448"/>
                  </a:lnTo>
                  <a:lnTo>
                    <a:pt x="766" y="450"/>
                  </a:lnTo>
                  <a:lnTo>
                    <a:pt x="766" y="462"/>
                  </a:lnTo>
                  <a:lnTo>
                    <a:pt x="758" y="480"/>
                  </a:lnTo>
                  <a:lnTo>
                    <a:pt x="738" y="504"/>
                  </a:lnTo>
                  <a:lnTo>
                    <a:pt x="724" y="524"/>
                  </a:lnTo>
                  <a:lnTo>
                    <a:pt x="714" y="542"/>
                  </a:lnTo>
                  <a:lnTo>
                    <a:pt x="692" y="560"/>
                  </a:lnTo>
                  <a:lnTo>
                    <a:pt x="678" y="572"/>
                  </a:lnTo>
                  <a:lnTo>
                    <a:pt x="656" y="576"/>
                  </a:lnTo>
                  <a:lnTo>
                    <a:pt x="644" y="576"/>
                  </a:lnTo>
                  <a:lnTo>
                    <a:pt x="638" y="568"/>
                  </a:lnTo>
                  <a:lnTo>
                    <a:pt x="632" y="570"/>
                  </a:lnTo>
                  <a:lnTo>
                    <a:pt x="632" y="584"/>
                  </a:lnTo>
                  <a:lnTo>
                    <a:pt x="618" y="588"/>
                  </a:lnTo>
                  <a:lnTo>
                    <a:pt x="598" y="594"/>
                  </a:lnTo>
                  <a:lnTo>
                    <a:pt x="586" y="596"/>
                  </a:lnTo>
                  <a:lnTo>
                    <a:pt x="582" y="604"/>
                  </a:lnTo>
                  <a:lnTo>
                    <a:pt x="584" y="612"/>
                  </a:lnTo>
                  <a:lnTo>
                    <a:pt x="576" y="608"/>
                  </a:lnTo>
                  <a:lnTo>
                    <a:pt x="576" y="600"/>
                  </a:lnTo>
                  <a:lnTo>
                    <a:pt x="576" y="594"/>
                  </a:lnTo>
                  <a:lnTo>
                    <a:pt x="566" y="594"/>
                  </a:lnTo>
                  <a:lnTo>
                    <a:pt x="556" y="590"/>
                  </a:lnTo>
                  <a:lnTo>
                    <a:pt x="546" y="594"/>
                  </a:lnTo>
                  <a:lnTo>
                    <a:pt x="536" y="594"/>
                  </a:lnTo>
                  <a:lnTo>
                    <a:pt x="528" y="590"/>
                  </a:lnTo>
                  <a:lnTo>
                    <a:pt x="526" y="574"/>
                  </a:lnTo>
                  <a:lnTo>
                    <a:pt x="514" y="572"/>
                  </a:lnTo>
                  <a:lnTo>
                    <a:pt x="508" y="568"/>
                  </a:lnTo>
                  <a:lnTo>
                    <a:pt x="500" y="568"/>
                  </a:lnTo>
                  <a:lnTo>
                    <a:pt x="492" y="576"/>
                  </a:lnTo>
                  <a:lnTo>
                    <a:pt x="458" y="576"/>
                  </a:lnTo>
                  <a:lnTo>
                    <a:pt x="456" y="580"/>
                  </a:lnTo>
                  <a:lnTo>
                    <a:pt x="444" y="580"/>
                  </a:lnTo>
                  <a:lnTo>
                    <a:pt x="444" y="588"/>
                  </a:lnTo>
                  <a:lnTo>
                    <a:pt x="450" y="590"/>
                  </a:lnTo>
                  <a:lnTo>
                    <a:pt x="448" y="598"/>
                  </a:lnTo>
                  <a:lnTo>
                    <a:pt x="440" y="598"/>
                  </a:lnTo>
                  <a:lnTo>
                    <a:pt x="436" y="594"/>
                  </a:lnTo>
                  <a:lnTo>
                    <a:pt x="428" y="594"/>
                  </a:lnTo>
                  <a:lnTo>
                    <a:pt x="420" y="594"/>
                  </a:lnTo>
                  <a:lnTo>
                    <a:pt x="420" y="588"/>
                  </a:lnTo>
                  <a:lnTo>
                    <a:pt x="412" y="586"/>
                  </a:lnTo>
                  <a:lnTo>
                    <a:pt x="412" y="570"/>
                  </a:lnTo>
                  <a:lnTo>
                    <a:pt x="402" y="566"/>
                  </a:lnTo>
                  <a:lnTo>
                    <a:pt x="402" y="552"/>
                  </a:lnTo>
                  <a:lnTo>
                    <a:pt x="382" y="546"/>
                  </a:lnTo>
                  <a:lnTo>
                    <a:pt x="382" y="542"/>
                  </a:lnTo>
                  <a:lnTo>
                    <a:pt x="398" y="520"/>
                  </a:lnTo>
                  <a:lnTo>
                    <a:pt x="400" y="496"/>
                  </a:lnTo>
                  <a:lnTo>
                    <a:pt x="392" y="490"/>
                  </a:lnTo>
                  <a:lnTo>
                    <a:pt x="386" y="480"/>
                  </a:lnTo>
                  <a:lnTo>
                    <a:pt x="378" y="478"/>
                  </a:lnTo>
                  <a:lnTo>
                    <a:pt x="362" y="476"/>
                  </a:lnTo>
                  <a:lnTo>
                    <a:pt x="362" y="462"/>
                  </a:lnTo>
                  <a:lnTo>
                    <a:pt x="352" y="464"/>
                  </a:lnTo>
                  <a:lnTo>
                    <a:pt x="330" y="464"/>
                  </a:lnTo>
                  <a:lnTo>
                    <a:pt x="324" y="472"/>
                  </a:lnTo>
                  <a:lnTo>
                    <a:pt x="312" y="472"/>
                  </a:lnTo>
                  <a:lnTo>
                    <a:pt x="302" y="486"/>
                  </a:lnTo>
                  <a:lnTo>
                    <a:pt x="292" y="488"/>
                  </a:lnTo>
                  <a:lnTo>
                    <a:pt x="278" y="486"/>
                  </a:lnTo>
                  <a:lnTo>
                    <a:pt x="266" y="482"/>
                  </a:lnTo>
                  <a:lnTo>
                    <a:pt x="256" y="482"/>
                  </a:lnTo>
                  <a:lnTo>
                    <a:pt x="250" y="488"/>
                  </a:lnTo>
                  <a:lnTo>
                    <a:pt x="230" y="488"/>
                  </a:lnTo>
                  <a:lnTo>
                    <a:pt x="208" y="486"/>
                  </a:lnTo>
                  <a:lnTo>
                    <a:pt x="192" y="484"/>
                  </a:lnTo>
                  <a:lnTo>
                    <a:pt x="174" y="472"/>
                  </a:lnTo>
                  <a:lnTo>
                    <a:pt x="162" y="464"/>
                  </a:lnTo>
                  <a:lnTo>
                    <a:pt x="146" y="456"/>
                  </a:lnTo>
                  <a:lnTo>
                    <a:pt x="132" y="442"/>
                  </a:lnTo>
                  <a:lnTo>
                    <a:pt x="118" y="448"/>
                  </a:lnTo>
                  <a:lnTo>
                    <a:pt x="106" y="438"/>
                  </a:lnTo>
                  <a:lnTo>
                    <a:pt x="80" y="426"/>
                  </a:lnTo>
                  <a:lnTo>
                    <a:pt x="80" y="418"/>
                  </a:lnTo>
                  <a:lnTo>
                    <a:pt x="84" y="408"/>
                  </a:lnTo>
                  <a:lnTo>
                    <a:pt x="94" y="406"/>
                  </a:lnTo>
                  <a:lnTo>
                    <a:pt x="96" y="398"/>
                  </a:lnTo>
                  <a:lnTo>
                    <a:pt x="84" y="390"/>
                  </a:lnTo>
                  <a:lnTo>
                    <a:pt x="84" y="380"/>
                  </a:lnTo>
                  <a:lnTo>
                    <a:pt x="100" y="372"/>
                  </a:lnTo>
                  <a:lnTo>
                    <a:pt x="108" y="364"/>
                  </a:lnTo>
                  <a:lnTo>
                    <a:pt x="108" y="356"/>
                  </a:lnTo>
                  <a:lnTo>
                    <a:pt x="90" y="344"/>
                  </a:lnTo>
                  <a:lnTo>
                    <a:pt x="70" y="352"/>
                  </a:lnTo>
                  <a:lnTo>
                    <a:pt x="58" y="350"/>
                  </a:lnTo>
                  <a:lnTo>
                    <a:pt x="38" y="342"/>
                  </a:lnTo>
                  <a:lnTo>
                    <a:pt x="38" y="332"/>
                  </a:lnTo>
                  <a:lnTo>
                    <a:pt x="20" y="326"/>
                  </a:lnTo>
                  <a:lnTo>
                    <a:pt x="20" y="318"/>
                  </a:lnTo>
                  <a:lnTo>
                    <a:pt x="20" y="298"/>
                  </a:lnTo>
                  <a:lnTo>
                    <a:pt x="8" y="300"/>
                  </a:lnTo>
                  <a:lnTo>
                    <a:pt x="2" y="298"/>
                  </a:lnTo>
                  <a:lnTo>
                    <a:pt x="0" y="290"/>
                  </a:lnTo>
                  <a:lnTo>
                    <a:pt x="2" y="284"/>
                  </a:lnTo>
                  <a:lnTo>
                    <a:pt x="4" y="274"/>
                  </a:lnTo>
                  <a:lnTo>
                    <a:pt x="16" y="266"/>
                  </a:lnTo>
                  <a:lnTo>
                    <a:pt x="18" y="260"/>
                  </a:lnTo>
                  <a:lnTo>
                    <a:pt x="32" y="260"/>
                  </a:lnTo>
                  <a:lnTo>
                    <a:pt x="32" y="266"/>
                  </a:lnTo>
                  <a:lnTo>
                    <a:pt x="48" y="262"/>
                  </a:lnTo>
                  <a:lnTo>
                    <a:pt x="52" y="252"/>
                  </a:lnTo>
                  <a:lnTo>
                    <a:pt x="72" y="252"/>
                  </a:lnTo>
                  <a:lnTo>
                    <a:pt x="76" y="244"/>
                  </a:lnTo>
                  <a:lnTo>
                    <a:pt x="102" y="232"/>
                  </a:lnTo>
                  <a:lnTo>
                    <a:pt x="108" y="228"/>
                  </a:lnTo>
                  <a:close/>
                </a:path>
              </a:pathLst>
            </a:custGeom>
            <a:grp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219">
              <a:extLst>
                <a:ext uri="{FF2B5EF4-FFF2-40B4-BE49-F238E27FC236}">
                  <a16:creationId xmlns:a16="http://schemas.microsoft.com/office/drawing/2014/main" id="{F35695E9-36C1-427F-92E8-CBBF6D0CB9FF}"/>
                </a:ext>
              </a:extLst>
            </p:cNvPr>
            <p:cNvSpPr>
              <a:spLocks/>
            </p:cNvSpPr>
            <p:nvPr/>
          </p:nvSpPr>
          <p:spPr bwMode="auto">
            <a:xfrm>
              <a:off x="6341972" y="2813774"/>
              <a:ext cx="184794" cy="170864"/>
            </a:xfrm>
            <a:custGeom>
              <a:avLst/>
              <a:gdLst/>
              <a:ahLst/>
              <a:cxnLst>
                <a:cxn ang="0">
                  <a:pos x="2" y="54"/>
                </a:cxn>
                <a:cxn ang="0">
                  <a:pos x="13" y="64"/>
                </a:cxn>
                <a:cxn ang="0">
                  <a:pos x="21" y="68"/>
                </a:cxn>
                <a:cxn ang="0">
                  <a:pos x="27" y="70"/>
                </a:cxn>
                <a:cxn ang="0">
                  <a:pos x="21" y="74"/>
                </a:cxn>
                <a:cxn ang="0">
                  <a:pos x="30" y="79"/>
                </a:cxn>
                <a:cxn ang="0">
                  <a:pos x="48" y="83"/>
                </a:cxn>
                <a:cxn ang="0">
                  <a:pos x="55" y="89"/>
                </a:cxn>
                <a:cxn ang="0">
                  <a:pos x="41" y="84"/>
                </a:cxn>
                <a:cxn ang="0">
                  <a:pos x="25" y="88"/>
                </a:cxn>
                <a:cxn ang="0">
                  <a:pos x="28" y="98"/>
                </a:cxn>
                <a:cxn ang="0">
                  <a:pos x="43" y="116"/>
                </a:cxn>
                <a:cxn ang="0">
                  <a:pos x="52" y="122"/>
                </a:cxn>
                <a:cxn ang="0">
                  <a:pos x="60" y="124"/>
                </a:cxn>
                <a:cxn ang="0">
                  <a:pos x="58" y="114"/>
                </a:cxn>
                <a:cxn ang="0">
                  <a:pos x="55" y="103"/>
                </a:cxn>
                <a:cxn ang="0">
                  <a:pos x="63" y="102"/>
                </a:cxn>
                <a:cxn ang="0">
                  <a:pos x="60" y="94"/>
                </a:cxn>
                <a:cxn ang="0">
                  <a:pos x="71" y="92"/>
                </a:cxn>
                <a:cxn ang="0">
                  <a:pos x="75" y="86"/>
                </a:cxn>
                <a:cxn ang="0">
                  <a:pos x="61" y="76"/>
                </a:cxn>
                <a:cxn ang="0">
                  <a:pos x="53" y="67"/>
                </a:cxn>
                <a:cxn ang="0">
                  <a:pos x="48" y="62"/>
                </a:cxn>
                <a:cxn ang="0">
                  <a:pos x="51" y="54"/>
                </a:cxn>
                <a:cxn ang="0">
                  <a:pos x="55" y="60"/>
                </a:cxn>
                <a:cxn ang="0">
                  <a:pos x="48" y="46"/>
                </a:cxn>
                <a:cxn ang="0">
                  <a:pos x="45" y="32"/>
                </a:cxn>
                <a:cxn ang="0">
                  <a:pos x="56" y="38"/>
                </a:cxn>
                <a:cxn ang="0">
                  <a:pos x="60" y="40"/>
                </a:cxn>
                <a:cxn ang="0">
                  <a:pos x="63" y="38"/>
                </a:cxn>
                <a:cxn ang="0">
                  <a:pos x="66" y="36"/>
                </a:cxn>
                <a:cxn ang="0">
                  <a:pos x="71" y="27"/>
                </a:cxn>
                <a:cxn ang="0">
                  <a:pos x="83" y="25"/>
                </a:cxn>
                <a:cxn ang="0">
                  <a:pos x="101" y="24"/>
                </a:cxn>
                <a:cxn ang="0">
                  <a:pos x="107" y="9"/>
                </a:cxn>
                <a:cxn ang="0">
                  <a:pos x="100" y="6"/>
                </a:cxn>
                <a:cxn ang="0">
                  <a:pos x="83" y="8"/>
                </a:cxn>
                <a:cxn ang="0">
                  <a:pos x="70" y="5"/>
                </a:cxn>
                <a:cxn ang="0">
                  <a:pos x="49" y="9"/>
                </a:cxn>
                <a:cxn ang="0">
                  <a:pos x="40" y="13"/>
                </a:cxn>
                <a:cxn ang="0">
                  <a:pos x="20" y="22"/>
                </a:cxn>
                <a:cxn ang="0">
                  <a:pos x="8" y="40"/>
                </a:cxn>
                <a:cxn ang="0">
                  <a:pos x="2" y="51"/>
                </a:cxn>
              </a:cxnLst>
              <a:rect l="0" t="0" r="r" b="b"/>
              <a:pathLst>
                <a:path w="108" h="128">
                  <a:moveTo>
                    <a:pt x="2" y="51"/>
                  </a:moveTo>
                  <a:cubicBezTo>
                    <a:pt x="2" y="52"/>
                    <a:pt x="0" y="54"/>
                    <a:pt x="2" y="54"/>
                  </a:cubicBezTo>
                  <a:cubicBezTo>
                    <a:pt x="4" y="55"/>
                    <a:pt x="8" y="54"/>
                    <a:pt x="9" y="58"/>
                  </a:cubicBezTo>
                  <a:cubicBezTo>
                    <a:pt x="10" y="62"/>
                    <a:pt x="12" y="60"/>
                    <a:pt x="13" y="64"/>
                  </a:cubicBezTo>
                  <a:cubicBezTo>
                    <a:pt x="14" y="68"/>
                    <a:pt x="18" y="68"/>
                    <a:pt x="19" y="71"/>
                  </a:cubicBezTo>
                  <a:cubicBezTo>
                    <a:pt x="20" y="74"/>
                    <a:pt x="22" y="71"/>
                    <a:pt x="21" y="68"/>
                  </a:cubicBezTo>
                  <a:cubicBezTo>
                    <a:pt x="20" y="65"/>
                    <a:pt x="23" y="70"/>
                    <a:pt x="25" y="68"/>
                  </a:cubicBezTo>
                  <a:cubicBezTo>
                    <a:pt x="27" y="65"/>
                    <a:pt x="24" y="68"/>
                    <a:pt x="27" y="70"/>
                  </a:cubicBezTo>
                  <a:cubicBezTo>
                    <a:pt x="29" y="71"/>
                    <a:pt x="30" y="73"/>
                    <a:pt x="26" y="71"/>
                  </a:cubicBezTo>
                  <a:cubicBezTo>
                    <a:pt x="23" y="70"/>
                    <a:pt x="21" y="72"/>
                    <a:pt x="21" y="74"/>
                  </a:cubicBezTo>
                  <a:cubicBezTo>
                    <a:pt x="21" y="76"/>
                    <a:pt x="25" y="77"/>
                    <a:pt x="26" y="80"/>
                  </a:cubicBezTo>
                  <a:cubicBezTo>
                    <a:pt x="26" y="83"/>
                    <a:pt x="27" y="83"/>
                    <a:pt x="30" y="79"/>
                  </a:cubicBezTo>
                  <a:cubicBezTo>
                    <a:pt x="32" y="74"/>
                    <a:pt x="33" y="84"/>
                    <a:pt x="39" y="81"/>
                  </a:cubicBezTo>
                  <a:cubicBezTo>
                    <a:pt x="41" y="80"/>
                    <a:pt x="42" y="80"/>
                    <a:pt x="48" y="83"/>
                  </a:cubicBezTo>
                  <a:cubicBezTo>
                    <a:pt x="53" y="87"/>
                    <a:pt x="50" y="85"/>
                    <a:pt x="54" y="83"/>
                  </a:cubicBezTo>
                  <a:cubicBezTo>
                    <a:pt x="58" y="82"/>
                    <a:pt x="50" y="84"/>
                    <a:pt x="55" y="89"/>
                  </a:cubicBezTo>
                  <a:cubicBezTo>
                    <a:pt x="57" y="91"/>
                    <a:pt x="53" y="88"/>
                    <a:pt x="49" y="86"/>
                  </a:cubicBezTo>
                  <a:cubicBezTo>
                    <a:pt x="45" y="83"/>
                    <a:pt x="46" y="87"/>
                    <a:pt x="41" y="84"/>
                  </a:cubicBezTo>
                  <a:cubicBezTo>
                    <a:pt x="36" y="81"/>
                    <a:pt x="35" y="86"/>
                    <a:pt x="32" y="84"/>
                  </a:cubicBezTo>
                  <a:cubicBezTo>
                    <a:pt x="29" y="82"/>
                    <a:pt x="28" y="88"/>
                    <a:pt x="25" y="88"/>
                  </a:cubicBezTo>
                  <a:cubicBezTo>
                    <a:pt x="23" y="88"/>
                    <a:pt x="22" y="91"/>
                    <a:pt x="24" y="92"/>
                  </a:cubicBezTo>
                  <a:cubicBezTo>
                    <a:pt x="27" y="93"/>
                    <a:pt x="28" y="95"/>
                    <a:pt x="28" y="98"/>
                  </a:cubicBezTo>
                  <a:cubicBezTo>
                    <a:pt x="31" y="94"/>
                    <a:pt x="40" y="105"/>
                    <a:pt x="34" y="107"/>
                  </a:cubicBezTo>
                  <a:cubicBezTo>
                    <a:pt x="28" y="109"/>
                    <a:pt x="39" y="112"/>
                    <a:pt x="43" y="116"/>
                  </a:cubicBezTo>
                  <a:cubicBezTo>
                    <a:pt x="46" y="119"/>
                    <a:pt x="48" y="121"/>
                    <a:pt x="48" y="118"/>
                  </a:cubicBezTo>
                  <a:cubicBezTo>
                    <a:pt x="49" y="114"/>
                    <a:pt x="52" y="118"/>
                    <a:pt x="52" y="122"/>
                  </a:cubicBezTo>
                  <a:cubicBezTo>
                    <a:pt x="52" y="127"/>
                    <a:pt x="56" y="125"/>
                    <a:pt x="55" y="121"/>
                  </a:cubicBezTo>
                  <a:cubicBezTo>
                    <a:pt x="55" y="118"/>
                    <a:pt x="57" y="120"/>
                    <a:pt x="60" y="124"/>
                  </a:cubicBezTo>
                  <a:cubicBezTo>
                    <a:pt x="63" y="128"/>
                    <a:pt x="61" y="121"/>
                    <a:pt x="60" y="120"/>
                  </a:cubicBezTo>
                  <a:cubicBezTo>
                    <a:pt x="58" y="118"/>
                    <a:pt x="59" y="117"/>
                    <a:pt x="58" y="114"/>
                  </a:cubicBezTo>
                  <a:cubicBezTo>
                    <a:pt x="56" y="111"/>
                    <a:pt x="59" y="109"/>
                    <a:pt x="57" y="108"/>
                  </a:cubicBezTo>
                  <a:cubicBezTo>
                    <a:pt x="55" y="106"/>
                    <a:pt x="52" y="101"/>
                    <a:pt x="55" y="103"/>
                  </a:cubicBezTo>
                  <a:cubicBezTo>
                    <a:pt x="57" y="105"/>
                    <a:pt x="57" y="103"/>
                    <a:pt x="58" y="106"/>
                  </a:cubicBezTo>
                  <a:cubicBezTo>
                    <a:pt x="58" y="108"/>
                    <a:pt x="60" y="103"/>
                    <a:pt x="63" y="102"/>
                  </a:cubicBezTo>
                  <a:cubicBezTo>
                    <a:pt x="66" y="101"/>
                    <a:pt x="63" y="100"/>
                    <a:pt x="62" y="99"/>
                  </a:cubicBezTo>
                  <a:cubicBezTo>
                    <a:pt x="60" y="98"/>
                    <a:pt x="63" y="96"/>
                    <a:pt x="60" y="94"/>
                  </a:cubicBezTo>
                  <a:cubicBezTo>
                    <a:pt x="57" y="92"/>
                    <a:pt x="63" y="92"/>
                    <a:pt x="66" y="91"/>
                  </a:cubicBezTo>
                  <a:cubicBezTo>
                    <a:pt x="69" y="91"/>
                    <a:pt x="70" y="90"/>
                    <a:pt x="71" y="92"/>
                  </a:cubicBezTo>
                  <a:cubicBezTo>
                    <a:pt x="72" y="94"/>
                    <a:pt x="76" y="99"/>
                    <a:pt x="76" y="95"/>
                  </a:cubicBezTo>
                  <a:cubicBezTo>
                    <a:pt x="76" y="90"/>
                    <a:pt x="78" y="90"/>
                    <a:pt x="75" y="86"/>
                  </a:cubicBezTo>
                  <a:cubicBezTo>
                    <a:pt x="72" y="82"/>
                    <a:pt x="71" y="80"/>
                    <a:pt x="68" y="80"/>
                  </a:cubicBezTo>
                  <a:cubicBezTo>
                    <a:pt x="65" y="80"/>
                    <a:pt x="63" y="78"/>
                    <a:pt x="61" y="76"/>
                  </a:cubicBezTo>
                  <a:cubicBezTo>
                    <a:pt x="60" y="75"/>
                    <a:pt x="57" y="73"/>
                    <a:pt x="54" y="73"/>
                  </a:cubicBezTo>
                  <a:cubicBezTo>
                    <a:pt x="50" y="74"/>
                    <a:pt x="55" y="67"/>
                    <a:pt x="53" y="67"/>
                  </a:cubicBezTo>
                  <a:cubicBezTo>
                    <a:pt x="52" y="67"/>
                    <a:pt x="53" y="63"/>
                    <a:pt x="50" y="63"/>
                  </a:cubicBezTo>
                  <a:cubicBezTo>
                    <a:pt x="48" y="63"/>
                    <a:pt x="46" y="63"/>
                    <a:pt x="48" y="62"/>
                  </a:cubicBezTo>
                  <a:cubicBezTo>
                    <a:pt x="51" y="60"/>
                    <a:pt x="51" y="61"/>
                    <a:pt x="49" y="57"/>
                  </a:cubicBezTo>
                  <a:cubicBezTo>
                    <a:pt x="46" y="54"/>
                    <a:pt x="50" y="52"/>
                    <a:pt x="51" y="54"/>
                  </a:cubicBezTo>
                  <a:cubicBezTo>
                    <a:pt x="53" y="55"/>
                    <a:pt x="55" y="57"/>
                    <a:pt x="53" y="59"/>
                  </a:cubicBezTo>
                  <a:cubicBezTo>
                    <a:pt x="52" y="60"/>
                    <a:pt x="52" y="60"/>
                    <a:pt x="55" y="60"/>
                  </a:cubicBezTo>
                  <a:cubicBezTo>
                    <a:pt x="58" y="59"/>
                    <a:pt x="55" y="56"/>
                    <a:pt x="52" y="51"/>
                  </a:cubicBezTo>
                  <a:cubicBezTo>
                    <a:pt x="50" y="46"/>
                    <a:pt x="51" y="48"/>
                    <a:pt x="48" y="46"/>
                  </a:cubicBezTo>
                  <a:cubicBezTo>
                    <a:pt x="44" y="43"/>
                    <a:pt x="46" y="41"/>
                    <a:pt x="45" y="40"/>
                  </a:cubicBezTo>
                  <a:cubicBezTo>
                    <a:pt x="44" y="38"/>
                    <a:pt x="48" y="35"/>
                    <a:pt x="45" y="32"/>
                  </a:cubicBezTo>
                  <a:cubicBezTo>
                    <a:pt x="49" y="33"/>
                    <a:pt x="50" y="34"/>
                    <a:pt x="50" y="36"/>
                  </a:cubicBezTo>
                  <a:cubicBezTo>
                    <a:pt x="51" y="39"/>
                    <a:pt x="55" y="37"/>
                    <a:pt x="56" y="38"/>
                  </a:cubicBezTo>
                  <a:cubicBezTo>
                    <a:pt x="58" y="39"/>
                    <a:pt x="55" y="39"/>
                    <a:pt x="58" y="41"/>
                  </a:cubicBezTo>
                  <a:cubicBezTo>
                    <a:pt x="60" y="43"/>
                    <a:pt x="60" y="42"/>
                    <a:pt x="60" y="40"/>
                  </a:cubicBezTo>
                  <a:cubicBezTo>
                    <a:pt x="59" y="39"/>
                    <a:pt x="61" y="39"/>
                    <a:pt x="63" y="41"/>
                  </a:cubicBezTo>
                  <a:cubicBezTo>
                    <a:pt x="65" y="44"/>
                    <a:pt x="65" y="41"/>
                    <a:pt x="63" y="38"/>
                  </a:cubicBezTo>
                  <a:cubicBezTo>
                    <a:pt x="61" y="36"/>
                    <a:pt x="63" y="36"/>
                    <a:pt x="66" y="39"/>
                  </a:cubicBezTo>
                  <a:cubicBezTo>
                    <a:pt x="69" y="42"/>
                    <a:pt x="69" y="37"/>
                    <a:pt x="66" y="36"/>
                  </a:cubicBezTo>
                  <a:cubicBezTo>
                    <a:pt x="63" y="35"/>
                    <a:pt x="64" y="33"/>
                    <a:pt x="65" y="31"/>
                  </a:cubicBezTo>
                  <a:cubicBezTo>
                    <a:pt x="66" y="28"/>
                    <a:pt x="70" y="31"/>
                    <a:pt x="71" y="27"/>
                  </a:cubicBezTo>
                  <a:cubicBezTo>
                    <a:pt x="72" y="23"/>
                    <a:pt x="76" y="28"/>
                    <a:pt x="78" y="24"/>
                  </a:cubicBezTo>
                  <a:cubicBezTo>
                    <a:pt x="79" y="22"/>
                    <a:pt x="85" y="22"/>
                    <a:pt x="83" y="25"/>
                  </a:cubicBezTo>
                  <a:cubicBezTo>
                    <a:pt x="82" y="27"/>
                    <a:pt x="86" y="24"/>
                    <a:pt x="90" y="26"/>
                  </a:cubicBezTo>
                  <a:cubicBezTo>
                    <a:pt x="94" y="27"/>
                    <a:pt x="103" y="22"/>
                    <a:pt x="101" y="24"/>
                  </a:cubicBezTo>
                  <a:cubicBezTo>
                    <a:pt x="105" y="20"/>
                    <a:pt x="102" y="17"/>
                    <a:pt x="102" y="14"/>
                  </a:cubicBezTo>
                  <a:cubicBezTo>
                    <a:pt x="102" y="11"/>
                    <a:pt x="106" y="13"/>
                    <a:pt x="107" y="9"/>
                  </a:cubicBezTo>
                  <a:cubicBezTo>
                    <a:pt x="108" y="5"/>
                    <a:pt x="106" y="5"/>
                    <a:pt x="103" y="3"/>
                  </a:cubicBezTo>
                  <a:cubicBezTo>
                    <a:pt x="99" y="0"/>
                    <a:pt x="98" y="2"/>
                    <a:pt x="100" y="6"/>
                  </a:cubicBezTo>
                  <a:cubicBezTo>
                    <a:pt x="101" y="10"/>
                    <a:pt x="89" y="5"/>
                    <a:pt x="90" y="7"/>
                  </a:cubicBezTo>
                  <a:cubicBezTo>
                    <a:pt x="91" y="9"/>
                    <a:pt x="86" y="10"/>
                    <a:pt x="83" y="8"/>
                  </a:cubicBezTo>
                  <a:cubicBezTo>
                    <a:pt x="81" y="6"/>
                    <a:pt x="79" y="8"/>
                    <a:pt x="76" y="6"/>
                  </a:cubicBezTo>
                  <a:cubicBezTo>
                    <a:pt x="73" y="4"/>
                    <a:pt x="74" y="8"/>
                    <a:pt x="70" y="5"/>
                  </a:cubicBezTo>
                  <a:cubicBezTo>
                    <a:pt x="66" y="2"/>
                    <a:pt x="64" y="4"/>
                    <a:pt x="61" y="7"/>
                  </a:cubicBezTo>
                  <a:cubicBezTo>
                    <a:pt x="59" y="10"/>
                    <a:pt x="56" y="7"/>
                    <a:pt x="49" y="9"/>
                  </a:cubicBezTo>
                  <a:cubicBezTo>
                    <a:pt x="46" y="9"/>
                    <a:pt x="47" y="8"/>
                    <a:pt x="46" y="12"/>
                  </a:cubicBezTo>
                  <a:cubicBezTo>
                    <a:pt x="45" y="16"/>
                    <a:pt x="44" y="16"/>
                    <a:pt x="40" y="13"/>
                  </a:cubicBezTo>
                  <a:cubicBezTo>
                    <a:pt x="36" y="10"/>
                    <a:pt x="37" y="13"/>
                    <a:pt x="34" y="17"/>
                  </a:cubicBezTo>
                  <a:cubicBezTo>
                    <a:pt x="31" y="21"/>
                    <a:pt x="25" y="21"/>
                    <a:pt x="20" y="22"/>
                  </a:cubicBezTo>
                  <a:cubicBezTo>
                    <a:pt x="16" y="22"/>
                    <a:pt x="16" y="20"/>
                    <a:pt x="12" y="24"/>
                  </a:cubicBezTo>
                  <a:cubicBezTo>
                    <a:pt x="13" y="31"/>
                    <a:pt x="9" y="35"/>
                    <a:pt x="8" y="40"/>
                  </a:cubicBezTo>
                  <a:cubicBezTo>
                    <a:pt x="7" y="44"/>
                    <a:pt x="5" y="47"/>
                    <a:pt x="3" y="47"/>
                  </a:cubicBezTo>
                  <a:cubicBezTo>
                    <a:pt x="1" y="48"/>
                    <a:pt x="5" y="51"/>
                    <a:pt x="2" y="51"/>
                  </a:cubicBezTo>
                  <a:close/>
                </a:path>
              </a:pathLst>
            </a:custGeom>
            <a:grpFill/>
            <a:ln w="0" cap="sq">
              <a:solidFill>
                <a:schemeClr val="bg2"/>
              </a:solidFill>
              <a:prstDash val="solid"/>
              <a:bevel/>
              <a:headEnd/>
              <a:tailEnd/>
            </a:ln>
            <a:effectLst/>
          </p:spPr>
          <p:txBody>
            <a:bodyPr vert="horz" wrap="square" lIns="93260" tIns="46630" rIns="93260" bIns="4663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184">
              <a:extLst>
                <a:ext uri="{FF2B5EF4-FFF2-40B4-BE49-F238E27FC236}">
                  <a16:creationId xmlns:a16="http://schemas.microsoft.com/office/drawing/2014/main" id="{360993FD-96F3-4CB2-AA25-DA99C5CBCDBB}"/>
                </a:ext>
              </a:extLst>
            </p:cNvPr>
            <p:cNvSpPr>
              <a:spLocks/>
            </p:cNvSpPr>
            <p:nvPr/>
          </p:nvSpPr>
          <p:spPr bwMode="auto">
            <a:xfrm>
              <a:off x="6403181" y="2402972"/>
              <a:ext cx="524627" cy="307446"/>
            </a:xfrm>
            <a:custGeom>
              <a:avLst/>
              <a:gdLst/>
              <a:ahLst/>
              <a:cxnLst>
                <a:cxn ang="0">
                  <a:pos x="158" y="6"/>
                </a:cxn>
                <a:cxn ang="0">
                  <a:pos x="168" y="0"/>
                </a:cxn>
                <a:cxn ang="0">
                  <a:pos x="192" y="0"/>
                </a:cxn>
                <a:cxn ang="0">
                  <a:pos x="194" y="22"/>
                </a:cxn>
                <a:cxn ang="0">
                  <a:pos x="216" y="40"/>
                </a:cxn>
                <a:cxn ang="0">
                  <a:pos x="250" y="48"/>
                </a:cxn>
                <a:cxn ang="0">
                  <a:pos x="286" y="58"/>
                </a:cxn>
                <a:cxn ang="0">
                  <a:pos x="284" y="90"/>
                </a:cxn>
                <a:cxn ang="0">
                  <a:pos x="258" y="98"/>
                </a:cxn>
                <a:cxn ang="0">
                  <a:pos x="242" y="112"/>
                </a:cxn>
                <a:cxn ang="0">
                  <a:pos x="208" y="124"/>
                </a:cxn>
                <a:cxn ang="0">
                  <a:pos x="190" y="132"/>
                </a:cxn>
                <a:cxn ang="0">
                  <a:pos x="206" y="140"/>
                </a:cxn>
                <a:cxn ang="0">
                  <a:pos x="216" y="144"/>
                </a:cxn>
                <a:cxn ang="0">
                  <a:pos x="238" y="144"/>
                </a:cxn>
                <a:cxn ang="0">
                  <a:pos x="234" y="150"/>
                </a:cxn>
                <a:cxn ang="0">
                  <a:pos x="210" y="150"/>
                </a:cxn>
                <a:cxn ang="0">
                  <a:pos x="194" y="160"/>
                </a:cxn>
                <a:cxn ang="0">
                  <a:pos x="184" y="152"/>
                </a:cxn>
                <a:cxn ang="0">
                  <a:pos x="170" y="140"/>
                </a:cxn>
                <a:cxn ang="0">
                  <a:pos x="184" y="132"/>
                </a:cxn>
                <a:cxn ang="0">
                  <a:pos x="162" y="128"/>
                </a:cxn>
                <a:cxn ang="0">
                  <a:pos x="146" y="116"/>
                </a:cxn>
                <a:cxn ang="0">
                  <a:pos x="138" y="126"/>
                </a:cxn>
                <a:cxn ang="0">
                  <a:pos x="120" y="146"/>
                </a:cxn>
                <a:cxn ang="0">
                  <a:pos x="110" y="144"/>
                </a:cxn>
                <a:cxn ang="0">
                  <a:pos x="100" y="140"/>
                </a:cxn>
                <a:cxn ang="0">
                  <a:pos x="110" y="120"/>
                </a:cxn>
                <a:cxn ang="0">
                  <a:pos x="132" y="116"/>
                </a:cxn>
                <a:cxn ang="0">
                  <a:pos x="118" y="102"/>
                </a:cxn>
                <a:cxn ang="0">
                  <a:pos x="98" y="82"/>
                </a:cxn>
                <a:cxn ang="0">
                  <a:pos x="84" y="80"/>
                </a:cxn>
                <a:cxn ang="0">
                  <a:pos x="68" y="84"/>
                </a:cxn>
                <a:cxn ang="0">
                  <a:pos x="44" y="92"/>
                </a:cxn>
                <a:cxn ang="0">
                  <a:pos x="10" y="94"/>
                </a:cxn>
                <a:cxn ang="0">
                  <a:pos x="0" y="82"/>
                </a:cxn>
                <a:cxn ang="0">
                  <a:pos x="8" y="66"/>
                </a:cxn>
                <a:cxn ang="0">
                  <a:pos x="18" y="46"/>
                </a:cxn>
                <a:cxn ang="0">
                  <a:pos x="32" y="36"/>
                </a:cxn>
                <a:cxn ang="0">
                  <a:pos x="28" y="16"/>
                </a:cxn>
                <a:cxn ang="0">
                  <a:pos x="84" y="14"/>
                </a:cxn>
                <a:cxn ang="0">
                  <a:pos x="114" y="20"/>
                </a:cxn>
                <a:cxn ang="0">
                  <a:pos x="138" y="4"/>
                </a:cxn>
              </a:cxnLst>
              <a:rect l="0" t="0" r="r" b="b"/>
              <a:pathLst>
                <a:path w="286" h="160">
                  <a:moveTo>
                    <a:pt x="150" y="2"/>
                  </a:moveTo>
                  <a:lnTo>
                    <a:pt x="158" y="6"/>
                  </a:lnTo>
                  <a:lnTo>
                    <a:pt x="164" y="4"/>
                  </a:lnTo>
                  <a:lnTo>
                    <a:pt x="168" y="0"/>
                  </a:lnTo>
                  <a:lnTo>
                    <a:pt x="176" y="0"/>
                  </a:lnTo>
                  <a:lnTo>
                    <a:pt x="192" y="0"/>
                  </a:lnTo>
                  <a:lnTo>
                    <a:pt x="196" y="10"/>
                  </a:lnTo>
                  <a:lnTo>
                    <a:pt x="194" y="22"/>
                  </a:lnTo>
                  <a:lnTo>
                    <a:pt x="212" y="26"/>
                  </a:lnTo>
                  <a:lnTo>
                    <a:pt x="216" y="40"/>
                  </a:lnTo>
                  <a:lnTo>
                    <a:pt x="248" y="42"/>
                  </a:lnTo>
                  <a:lnTo>
                    <a:pt x="250" y="48"/>
                  </a:lnTo>
                  <a:lnTo>
                    <a:pt x="270" y="48"/>
                  </a:lnTo>
                  <a:lnTo>
                    <a:pt x="286" y="58"/>
                  </a:lnTo>
                  <a:lnTo>
                    <a:pt x="286" y="78"/>
                  </a:lnTo>
                  <a:lnTo>
                    <a:pt x="284" y="90"/>
                  </a:lnTo>
                  <a:lnTo>
                    <a:pt x="268" y="94"/>
                  </a:lnTo>
                  <a:lnTo>
                    <a:pt x="258" y="98"/>
                  </a:lnTo>
                  <a:lnTo>
                    <a:pt x="256" y="106"/>
                  </a:lnTo>
                  <a:lnTo>
                    <a:pt x="242" y="112"/>
                  </a:lnTo>
                  <a:lnTo>
                    <a:pt x="224" y="116"/>
                  </a:lnTo>
                  <a:lnTo>
                    <a:pt x="208" y="124"/>
                  </a:lnTo>
                  <a:lnTo>
                    <a:pt x="192" y="128"/>
                  </a:lnTo>
                  <a:lnTo>
                    <a:pt x="190" y="132"/>
                  </a:lnTo>
                  <a:lnTo>
                    <a:pt x="200" y="134"/>
                  </a:lnTo>
                  <a:lnTo>
                    <a:pt x="206" y="140"/>
                  </a:lnTo>
                  <a:lnTo>
                    <a:pt x="210" y="142"/>
                  </a:lnTo>
                  <a:lnTo>
                    <a:pt x="216" y="144"/>
                  </a:lnTo>
                  <a:lnTo>
                    <a:pt x="232" y="142"/>
                  </a:lnTo>
                  <a:lnTo>
                    <a:pt x="238" y="144"/>
                  </a:lnTo>
                  <a:lnTo>
                    <a:pt x="240" y="150"/>
                  </a:lnTo>
                  <a:lnTo>
                    <a:pt x="234" y="150"/>
                  </a:lnTo>
                  <a:lnTo>
                    <a:pt x="220" y="150"/>
                  </a:lnTo>
                  <a:lnTo>
                    <a:pt x="210" y="150"/>
                  </a:lnTo>
                  <a:lnTo>
                    <a:pt x="202" y="154"/>
                  </a:lnTo>
                  <a:lnTo>
                    <a:pt x="194" y="160"/>
                  </a:lnTo>
                  <a:lnTo>
                    <a:pt x="184" y="160"/>
                  </a:lnTo>
                  <a:lnTo>
                    <a:pt x="184" y="152"/>
                  </a:lnTo>
                  <a:lnTo>
                    <a:pt x="180" y="146"/>
                  </a:lnTo>
                  <a:lnTo>
                    <a:pt x="170" y="140"/>
                  </a:lnTo>
                  <a:lnTo>
                    <a:pt x="176" y="136"/>
                  </a:lnTo>
                  <a:lnTo>
                    <a:pt x="184" y="132"/>
                  </a:lnTo>
                  <a:lnTo>
                    <a:pt x="184" y="128"/>
                  </a:lnTo>
                  <a:lnTo>
                    <a:pt x="162" y="128"/>
                  </a:lnTo>
                  <a:lnTo>
                    <a:pt x="158" y="116"/>
                  </a:lnTo>
                  <a:lnTo>
                    <a:pt x="146" y="116"/>
                  </a:lnTo>
                  <a:lnTo>
                    <a:pt x="138" y="118"/>
                  </a:lnTo>
                  <a:lnTo>
                    <a:pt x="138" y="126"/>
                  </a:lnTo>
                  <a:lnTo>
                    <a:pt x="126" y="134"/>
                  </a:lnTo>
                  <a:lnTo>
                    <a:pt x="120" y="146"/>
                  </a:lnTo>
                  <a:lnTo>
                    <a:pt x="114" y="140"/>
                  </a:lnTo>
                  <a:lnTo>
                    <a:pt x="110" y="144"/>
                  </a:lnTo>
                  <a:lnTo>
                    <a:pt x="100" y="142"/>
                  </a:lnTo>
                  <a:lnTo>
                    <a:pt x="100" y="140"/>
                  </a:lnTo>
                  <a:lnTo>
                    <a:pt x="110" y="128"/>
                  </a:lnTo>
                  <a:lnTo>
                    <a:pt x="110" y="120"/>
                  </a:lnTo>
                  <a:lnTo>
                    <a:pt x="128" y="122"/>
                  </a:lnTo>
                  <a:lnTo>
                    <a:pt x="132" y="116"/>
                  </a:lnTo>
                  <a:lnTo>
                    <a:pt x="128" y="108"/>
                  </a:lnTo>
                  <a:lnTo>
                    <a:pt x="118" y="102"/>
                  </a:lnTo>
                  <a:lnTo>
                    <a:pt x="110" y="86"/>
                  </a:lnTo>
                  <a:lnTo>
                    <a:pt x="98" y="82"/>
                  </a:lnTo>
                  <a:lnTo>
                    <a:pt x="88" y="80"/>
                  </a:lnTo>
                  <a:lnTo>
                    <a:pt x="84" y="80"/>
                  </a:lnTo>
                  <a:lnTo>
                    <a:pt x="80" y="84"/>
                  </a:lnTo>
                  <a:lnTo>
                    <a:pt x="68" y="84"/>
                  </a:lnTo>
                  <a:lnTo>
                    <a:pt x="64" y="92"/>
                  </a:lnTo>
                  <a:lnTo>
                    <a:pt x="44" y="92"/>
                  </a:lnTo>
                  <a:lnTo>
                    <a:pt x="32" y="86"/>
                  </a:lnTo>
                  <a:lnTo>
                    <a:pt x="10" y="94"/>
                  </a:lnTo>
                  <a:lnTo>
                    <a:pt x="6" y="86"/>
                  </a:lnTo>
                  <a:lnTo>
                    <a:pt x="0" y="82"/>
                  </a:lnTo>
                  <a:lnTo>
                    <a:pt x="4" y="76"/>
                  </a:lnTo>
                  <a:lnTo>
                    <a:pt x="8" y="66"/>
                  </a:lnTo>
                  <a:lnTo>
                    <a:pt x="10" y="58"/>
                  </a:lnTo>
                  <a:lnTo>
                    <a:pt x="18" y="46"/>
                  </a:lnTo>
                  <a:lnTo>
                    <a:pt x="22" y="42"/>
                  </a:lnTo>
                  <a:lnTo>
                    <a:pt x="32" y="36"/>
                  </a:lnTo>
                  <a:lnTo>
                    <a:pt x="28" y="24"/>
                  </a:lnTo>
                  <a:lnTo>
                    <a:pt x="28" y="16"/>
                  </a:lnTo>
                  <a:lnTo>
                    <a:pt x="36" y="4"/>
                  </a:lnTo>
                  <a:lnTo>
                    <a:pt x="84" y="14"/>
                  </a:lnTo>
                  <a:lnTo>
                    <a:pt x="112" y="14"/>
                  </a:lnTo>
                  <a:lnTo>
                    <a:pt x="114" y="20"/>
                  </a:lnTo>
                  <a:lnTo>
                    <a:pt x="134" y="22"/>
                  </a:lnTo>
                  <a:lnTo>
                    <a:pt x="138" y="4"/>
                  </a:lnTo>
                  <a:lnTo>
                    <a:pt x="150" y="2"/>
                  </a:lnTo>
                  <a:close/>
                </a:path>
              </a:pathLst>
            </a:custGeom>
            <a:grpFill/>
            <a:ln>
              <a:solidFill>
                <a:schemeClr val="bg2"/>
              </a:solidFill>
            </a:ln>
            <a:effectLst/>
          </p:spPr>
          <p:style>
            <a:lnRef idx="1">
              <a:schemeClr val="accent2"/>
            </a:lnRef>
            <a:fillRef idx="3">
              <a:schemeClr val="accent2"/>
            </a:fillRef>
            <a:effectRef idx="2">
              <a:schemeClr val="accent2"/>
            </a:effectRef>
            <a:fontRef idx="minor">
              <a:schemeClr val="lt1"/>
            </a:fontRef>
          </p:style>
          <p:txBody>
            <a:bodyPr lIns="68561" tIns="34282" rIns="68561" bIns="34282" rtlCol="0" anchor="ctr"/>
            <a:lstStyle/>
            <a:p>
              <a:pPr marL="0" marR="0" lvl="0" indent="0" algn="ctr" defTabSz="6855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2" name="Rectangle 101"/>
          <p:cNvSpPr/>
          <p:nvPr/>
        </p:nvSpPr>
        <p:spPr>
          <a:xfrm>
            <a:off x="4590941" y="3804231"/>
            <a:ext cx="968523" cy="286306"/>
          </a:xfrm>
          <a:prstGeom prst="rect">
            <a:avLst/>
          </a:prstGeom>
        </p:spPr>
        <p:txBody>
          <a:bodyPr wrap="none">
            <a:spAutoFit/>
          </a:bodyPr>
          <a:lstStyle/>
          <a:p>
            <a:pPr marL="757507" marR="0" lvl="1" indent="-291349" algn="l" defTabSz="9323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24" b="0" i="0" u="none" strike="noStrike" kern="0" cap="none" spc="0" normalizeH="0" baseline="0" noProof="0">
              <a:ln>
                <a:noFill/>
              </a:ln>
              <a:solidFill>
                <a:srgbClr val="2F2F2F"/>
              </a:solidFill>
              <a:effectLst/>
              <a:uLnTx/>
              <a:uFillTx/>
              <a:latin typeface="Segoe UI Semilight"/>
              <a:ea typeface="+mn-ea"/>
              <a:cs typeface="+mn-cs"/>
            </a:endParaRPr>
          </a:p>
        </p:txBody>
      </p:sp>
      <p:sp>
        <p:nvSpPr>
          <p:cNvPr id="104" name="Oval 103"/>
          <p:cNvSpPr/>
          <p:nvPr/>
        </p:nvSpPr>
        <p:spPr>
          <a:xfrm>
            <a:off x="4291923" y="3198361"/>
            <a:ext cx="109728" cy="109728"/>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2039" b="1" i="0" u="none" strike="noStrike" kern="0" cap="none" spc="0" normalizeH="0" baseline="0" noProof="0">
              <a:ln>
                <a:noFill/>
              </a:ln>
              <a:solidFill>
                <a:srgbClr val="2F2F2F"/>
              </a:solidFill>
              <a:effectLst/>
              <a:uLnTx/>
              <a:uFillTx/>
              <a:latin typeface="Segoe UI Semilight"/>
              <a:ea typeface="+mn-ea"/>
              <a:cs typeface="+mn-cs"/>
            </a:endParaRPr>
          </a:p>
        </p:txBody>
      </p:sp>
      <p:sp>
        <p:nvSpPr>
          <p:cNvPr id="106" name="Oval 105"/>
          <p:cNvSpPr/>
          <p:nvPr/>
        </p:nvSpPr>
        <p:spPr>
          <a:xfrm>
            <a:off x="5012403" y="3276105"/>
            <a:ext cx="109728" cy="109728"/>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2039" b="1" i="0" u="none" strike="noStrike" kern="0" cap="none" spc="0" normalizeH="0" baseline="0" noProof="0">
              <a:ln>
                <a:noFill/>
              </a:ln>
              <a:solidFill>
                <a:srgbClr val="2F2F2F"/>
              </a:solidFill>
              <a:effectLst/>
              <a:uLnTx/>
              <a:uFillTx/>
              <a:latin typeface="Segoe UI Semilight"/>
              <a:ea typeface="+mn-ea"/>
              <a:cs typeface="+mn-cs"/>
            </a:endParaRPr>
          </a:p>
        </p:txBody>
      </p:sp>
      <p:sp>
        <p:nvSpPr>
          <p:cNvPr id="107" name="TextBox 106"/>
          <p:cNvSpPr txBox="1"/>
          <p:nvPr/>
        </p:nvSpPr>
        <p:spPr>
          <a:xfrm>
            <a:off x="5102564" y="3225195"/>
            <a:ext cx="873978" cy="246221"/>
          </a:xfrm>
          <a:prstGeom prst="rect">
            <a:avLst/>
          </a:prstGeom>
          <a:noFill/>
        </p:spPr>
        <p:txBody>
          <a:bodyPr wrap="square" rtlCol="0">
            <a:spAutoFit/>
          </a:bodyPr>
          <a:lstStyle>
            <a:defPPr>
              <a:defRPr lang="en-US"/>
            </a:defPPr>
            <a:lvl1pPr defTabSz="932317">
              <a:defRPr sz="1428" kern="0">
                <a:solidFill>
                  <a:prstClr val="black"/>
                </a:solidFill>
              </a:defRPr>
            </a:lvl1pPr>
          </a:lstStyle>
          <a:p>
            <a:pPr marL="0" marR="0" lvl="0" indent="0" algn="l" defTabSz="9323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Des Moines</a:t>
            </a:r>
          </a:p>
        </p:txBody>
      </p:sp>
      <p:sp>
        <p:nvSpPr>
          <p:cNvPr id="108" name="TextBox 107"/>
          <p:cNvSpPr txBox="1"/>
          <p:nvPr/>
        </p:nvSpPr>
        <p:spPr>
          <a:xfrm>
            <a:off x="3806671" y="3148297"/>
            <a:ext cx="504443" cy="246221"/>
          </a:xfrm>
          <a:prstGeom prst="rect">
            <a:avLst/>
          </a:prstGeom>
          <a:noFill/>
        </p:spPr>
        <p:txBody>
          <a:bodyPr wrap="square" rtlCol="0">
            <a:spAutoFit/>
          </a:bodyPr>
          <a:lstStyle>
            <a:defPPr>
              <a:defRPr lang="en-US"/>
            </a:defPPr>
            <a:lvl1pPr defTabSz="932317">
              <a:defRPr sz="1428" kern="0">
                <a:solidFill>
                  <a:prstClr val="black"/>
                </a:solidFill>
              </a:defRPr>
            </a:lvl1pPr>
          </a:lstStyle>
          <a:p>
            <a:pPr marL="0" marR="0" lvl="0" indent="0" algn="r" defTabSz="9323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Bay</a:t>
            </a:r>
          </a:p>
        </p:txBody>
      </p:sp>
      <p:sp>
        <p:nvSpPr>
          <p:cNvPr id="134" name="TextBox 133"/>
          <p:cNvSpPr txBox="1"/>
          <p:nvPr/>
        </p:nvSpPr>
        <p:spPr>
          <a:xfrm>
            <a:off x="6707416" y="2436404"/>
            <a:ext cx="753014" cy="246221"/>
          </a:xfrm>
          <a:prstGeom prst="rect">
            <a:avLst/>
          </a:prstGeom>
          <a:noFill/>
        </p:spPr>
        <p:txBody>
          <a:bodyPr wrap="square" rtlCol="0">
            <a:sp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Dublin</a:t>
            </a:r>
          </a:p>
        </p:txBody>
      </p:sp>
      <p:sp>
        <p:nvSpPr>
          <p:cNvPr id="201" name="TextBox 200">
            <a:extLst>
              <a:ext uri="{FF2B5EF4-FFF2-40B4-BE49-F238E27FC236}">
                <a16:creationId xmlns:a16="http://schemas.microsoft.com/office/drawing/2014/main" id="{FDBCE274-0DEC-40F8-95A4-696636F8ED9B}"/>
              </a:ext>
            </a:extLst>
          </p:cNvPr>
          <p:cNvSpPr txBox="1"/>
          <p:nvPr/>
        </p:nvSpPr>
        <p:spPr>
          <a:xfrm>
            <a:off x="10407405" y="3506117"/>
            <a:ext cx="1176263" cy="246221"/>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Hong Kong</a:t>
            </a:r>
          </a:p>
        </p:txBody>
      </p:sp>
      <p:sp>
        <p:nvSpPr>
          <p:cNvPr id="203" name="TextBox 202">
            <a:extLst>
              <a:ext uri="{FF2B5EF4-FFF2-40B4-BE49-F238E27FC236}">
                <a16:creationId xmlns:a16="http://schemas.microsoft.com/office/drawing/2014/main" id="{2C7C4083-C904-47C0-A0C5-D113E13651E9}"/>
              </a:ext>
            </a:extLst>
          </p:cNvPr>
          <p:cNvSpPr txBox="1"/>
          <p:nvPr/>
        </p:nvSpPr>
        <p:spPr>
          <a:xfrm>
            <a:off x="8915686" y="4182822"/>
            <a:ext cx="981856" cy="246221"/>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Singapore</a:t>
            </a:r>
          </a:p>
        </p:txBody>
      </p:sp>
      <p:sp>
        <p:nvSpPr>
          <p:cNvPr id="211" name="Oval 18">
            <a:extLst>
              <a:ext uri="{FF2B5EF4-FFF2-40B4-BE49-F238E27FC236}">
                <a16:creationId xmlns:a16="http://schemas.microsoft.com/office/drawing/2014/main" id="{B1C25D73-64A4-401B-99FE-2BBC4E256612}"/>
              </a:ext>
            </a:extLst>
          </p:cNvPr>
          <p:cNvSpPr/>
          <p:nvPr/>
        </p:nvSpPr>
        <p:spPr>
          <a:xfrm>
            <a:off x="9917305" y="4249223"/>
            <a:ext cx="109728" cy="1097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999" b="1" i="0" u="none" strike="noStrike" kern="0" cap="none" spc="0" normalizeH="0" baseline="0" noProof="0">
              <a:ln>
                <a:noFill/>
              </a:ln>
              <a:solidFill>
                <a:srgbClr val="2F2F2F"/>
              </a:soli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7A1CF5A9-2F87-4253-9AA7-11CE4AEE7AFE}"/>
              </a:ext>
            </a:extLst>
          </p:cNvPr>
          <p:cNvSpPr/>
          <p:nvPr/>
        </p:nvSpPr>
        <p:spPr>
          <a:xfrm>
            <a:off x="10246873" y="3581615"/>
            <a:ext cx="109728" cy="1097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999" b="1" i="0" u="none" strike="noStrike" kern="0" cap="none" spc="0" normalizeH="0" baseline="0" noProof="0">
              <a:ln>
                <a:noFill/>
              </a:ln>
              <a:solidFill>
                <a:srgbClr val="2F2F2F"/>
              </a:solidFill>
              <a:effectLst/>
              <a:uLnTx/>
              <a:uFillTx/>
              <a:latin typeface="Segoe UI Semilight"/>
              <a:ea typeface="+mn-ea"/>
              <a:cs typeface="+mn-cs"/>
            </a:endParaRPr>
          </a:p>
        </p:txBody>
      </p:sp>
      <p:sp>
        <p:nvSpPr>
          <p:cNvPr id="221" name="Oval 220">
            <a:extLst>
              <a:ext uri="{FF2B5EF4-FFF2-40B4-BE49-F238E27FC236}">
                <a16:creationId xmlns:a16="http://schemas.microsoft.com/office/drawing/2014/main" id="{1C562CAC-270A-4174-BB7B-37E9A8C88213}"/>
              </a:ext>
            </a:extLst>
          </p:cNvPr>
          <p:cNvSpPr/>
          <p:nvPr/>
        </p:nvSpPr>
        <p:spPr>
          <a:xfrm>
            <a:off x="7090688" y="2754690"/>
            <a:ext cx="109728" cy="109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999" b="1" i="0" u="none" strike="noStrike" kern="0" cap="none" spc="0" normalizeH="0" baseline="0" noProof="0">
              <a:ln>
                <a:noFill/>
              </a:ln>
              <a:solidFill>
                <a:srgbClr val="2F2F2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94B2C061-FCD4-4581-B883-BB49755CB877}"/>
              </a:ext>
            </a:extLst>
          </p:cNvPr>
          <p:cNvSpPr/>
          <p:nvPr/>
        </p:nvSpPr>
        <p:spPr>
          <a:xfrm>
            <a:off x="7331747" y="2928141"/>
            <a:ext cx="109728" cy="109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999" b="1" i="0" u="none" strike="noStrike" kern="0" cap="none" spc="0" normalizeH="0" baseline="0" noProof="0">
              <a:ln>
                <a:noFill/>
              </a:ln>
              <a:solidFill>
                <a:srgbClr val="2F2F2F"/>
              </a:solidFill>
              <a:effectLst/>
              <a:uLnTx/>
              <a:uFillTx/>
              <a:latin typeface="Segoe UI Semilight"/>
              <a:ea typeface="+mn-ea"/>
              <a:cs typeface="+mn-cs"/>
            </a:endParaRPr>
          </a:p>
        </p:txBody>
      </p:sp>
      <p:sp>
        <p:nvSpPr>
          <p:cNvPr id="135" name="TextBox 134"/>
          <p:cNvSpPr txBox="1"/>
          <p:nvPr/>
        </p:nvSpPr>
        <p:spPr>
          <a:xfrm>
            <a:off x="6936725" y="3017056"/>
            <a:ext cx="1140660" cy="246221"/>
          </a:xfrm>
          <a:prstGeom prst="rect">
            <a:avLst/>
          </a:prstGeom>
          <a:noFill/>
        </p:spPr>
        <p:txBody>
          <a:bodyPr wrap="square" rtlCol="0">
            <a:sp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Amsterdam</a:t>
            </a:r>
          </a:p>
        </p:txBody>
      </p:sp>
      <p:sp>
        <p:nvSpPr>
          <p:cNvPr id="223" name="TextBox 222">
            <a:extLst>
              <a:ext uri="{FF2B5EF4-FFF2-40B4-BE49-F238E27FC236}">
                <a16:creationId xmlns:a16="http://schemas.microsoft.com/office/drawing/2014/main" id="{27BF4FB3-B20A-46B4-B404-16B026E34A03}"/>
              </a:ext>
            </a:extLst>
          </p:cNvPr>
          <p:cNvSpPr txBox="1"/>
          <p:nvPr/>
        </p:nvSpPr>
        <p:spPr>
          <a:xfrm>
            <a:off x="3125900" y="1356608"/>
            <a:ext cx="3550107" cy="369332"/>
          </a:xfrm>
          <a:prstGeom prst="rect">
            <a:avLst/>
          </a:prstGeom>
          <a:noFill/>
        </p:spPr>
        <p:txBody>
          <a:bodyPr wrap="square"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F2F2F"/>
                </a:solidFill>
                <a:effectLst/>
                <a:uLnTx/>
                <a:uFillTx/>
                <a:latin typeface="Segoe UI Semibold"/>
                <a:ea typeface="+mn-ea"/>
                <a:cs typeface="+mn-cs"/>
              </a:rPr>
              <a:t>AMERICAS</a:t>
            </a:r>
          </a:p>
        </p:txBody>
      </p:sp>
      <p:sp>
        <p:nvSpPr>
          <p:cNvPr id="224" name="TextBox 223">
            <a:extLst>
              <a:ext uri="{FF2B5EF4-FFF2-40B4-BE49-F238E27FC236}">
                <a16:creationId xmlns:a16="http://schemas.microsoft.com/office/drawing/2014/main" id="{D0DCF04C-F873-46D5-A48B-37235C9C2801}"/>
              </a:ext>
            </a:extLst>
          </p:cNvPr>
          <p:cNvSpPr txBox="1"/>
          <p:nvPr/>
        </p:nvSpPr>
        <p:spPr>
          <a:xfrm>
            <a:off x="6746864" y="1301669"/>
            <a:ext cx="1777963" cy="3693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F2F2F"/>
                </a:solidFill>
                <a:effectLst/>
                <a:uLnTx/>
                <a:uFillTx/>
                <a:latin typeface="Segoe UI Semibold"/>
                <a:ea typeface="+mn-ea"/>
                <a:cs typeface="+mn-cs"/>
              </a:rPr>
              <a:t>EMEA</a:t>
            </a:r>
          </a:p>
        </p:txBody>
      </p:sp>
      <p:sp>
        <p:nvSpPr>
          <p:cNvPr id="225" name="TextBox 224">
            <a:extLst>
              <a:ext uri="{FF2B5EF4-FFF2-40B4-BE49-F238E27FC236}">
                <a16:creationId xmlns:a16="http://schemas.microsoft.com/office/drawing/2014/main" id="{16E3705F-8AA1-4D92-A91E-1AF6FFD0EEFB}"/>
              </a:ext>
            </a:extLst>
          </p:cNvPr>
          <p:cNvSpPr txBox="1"/>
          <p:nvPr/>
        </p:nvSpPr>
        <p:spPr>
          <a:xfrm>
            <a:off x="8602916" y="1297886"/>
            <a:ext cx="3456132" cy="368300"/>
          </a:xfrm>
          <a:prstGeom prst="rect">
            <a:avLst/>
          </a:prstGeom>
          <a:noFill/>
        </p:spPr>
        <p:txBody>
          <a:bodyPr wrap="square"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F2F2F"/>
                </a:solidFill>
                <a:effectLst/>
                <a:uLnTx/>
                <a:uFillTx/>
                <a:latin typeface="Segoe UI Semibold"/>
                <a:ea typeface="+mn-ea"/>
                <a:cs typeface="+mn-cs"/>
              </a:rPr>
              <a:t>APAC</a:t>
            </a:r>
          </a:p>
        </p:txBody>
      </p:sp>
      <p:sp>
        <p:nvSpPr>
          <p:cNvPr id="10" name="TextBox 9">
            <a:extLst>
              <a:ext uri="{FF2B5EF4-FFF2-40B4-BE49-F238E27FC236}">
                <a16:creationId xmlns:a16="http://schemas.microsoft.com/office/drawing/2014/main" id="{8E9F6E51-70FD-44A5-AE62-4E31099E9071}"/>
              </a:ext>
            </a:extLst>
          </p:cNvPr>
          <p:cNvSpPr txBox="1"/>
          <p:nvPr/>
        </p:nvSpPr>
        <p:spPr>
          <a:xfrm>
            <a:off x="349433" y="1215637"/>
            <a:ext cx="2553567" cy="3120854"/>
          </a:xfrm>
          <a:prstGeom prst="rect">
            <a:avLst/>
          </a:prstGeom>
          <a:noFill/>
          <a:ln w="38100">
            <a:noFill/>
          </a:ln>
        </p:spPr>
        <p:txBody>
          <a:bodyPr wrap="square" lIns="91440" tIns="146304" rIns="91440" bIns="146304" rtlCol="0">
            <a:spAutoFit/>
          </a:bodyPr>
          <a:lstStyle/>
          <a:p>
            <a:pPr marL="0" marR="0" lvl="0" indent="0" algn="l" defTabSz="932742"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Chat data stored ‘In Region’ based on tenant affinity</a:t>
            </a:r>
          </a:p>
          <a:p>
            <a:pPr marL="0" marR="0" lvl="0" indent="0" algn="l" defTabSz="932742"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If tenant in Australia, Canada, India, Japan, the UK, or the United States Files are stored  ‘In Country’ (SPO)</a:t>
            </a:r>
          </a:p>
          <a:p>
            <a:pPr marL="0" marR="0" lvl="0" indent="0" algn="l" defTabSz="932742"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Teams honors EU                    model clauses</a:t>
            </a:r>
          </a:p>
          <a:p>
            <a:pPr marL="0" marR="0" lvl="0" indent="0" algn="l" defTabSz="932742"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Teams has now added UK as an datacenter location: Cardiff + London</a:t>
            </a:r>
          </a:p>
        </p:txBody>
      </p:sp>
      <p:sp>
        <p:nvSpPr>
          <p:cNvPr id="2" name="Rectangle 1">
            <a:extLst>
              <a:ext uri="{FF2B5EF4-FFF2-40B4-BE49-F238E27FC236}">
                <a16:creationId xmlns:a16="http://schemas.microsoft.com/office/drawing/2014/main" id="{72C5FECA-616E-4DCD-ADA2-8467D1EDAA2B}"/>
              </a:ext>
            </a:extLst>
          </p:cNvPr>
          <p:cNvSpPr/>
          <p:nvPr/>
        </p:nvSpPr>
        <p:spPr>
          <a:xfrm>
            <a:off x="8703903" y="538782"/>
            <a:ext cx="3267435" cy="369332"/>
          </a:xfrm>
          <a:prstGeom prst="rect">
            <a:avLst/>
          </a:prstGeom>
        </p:spPr>
        <p:txBody>
          <a:bodyPr wrap="square" rIns="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a:ea typeface="+mn-ea"/>
                <a:cs typeface="+mn-cs"/>
              </a:rPr>
              <a:t>181 countries  |   29 languages</a:t>
            </a:r>
          </a:p>
        </p:txBody>
      </p:sp>
      <p:pic>
        <p:nvPicPr>
          <p:cNvPr id="3" name="Picture 2">
            <a:extLst>
              <a:ext uri="{FF2B5EF4-FFF2-40B4-BE49-F238E27FC236}">
                <a16:creationId xmlns:a16="http://schemas.microsoft.com/office/drawing/2014/main" id="{C2FE5207-5A32-4167-B2B9-41EDA6B2D270}"/>
              </a:ext>
            </a:extLst>
          </p:cNvPr>
          <p:cNvPicPr>
            <a:picLocks noChangeAspect="1"/>
          </p:cNvPicPr>
          <p:nvPr/>
        </p:nvPicPr>
        <p:blipFill>
          <a:blip r:embed="rId3"/>
          <a:stretch>
            <a:fillRect/>
          </a:stretch>
        </p:blipFill>
        <p:spPr>
          <a:xfrm>
            <a:off x="2270719" y="4307071"/>
            <a:ext cx="2140328" cy="2262901"/>
          </a:xfrm>
          <a:prstGeom prst="rect">
            <a:avLst/>
          </a:prstGeom>
          <a:solidFill>
            <a:schemeClr val="tx1">
              <a:alpha val="28000"/>
            </a:schemeClr>
          </a:solidFill>
          <a:ln w="38100">
            <a:solidFill>
              <a:schemeClr val="tx1"/>
            </a:solidFill>
            <a:prstDash val="solid"/>
          </a:ln>
          <a:effectLst>
            <a:outerShdw blurRad="50800" dist="38100" dir="5400000" algn="t" rotWithShape="0">
              <a:prstClr val="black">
                <a:alpha val="40000"/>
              </a:prstClr>
            </a:outerShdw>
          </a:effectLst>
        </p:spPr>
      </p:pic>
      <p:sp>
        <p:nvSpPr>
          <p:cNvPr id="31" name="Oval 30">
            <a:extLst>
              <a:ext uri="{FF2B5EF4-FFF2-40B4-BE49-F238E27FC236}">
                <a16:creationId xmlns:a16="http://schemas.microsoft.com/office/drawing/2014/main" id="{750B0440-5B54-47B3-9FE7-A255EB16E1DC}"/>
              </a:ext>
            </a:extLst>
          </p:cNvPr>
          <p:cNvSpPr/>
          <p:nvPr/>
        </p:nvSpPr>
        <p:spPr>
          <a:xfrm>
            <a:off x="7295941" y="2756547"/>
            <a:ext cx="109728" cy="109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999" b="1" i="0" u="none" strike="noStrike" kern="0" cap="none" spc="0" normalizeH="0" baseline="0" noProof="0">
              <a:ln>
                <a:noFill/>
              </a:ln>
              <a:solidFill>
                <a:srgbClr val="2F2F2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BF25A2F2-EDED-474A-8BC0-B4ADDA58D30A}"/>
              </a:ext>
            </a:extLst>
          </p:cNvPr>
          <p:cNvSpPr txBox="1"/>
          <p:nvPr/>
        </p:nvSpPr>
        <p:spPr>
          <a:xfrm>
            <a:off x="7238531" y="2454793"/>
            <a:ext cx="1387060" cy="246221"/>
          </a:xfrm>
          <a:prstGeom prst="rect">
            <a:avLst/>
          </a:prstGeom>
          <a:noFill/>
        </p:spPr>
        <p:txBody>
          <a:bodyPr wrap="square" rtlCol="0">
            <a:sp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F2F2F"/>
                </a:solidFill>
                <a:effectLst/>
                <a:uLnTx/>
                <a:uFillTx/>
                <a:latin typeface="Segoe UI"/>
                <a:ea typeface="+mn-ea"/>
                <a:cs typeface="+mn-cs"/>
              </a:rPr>
              <a:t>UK</a:t>
            </a:r>
          </a:p>
        </p:txBody>
      </p:sp>
      <p:cxnSp>
        <p:nvCxnSpPr>
          <p:cNvPr id="5" name="Straight Arrow Connector 4">
            <a:extLst>
              <a:ext uri="{FF2B5EF4-FFF2-40B4-BE49-F238E27FC236}">
                <a16:creationId xmlns:a16="http://schemas.microsoft.com/office/drawing/2014/main" id="{378791B3-D2A8-4E7E-886E-1A8B80EF1870}"/>
              </a:ext>
            </a:extLst>
          </p:cNvPr>
          <p:cNvCxnSpPr>
            <a:cxnSpLocks/>
          </p:cNvCxnSpPr>
          <p:nvPr/>
        </p:nvCxnSpPr>
        <p:spPr>
          <a:xfrm flipH="1">
            <a:off x="4408628" y="2834957"/>
            <a:ext cx="2879508" cy="1480395"/>
          </a:xfrm>
          <a:prstGeom prst="straightConnector1">
            <a:avLst/>
          </a:prstGeom>
          <a:ln w="22225">
            <a:solidFill>
              <a:schemeClr val="tx1"/>
            </a:solidFill>
            <a:headEnd type="none"/>
            <a:tailEnd type="triangle"/>
          </a:ln>
        </p:spPr>
        <p:style>
          <a:lnRef idx="1">
            <a:schemeClr val="accent3"/>
          </a:lnRef>
          <a:fillRef idx="0">
            <a:schemeClr val="accent3"/>
          </a:fillRef>
          <a:effectRef idx="0">
            <a:schemeClr val="accent3"/>
          </a:effectRef>
          <a:fontRef idx="minor">
            <a:schemeClr val="tx1"/>
          </a:fontRef>
        </p:style>
      </p:cxnSp>
      <p:sp>
        <p:nvSpPr>
          <p:cNvPr id="8" name="Rectangle 7">
            <a:extLst>
              <a:ext uri="{FF2B5EF4-FFF2-40B4-BE49-F238E27FC236}">
                <a16:creationId xmlns:a16="http://schemas.microsoft.com/office/drawing/2014/main" id="{4D007A8B-BE60-410A-A121-5BA6235C9CD4}"/>
              </a:ext>
            </a:extLst>
          </p:cNvPr>
          <p:cNvSpPr/>
          <p:nvPr/>
        </p:nvSpPr>
        <p:spPr bwMode="auto">
          <a:xfrm>
            <a:off x="3213149" y="5846060"/>
            <a:ext cx="942162" cy="381624"/>
          </a:xfrm>
          <a:prstGeom prst="rect">
            <a:avLst/>
          </a:prstGeom>
          <a:solidFill>
            <a:schemeClr val="tx2">
              <a:lumMod val="5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2F2F2F"/>
              </a:solidFill>
              <a:effectLst/>
              <a:uLnTx/>
              <a:uFillTx/>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C03D6A0D-B06F-435B-86F6-D7B8BEE38938}"/>
              </a:ext>
            </a:extLst>
          </p:cNvPr>
          <p:cNvSpPr txBox="1"/>
          <p:nvPr/>
        </p:nvSpPr>
        <p:spPr>
          <a:xfrm>
            <a:off x="2270719" y="4300968"/>
            <a:ext cx="2177306"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2F2F2F"/>
                </a:solidFill>
                <a:effectLst/>
                <a:uLnTx/>
                <a:uFillTx/>
                <a:latin typeface="Arial Nova" panose="020B0504020202020204" pitchFamily="34" charset="0"/>
                <a:ea typeface="+mn-ea"/>
                <a:cs typeface="+mn-cs"/>
              </a:rPr>
              <a:t>Teams Data in UK</a:t>
            </a:r>
          </a:p>
        </p:txBody>
      </p:sp>
      <p:sp>
        <p:nvSpPr>
          <p:cNvPr id="40" name="Title 3">
            <a:extLst>
              <a:ext uri="{FF2B5EF4-FFF2-40B4-BE49-F238E27FC236}">
                <a16:creationId xmlns:a16="http://schemas.microsoft.com/office/drawing/2014/main" id="{1C465225-4E7A-4B12-8038-497558721134}"/>
              </a:ext>
            </a:extLst>
          </p:cNvPr>
          <p:cNvSpPr>
            <a:spLocks noGrp="1"/>
          </p:cNvSpPr>
          <p:nvPr>
            <p:ph type="title"/>
          </p:nvPr>
        </p:nvSpPr>
        <p:spPr/>
        <p:txBody>
          <a:bodyPr/>
          <a:lstStyle/>
          <a:p>
            <a:r>
              <a:rPr lang="en-US">
                <a:solidFill>
                  <a:schemeClr val="tx1"/>
                </a:solidFill>
              </a:rPr>
              <a:t>Data Residency</a:t>
            </a:r>
          </a:p>
        </p:txBody>
      </p:sp>
    </p:spTree>
    <p:extLst>
      <p:ext uri="{BB962C8B-B14F-4D97-AF65-F5344CB8AC3E}">
        <p14:creationId xmlns:p14="http://schemas.microsoft.com/office/powerpoint/2010/main" val="22385981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row: Right 43">
            <a:extLst>
              <a:ext uri="{FF2B5EF4-FFF2-40B4-BE49-F238E27FC236}">
                <a16:creationId xmlns:a16="http://schemas.microsoft.com/office/drawing/2014/main" id="{3CB41E56-2E5F-475B-93D5-6F561A3A9B69}"/>
              </a:ext>
            </a:extLst>
          </p:cNvPr>
          <p:cNvSpPr/>
          <p:nvPr/>
        </p:nvSpPr>
        <p:spPr bwMode="auto">
          <a:xfrm>
            <a:off x="0" y="4097133"/>
            <a:ext cx="12018219" cy="2447306"/>
          </a:xfrm>
          <a:prstGeom prst="rightArrow">
            <a:avLst>
              <a:gd name="adj1" fmla="val 100000"/>
              <a:gd name="adj2" fmla="val 50000"/>
            </a:avLst>
          </a:prstGeom>
          <a:solidFill>
            <a:schemeClr val="bg1">
              <a:lumMod val="50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Arrow: Right 42">
            <a:extLst>
              <a:ext uri="{FF2B5EF4-FFF2-40B4-BE49-F238E27FC236}">
                <a16:creationId xmlns:a16="http://schemas.microsoft.com/office/drawing/2014/main" id="{C2C573C5-0C32-447D-A36D-04199DD0CFCE}"/>
              </a:ext>
            </a:extLst>
          </p:cNvPr>
          <p:cNvSpPr/>
          <p:nvPr/>
        </p:nvSpPr>
        <p:spPr bwMode="auto">
          <a:xfrm>
            <a:off x="-1" y="2969001"/>
            <a:ext cx="12018219" cy="2447306"/>
          </a:xfrm>
          <a:prstGeom prst="rightArrow">
            <a:avLst>
              <a:gd name="adj1" fmla="val 100000"/>
              <a:gd name="adj2" fmla="val 50000"/>
            </a:avLst>
          </a:prstGeom>
          <a:solidFill>
            <a:schemeClr val="bg1">
              <a:lumMod val="50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Right 25">
            <a:extLst>
              <a:ext uri="{FF2B5EF4-FFF2-40B4-BE49-F238E27FC236}">
                <a16:creationId xmlns:a16="http://schemas.microsoft.com/office/drawing/2014/main" id="{2D573183-8596-4C02-8D06-0C17994F685A}"/>
              </a:ext>
            </a:extLst>
          </p:cNvPr>
          <p:cNvSpPr/>
          <p:nvPr/>
        </p:nvSpPr>
        <p:spPr bwMode="auto">
          <a:xfrm>
            <a:off x="0" y="1840870"/>
            <a:ext cx="12018219" cy="2447306"/>
          </a:xfrm>
          <a:prstGeom prs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F03E2911-AC20-43B4-8A6B-1F2973FF7EF3}"/>
              </a:ext>
            </a:extLst>
          </p:cNvPr>
          <p:cNvSpPr txBox="1"/>
          <p:nvPr/>
        </p:nvSpPr>
        <p:spPr>
          <a:xfrm>
            <a:off x="457752" y="1051823"/>
            <a:ext cx="11666249" cy="400110"/>
          </a:xfrm>
          <a:prstGeom prst="rect">
            <a:avLst/>
          </a:prstGeom>
          <a:noFill/>
        </p:spPr>
        <p:txBody>
          <a:bodyPr wrap="square" lIns="0"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62626"/>
                </a:solidFill>
                <a:effectLst/>
                <a:uLnTx/>
                <a:uFillTx/>
                <a:latin typeface="Segoe UI"/>
                <a:ea typeface="+mn-ea"/>
                <a:cs typeface="+mn-cs"/>
              </a:rPr>
              <a:t>For Office 365 and Microsoft Teams</a:t>
            </a:r>
          </a:p>
        </p:txBody>
      </p:sp>
      <p:sp>
        <p:nvSpPr>
          <p:cNvPr id="2" name="Title 1"/>
          <p:cNvSpPr>
            <a:spLocks noGrp="1"/>
          </p:cNvSpPr>
          <p:nvPr>
            <p:ph type="title"/>
          </p:nvPr>
        </p:nvSpPr>
        <p:spPr/>
        <p:txBody>
          <a:bodyPr/>
          <a:lstStyle/>
          <a:p>
            <a:r>
              <a:rPr lang="en-US"/>
              <a:t>Implementation Phases</a:t>
            </a:r>
          </a:p>
        </p:txBody>
      </p:sp>
      <p:sp>
        <p:nvSpPr>
          <p:cNvPr id="25" name="Rectangle: Rounded Corners 4">
            <a:extLst>
              <a:ext uri="{FF2B5EF4-FFF2-40B4-BE49-F238E27FC236}">
                <a16:creationId xmlns:a16="http://schemas.microsoft.com/office/drawing/2014/main" id="{81B564E9-0B62-4497-B773-6F039BA862D6}"/>
              </a:ext>
            </a:extLst>
          </p:cNvPr>
          <p:cNvSpPr txBox="1"/>
          <p:nvPr/>
        </p:nvSpPr>
        <p:spPr>
          <a:xfrm>
            <a:off x="380993" y="2613568"/>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Gather your team</a:t>
            </a:r>
          </a:p>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takeholders, Champions &amp; Early Adopters</a:t>
            </a:r>
          </a:p>
        </p:txBody>
      </p:sp>
      <p:sp>
        <p:nvSpPr>
          <p:cNvPr id="23" name="Rectangle: Rounded Corners 6">
            <a:extLst>
              <a:ext uri="{FF2B5EF4-FFF2-40B4-BE49-F238E27FC236}">
                <a16:creationId xmlns:a16="http://schemas.microsoft.com/office/drawing/2014/main" id="{EAD378D2-E590-4590-BEAC-F04BC0542C93}"/>
              </a:ext>
            </a:extLst>
          </p:cNvPr>
          <p:cNvSpPr txBox="1"/>
          <p:nvPr/>
        </p:nvSpPr>
        <p:spPr>
          <a:xfrm>
            <a:off x="2511624" y="2613568"/>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Prioritize business scenarios</a:t>
            </a:r>
          </a:p>
        </p:txBody>
      </p:sp>
      <p:sp>
        <p:nvSpPr>
          <p:cNvPr id="21" name="Rectangle: Rounded Corners 8">
            <a:extLst>
              <a:ext uri="{FF2B5EF4-FFF2-40B4-BE49-F238E27FC236}">
                <a16:creationId xmlns:a16="http://schemas.microsoft.com/office/drawing/2014/main" id="{7B851C98-7783-433E-96BC-ED9111BAE67D}"/>
              </a:ext>
            </a:extLst>
          </p:cNvPr>
          <p:cNvSpPr txBox="1"/>
          <p:nvPr/>
        </p:nvSpPr>
        <p:spPr>
          <a:xfrm>
            <a:off x="4642255" y="2613568"/>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Completed technical planning </a:t>
            </a:r>
          </a:p>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N</a:t>
            </a:r>
            <a:r>
              <a:rPr kumimoji="0" lang="en-US" sz="1400" b="0" i="0" u="none" strike="noStrike" kern="1200" cap="none" spc="0" normalizeH="0" baseline="0" noProof="0">
                <a:ln>
                  <a:noFill/>
                </a:ln>
                <a:solidFill>
                  <a:srgbClr val="FFFFFF"/>
                </a:solidFill>
                <a:effectLst/>
                <a:uLnTx/>
                <a:uFillTx/>
                <a:latin typeface="Segoe UI Semibold"/>
                <a:ea typeface="+mn-ea"/>
                <a:cs typeface="+mn-cs"/>
              </a:rPr>
              <a:t>etwork, security, mobile support &amp; deployment</a:t>
            </a:r>
          </a:p>
        </p:txBody>
      </p:sp>
      <p:sp>
        <p:nvSpPr>
          <p:cNvPr id="19" name="Rectangle: Rounded Corners 10">
            <a:extLst>
              <a:ext uri="{FF2B5EF4-FFF2-40B4-BE49-F238E27FC236}">
                <a16:creationId xmlns:a16="http://schemas.microsoft.com/office/drawing/2014/main" id="{085F8688-375C-4F06-BA47-FA78E8674EF4}"/>
              </a:ext>
            </a:extLst>
          </p:cNvPr>
          <p:cNvSpPr txBox="1"/>
          <p:nvPr/>
        </p:nvSpPr>
        <p:spPr>
          <a:xfrm>
            <a:off x="6772886" y="2613568"/>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Complete pilots and broad onboarding</a:t>
            </a:r>
          </a:p>
        </p:txBody>
      </p:sp>
      <p:sp>
        <p:nvSpPr>
          <p:cNvPr id="17" name="Rectangle: Rounded Corners 12">
            <a:extLst>
              <a:ext uri="{FF2B5EF4-FFF2-40B4-BE49-F238E27FC236}">
                <a16:creationId xmlns:a16="http://schemas.microsoft.com/office/drawing/2014/main" id="{70641083-6CB1-4112-B5A0-2C14EB3F99E3}"/>
              </a:ext>
            </a:extLst>
          </p:cNvPr>
          <p:cNvSpPr txBox="1"/>
          <p:nvPr/>
        </p:nvSpPr>
        <p:spPr>
          <a:xfrm>
            <a:off x="8903516" y="2613568"/>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Measure, manage &amp; drive adoption</a:t>
            </a:r>
          </a:p>
        </p:txBody>
      </p:sp>
      <p:sp>
        <p:nvSpPr>
          <p:cNvPr id="29" name="Rectangle 28">
            <a:extLst>
              <a:ext uri="{FF2B5EF4-FFF2-40B4-BE49-F238E27FC236}">
                <a16:creationId xmlns:a16="http://schemas.microsoft.com/office/drawing/2014/main" id="{9A79A078-98FF-4738-B4F3-BACA093C4C7D}"/>
              </a:ext>
            </a:extLst>
          </p:cNvPr>
          <p:cNvSpPr/>
          <p:nvPr/>
        </p:nvSpPr>
        <p:spPr>
          <a:xfrm>
            <a:off x="2213894" y="5730336"/>
            <a:ext cx="6919716" cy="424732"/>
          </a:xfrm>
          <a:prstGeom prst="rect">
            <a:avLst/>
          </a:prstGeom>
          <a:noFill/>
        </p:spPr>
        <p:txBody>
          <a:bodyPr wrap="none" lIns="182880" rIns="182880">
            <a:spAutoFit/>
          </a:bodyPr>
          <a:lstStyle/>
          <a:p>
            <a:pPr marL="0" marR="0" lvl="0" indent="0" algn="ctr" defTabSz="932418"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Semibold"/>
                <a:ea typeface="+mn-ea"/>
                <a:cs typeface="+mn-cs"/>
              </a:rPr>
              <a:t>Continuous Adoption &amp; Success Measurement </a:t>
            </a:r>
          </a:p>
        </p:txBody>
      </p:sp>
      <p:grpSp>
        <p:nvGrpSpPr>
          <p:cNvPr id="8" name="Group 7">
            <a:extLst>
              <a:ext uri="{FF2B5EF4-FFF2-40B4-BE49-F238E27FC236}">
                <a16:creationId xmlns:a16="http://schemas.microsoft.com/office/drawing/2014/main" id="{79EC803E-0092-4BD5-B9C1-595C118E265C}"/>
              </a:ext>
            </a:extLst>
          </p:cNvPr>
          <p:cNvGrpSpPr/>
          <p:nvPr/>
        </p:nvGrpSpPr>
        <p:grpSpPr>
          <a:xfrm>
            <a:off x="1687807" y="4578116"/>
            <a:ext cx="7971888" cy="461665"/>
            <a:chOff x="1164860" y="4578116"/>
            <a:chExt cx="7971888" cy="461665"/>
          </a:xfrm>
        </p:grpSpPr>
        <p:sp>
          <p:nvSpPr>
            <p:cNvPr id="7" name="Rectangle 6">
              <a:extLst>
                <a:ext uri="{FF2B5EF4-FFF2-40B4-BE49-F238E27FC236}">
                  <a16:creationId xmlns:a16="http://schemas.microsoft.com/office/drawing/2014/main" id="{ED594074-2FFA-4859-B063-F81F49AF8750}"/>
                </a:ext>
              </a:extLst>
            </p:cNvPr>
            <p:cNvSpPr/>
            <p:nvPr/>
          </p:nvSpPr>
          <p:spPr>
            <a:xfrm>
              <a:off x="1164860" y="4578116"/>
              <a:ext cx="152028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rIns="182880" rtlCol="0" anchor="ctr">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Semibold"/>
                  <a:ea typeface="+mn-ea"/>
                  <a:cs typeface="+mn-cs"/>
                </a:rPr>
                <a:t>Envision</a:t>
              </a:r>
            </a:p>
          </p:txBody>
        </p:sp>
        <p:sp>
          <p:nvSpPr>
            <p:cNvPr id="9" name="Rectangle 8">
              <a:extLst>
                <a:ext uri="{FF2B5EF4-FFF2-40B4-BE49-F238E27FC236}">
                  <a16:creationId xmlns:a16="http://schemas.microsoft.com/office/drawing/2014/main" id="{A994467A-BF1D-4618-9123-670129C5F52B}"/>
                </a:ext>
              </a:extLst>
            </p:cNvPr>
            <p:cNvSpPr/>
            <p:nvPr/>
          </p:nvSpPr>
          <p:spPr>
            <a:xfrm>
              <a:off x="4136199" y="4578116"/>
              <a:ext cx="160537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rIns="182880" rtlCol="0" anchor="ctr">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Semibold"/>
                  <a:ea typeface="+mn-ea"/>
                  <a:cs typeface="+mn-cs"/>
                </a:rPr>
                <a:t>Onboard</a:t>
              </a:r>
            </a:p>
          </p:txBody>
        </p:sp>
        <p:sp>
          <p:nvSpPr>
            <p:cNvPr id="11" name="Rectangle 10">
              <a:extLst>
                <a:ext uri="{FF2B5EF4-FFF2-40B4-BE49-F238E27FC236}">
                  <a16:creationId xmlns:a16="http://schemas.microsoft.com/office/drawing/2014/main" id="{3DFD521E-7273-4D76-BD2A-52D259D2FDEE}"/>
                </a:ext>
              </a:extLst>
            </p:cNvPr>
            <p:cNvSpPr/>
            <p:nvPr/>
          </p:nvSpPr>
          <p:spPr>
            <a:xfrm>
              <a:off x="7192626" y="4578116"/>
              <a:ext cx="194412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rIns="182880" rtlCol="0" anchor="ctr">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Semibold"/>
                  <a:ea typeface="+mn-ea"/>
                  <a:cs typeface="+mn-cs"/>
                </a:rPr>
                <a:t>Drive Value</a:t>
              </a:r>
            </a:p>
          </p:txBody>
        </p:sp>
      </p:grpSp>
      <p:grpSp>
        <p:nvGrpSpPr>
          <p:cNvPr id="6" name="Group 5">
            <a:extLst>
              <a:ext uri="{FF2B5EF4-FFF2-40B4-BE49-F238E27FC236}">
                <a16:creationId xmlns:a16="http://schemas.microsoft.com/office/drawing/2014/main" id="{57C49AA2-5334-43AD-B477-D671F26E8C16}"/>
              </a:ext>
            </a:extLst>
          </p:cNvPr>
          <p:cNvGrpSpPr/>
          <p:nvPr/>
        </p:nvGrpSpPr>
        <p:grpSpPr>
          <a:xfrm>
            <a:off x="380993" y="2107370"/>
            <a:ext cx="2194560" cy="1897017"/>
            <a:chOff x="380993" y="2062582"/>
            <a:chExt cx="2194560" cy="1897017"/>
          </a:xfrm>
        </p:grpSpPr>
        <p:sp>
          <p:nvSpPr>
            <p:cNvPr id="27" name="Rectangle: Rounded Corners 4">
              <a:extLst>
                <a:ext uri="{FF2B5EF4-FFF2-40B4-BE49-F238E27FC236}">
                  <a16:creationId xmlns:a16="http://schemas.microsoft.com/office/drawing/2014/main" id="{CA10692D-A56B-47AD-AFB0-A4716D519F55}"/>
                </a:ext>
              </a:extLst>
            </p:cNvPr>
            <p:cNvSpPr txBox="1"/>
            <p:nvPr/>
          </p:nvSpPr>
          <p:spPr>
            <a:xfrm>
              <a:off x="380993" y="2062582"/>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2D703464-B0DE-41CA-8672-ABB3E61AC2CB}"/>
                </a:ext>
              </a:extLst>
            </p:cNvPr>
            <p:cNvCxnSpPr/>
            <p:nvPr/>
          </p:nvCxnSpPr>
          <p:spPr>
            <a:xfrm>
              <a:off x="465141" y="2510352"/>
              <a:ext cx="1919244"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E621DED-2609-4B4F-8504-480CB62895E1}"/>
              </a:ext>
            </a:extLst>
          </p:cNvPr>
          <p:cNvGrpSpPr/>
          <p:nvPr/>
        </p:nvGrpSpPr>
        <p:grpSpPr>
          <a:xfrm>
            <a:off x="2505487" y="2107370"/>
            <a:ext cx="2194560" cy="1897017"/>
            <a:chOff x="380993" y="2062582"/>
            <a:chExt cx="2194560" cy="1897017"/>
          </a:xfrm>
        </p:grpSpPr>
        <p:sp>
          <p:nvSpPr>
            <p:cNvPr id="32" name="Rectangle: Rounded Corners 4">
              <a:extLst>
                <a:ext uri="{FF2B5EF4-FFF2-40B4-BE49-F238E27FC236}">
                  <a16:creationId xmlns:a16="http://schemas.microsoft.com/office/drawing/2014/main" id="{D12915A1-DBBE-46B3-855F-F1B89CA832F7}"/>
                </a:ext>
              </a:extLst>
            </p:cNvPr>
            <p:cNvSpPr txBox="1"/>
            <p:nvPr/>
          </p:nvSpPr>
          <p:spPr>
            <a:xfrm>
              <a:off x="380993" y="2062582"/>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2</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cxnSp>
          <p:nvCxnSpPr>
            <p:cNvPr id="33" name="Straight Connector 32">
              <a:extLst>
                <a:ext uri="{FF2B5EF4-FFF2-40B4-BE49-F238E27FC236}">
                  <a16:creationId xmlns:a16="http://schemas.microsoft.com/office/drawing/2014/main" id="{902E75C7-0739-44F0-8EA5-94C1B7A2FB7C}"/>
                </a:ext>
              </a:extLst>
            </p:cNvPr>
            <p:cNvCxnSpPr/>
            <p:nvPr/>
          </p:nvCxnSpPr>
          <p:spPr>
            <a:xfrm>
              <a:off x="465141" y="2510352"/>
              <a:ext cx="1919244"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3B1F2DC-927A-4D9F-93C0-5B24F37F606A}"/>
              </a:ext>
            </a:extLst>
          </p:cNvPr>
          <p:cNvGrpSpPr/>
          <p:nvPr/>
        </p:nvGrpSpPr>
        <p:grpSpPr>
          <a:xfrm>
            <a:off x="4629981" y="2107370"/>
            <a:ext cx="2194560" cy="1897017"/>
            <a:chOff x="380993" y="2062582"/>
            <a:chExt cx="2194560" cy="1897017"/>
          </a:xfrm>
        </p:grpSpPr>
        <p:sp>
          <p:nvSpPr>
            <p:cNvPr id="35" name="Rectangle: Rounded Corners 4">
              <a:extLst>
                <a:ext uri="{FF2B5EF4-FFF2-40B4-BE49-F238E27FC236}">
                  <a16:creationId xmlns:a16="http://schemas.microsoft.com/office/drawing/2014/main" id="{E6AC68C8-F531-4500-959F-927BBC07426E}"/>
                </a:ext>
              </a:extLst>
            </p:cNvPr>
            <p:cNvSpPr txBox="1"/>
            <p:nvPr/>
          </p:nvSpPr>
          <p:spPr>
            <a:xfrm>
              <a:off x="380993" y="2062582"/>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cxnSp>
          <p:nvCxnSpPr>
            <p:cNvPr id="36" name="Straight Connector 35">
              <a:extLst>
                <a:ext uri="{FF2B5EF4-FFF2-40B4-BE49-F238E27FC236}">
                  <a16:creationId xmlns:a16="http://schemas.microsoft.com/office/drawing/2014/main" id="{C160C1E8-CA8D-41C3-8823-534E005D902A}"/>
                </a:ext>
              </a:extLst>
            </p:cNvPr>
            <p:cNvCxnSpPr/>
            <p:nvPr/>
          </p:nvCxnSpPr>
          <p:spPr>
            <a:xfrm>
              <a:off x="465141" y="2510352"/>
              <a:ext cx="1919244"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C324FF8-F2C8-40F2-920D-FC771F003B5D}"/>
              </a:ext>
            </a:extLst>
          </p:cNvPr>
          <p:cNvGrpSpPr/>
          <p:nvPr/>
        </p:nvGrpSpPr>
        <p:grpSpPr>
          <a:xfrm>
            <a:off x="6754475" y="2107370"/>
            <a:ext cx="2194560" cy="1897017"/>
            <a:chOff x="380993" y="2062582"/>
            <a:chExt cx="2194560" cy="1897017"/>
          </a:xfrm>
        </p:grpSpPr>
        <p:sp>
          <p:nvSpPr>
            <p:cNvPr id="38" name="Rectangle: Rounded Corners 4">
              <a:extLst>
                <a:ext uri="{FF2B5EF4-FFF2-40B4-BE49-F238E27FC236}">
                  <a16:creationId xmlns:a16="http://schemas.microsoft.com/office/drawing/2014/main" id="{2ECE0A1D-1EA1-4421-A2E9-9F46567887CD}"/>
                </a:ext>
              </a:extLst>
            </p:cNvPr>
            <p:cNvSpPr txBox="1"/>
            <p:nvPr/>
          </p:nvSpPr>
          <p:spPr>
            <a:xfrm>
              <a:off x="380993" y="2062582"/>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4</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cxnSp>
          <p:nvCxnSpPr>
            <p:cNvPr id="39" name="Straight Connector 38">
              <a:extLst>
                <a:ext uri="{FF2B5EF4-FFF2-40B4-BE49-F238E27FC236}">
                  <a16:creationId xmlns:a16="http://schemas.microsoft.com/office/drawing/2014/main" id="{776EBA21-C520-4997-8B9C-0B9F7DD0BA10}"/>
                </a:ext>
              </a:extLst>
            </p:cNvPr>
            <p:cNvCxnSpPr/>
            <p:nvPr/>
          </p:nvCxnSpPr>
          <p:spPr>
            <a:xfrm>
              <a:off x="465141" y="2510352"/>
              <a:ext cx="1919244"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D04F42D-E7A1-4D6E-829B-D7CCB397826A}"/>
              </a:ext>
            </a:extLst>
          </p:cNvPr>
          <p:cNvGrpSpPr/>
          <p:nvPr/>
        </p:nvGrpSpPr>
        <p:grpSpPr>
          <a:xfrm>
            <a:off x="8878969" y="2107370"/>
            <a:ext cx="2194560" cy="1897017"/>
            <a:chOff x="380993" y="2062582"/>
            <a:chExt cx="2194560" cy="1897017"/>
          </a:xfrm>
        </p:grpSpPr>
        <p:sp>
          <p:nvSpPr>
            <p:cNvPr id="41" name="Rectangle: Rounded Corners 4">
              <a:extLst>
                <a:ext uri="{FF2B5EF4-FFF2-40B4-BE49-F238E27FC236}">
                  <a16:creationId xmlns:a16="http://schemas.microsoft.com/office/drawing/2014/main" id="{F5213D78-8892-4CFB-B19D-FA3181F62EE7}"/>
                </a:ext>
              </a:extLst>
            </p:cNvPr>
            <p:cNvSpPr txBox="1"/>
            <p:nvPr/>
          </p:nvSpPr>
          <p:spPr>
            <a:xfrm>
              <a:off x="380993" y="2062582"/>
              <a:ext cx="2194560" cy="189701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0" numCol="1" spcCol="1270" anchor="t" anchorCtr="0">
              <a:noAutofit/>
            </a:bodyPr>
            <a:lstStyle/>
            <a:p>
              <a:pPr marL="0" marR="0" lvl="0" indent="0" algn="l" defTabSz="8890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5</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cxnSp>
          <p:nvCxnSpPr>
            <p:cNvPr id="42" name="Straight Connector 41">
              <a:extLst>
                <a:ext uri="{FF2B5EF4-FFF2-40B4-BE49-F238E27FC236}">
                  <a16:creationId xmlns:a16="http://schemas.microsoft.com/office/drawing/2014/main" id="{F75B2893-BC88-4E97-8F39-62F463773A32}"/>
                </a:ext>
              </a:extLst>
            </p:cNvPr>
            <p:cNvCxnSpPr/>
            <p:nvPr/>
          </p:nvCxnSpPr>
          <p:spPr>
            <a:xfrm>
              <a:off x="465141" y="2510352"/>
              <a:ext cx="1919244"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03382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4A648E-4ED6-4ABE-8639-763D9EBA19A1}"/>
              </a:ext>
            </a:extLst>
          </p:cNvPr>
          <p:cNvSpPr>
            <a:spLocks noGrp="1"/>
          </p:cNvSpPr>
          <p:nvPr>
            <p:ph type="title"/>
          </p:nvPr>
        </p:nvSpPr>
        <p:spPr/>
        <p:txBody>
          <a:bodyPr/>
          <a:lstStyle/>
          <a:p>
            <a:r>
              <a:rPr lang="en-US"/>
              <a:t>Resources to Learn More</a:t>
            </a:r>
          </a:p>
        </p:txBody>
      </p:sp>
      <p:pic>
        <p:nvPicPr>
          <p:cNvPr id="4" name="Picture 3">
            <a:extLst>
              <a:ext uri="{FF2B5EF4-FFF2-40B4-BE49-F238E27FC236}">
                <a16:creationId xmlns:a16="http://schemas.microsoft.com/office/drawing/2014/main" id="{A5877396-92EC-4E4A-9958-EC024367EB92}"/>
              </a:ext>
            </a:extLst>
          </p:cNvPr>
          <p:cNvPicPr>
            <a:picLocks noChangeAspect="1"/>
          </p:cNvPicPr>
          <p:nvPr/>
        </p:nvPicPr>
        <p:blipFill>
          <a:blip r:embed="rId3"/>
          <a:stretch>
            <a:fillRect/>
          </a:stretch>
        </p:blipFill>
        <p:spPr>
          <a:xfrm>
            <a:off x="531504" y="2051126"/>
            <a:ext cx="5017537" cy="2348634"/>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226F5B0-7685-4959-95E7-6115B4ED06A1}"/>
              </a:ext>
            </a:extLst>
          </p:cNvPr>
          <p:cNvSpPr txBox="1"/>
          <p:nvPr/>
        </p:nvSpPr>
        <p:spPr>
          <a:xfrm>
            <a:off x="465141" y="4632564"/>
            <a:ext cx="5555073" cy="523220"/>
          </a:xfrm>
          <a:prstGeom prst="rect">
            <a:avLst/>
          </a:prstGeom>
          <a:noFill/>
        </p:spPr>
        <p:txBody>
          <a:bodyPr wrap="square" l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62626"/>
                </a:solidFill>
                <a:effectLst/>
                <a:uLnTx/>
                <a:uFillTx/>
                <a:latin typeface="Segoe UI"/>
                <a:ea typeface="+mn-ea"/>
                <a:cs typeface="+mn-cs"/>
              </a:rPr>
              <a:t>Your hub for all things Microsoft Teams including vision, practical onboarding guidance, success stories, help and support.  </a:t>
            </a:r>
          </a:p>
        </p:txBody>
      </p:sp>
      <p:pic>
        <p:nvPicPr>
          <p:cNvPr id="7" name="Picture 6">
            <a:extLst>
              <a:ext uri="{FF2B5EF4-FFF2-40B4-BE49-F238E27FC236}">
                <a16:creationId xmlns:a16="http://schemas.microsoft.com/office/drawing/2014/main" id="{76017A9F-F08B-47C4-A40C-D01140D354DC}"/>
              </a:ext>
            </a:extLst>
          </p:cNvPr>
          <p:cNvPicPr>
            <a:picLocks noChangeAspect="1"/>
          </p:cNvPicPr>
          <p:nvPr/>
        </p:nvPicPr>
        <p:blipFill rotWithShape="1">
          <a:blip r:embed="rId4"/>
          <a:srcRect t="3477"/>
          <a:stretch/>
        </p:blipFill>
        <p:spPr>
          <a:xfrm>
            <a:off x="6543262" y="2051126"/>
            <a:ext cx="5255038" cy="2348634"/>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4259CDE-47AC-4922-922A-7BFB945D4D2B}"/>
              </a:ext>
            </a:extLst>
          </p:cNvPr>
          <p:cNvSpPr txBox="1"/>
          <p:nvPr/>
        </p:nvSpPr>
        <p:spPr>
          <a:xfrm>
            <a:off x="6416262" y="4632564"/>
            <a:ext cx="4835725" cy="52322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62626"/>
                </a:solidFill>
                <a:effectLst/>
                <a:uLnTx/>
                <a:uFillTx/>
                <a:latin typeface="Segoe UI"/>
                <a:ea typeface="+mn-ea"/>
                <a:cs typeface="+mn-cs"/>
              </a:rPr>
              <a:t>Assistance for customers to realize their vision with Microsoft cloud services</a:t>
            </a:r>
          </a:p>
        </p:txBody>
      </p:sp>
      <p:sp>
        <p:nvSpPr>
          <p:cNvPr id="13" name="TextBox 12">
            <a:extLst>
              <a:ext uri="{FF2B5EF4-FFF2-40B4-BE49-F238E27FC236}">
                <a16:creationId xmlns:a16="http://schemas.microsoft.com/office/drawing/2014/main" id="{DA5D7838-D295-4EC0-865F-A1424E170F28}"/>
              </a:ext>
            </a:extLst>
          </p:cNvPr>
          <p:cNvSpPr txBox="1"/>
          <p:nvPr/>
        </p:nvSpPr>
        <p:spPr>
          <a:xfrm>
            <a:off x="465141" y="5460127"/>
            <a:ext cx="2189159" cy="221599"/>
          </a:xfrm>
          <a:prstGeom prst="rect">
            <a:avLst/>
          </a:prstGeom>
          <a:noFill/>
        </p:spPr>
        <p:txBody>
          <a:bodyPr wrap="square" lIns="0" tIns="0" rIns="0" bIns="0" numCol="1" rtlCol="0">
            <a:spAutoFit/>
          </a:bodyPr>
          <a:lstStyle/>
          <a:p>
            <a:pPr marL="0" marR="0" lvl="0" indent="0" algn="l" defTabSz="951121" rtl="0" eaLnBrk="1" fontAlgn="auto" latinLnBrk="0" hangingPunct="1">
              <a:lnSpc>
                <a:spcPct val="90000"/>
              </a:lnSpc>
              <a:spcBef>
                <a:spcPts val="0"/>
              </a:spcBef>
              <a:spcAft>
                <a:spcPts val="1200"/>
              </a:spcAft>
              <a:buClrTx/>
              <a:buSzPct val="90000"/>
              <a:buFontTx/>
              <a:buNone/>
              <a:tabLst/>
              <a:defRPr/>
            </a:pPr>
            <a:r>
              <a:rPr kumimoji="0" lang="en-US" sz="1600" b="1" i="0" u="none" strike="noStrike" kern="1200" cap="none" spc="0" normalizeH="0" baseline="0" noProof="0">
                <a:ln w="3175">
                  <a:noFill/>
                </a:ln>
                <a:solidFill>
                  <a:srgbClr val="2F2F2F"/>
                </a:solidFill>
                <a:effectLst/>
                <a:uLnTx/>
                <a:uFillTx/>
                <a:latin typeface="Segoe UI Semibold" charset="0"/>
                <a:ea typeface="+mn-ea"/>
                <a:cs typeface="Segoe UI Semibold" charset="0"/>
              </a:rPr>
              <a:t>Resources</a:t>
            </a:r>
            <a:r>
              <a:rPr kumimoji="0" lang="en-US" sz="900" b="0" i="0" u="none" strike="noStrike" kern="1200" cap="none" spc="0" normalizeH="0" baseline="0" noProof="0">
                <a:ln>
                  <a:noFill/>
                </a:ln>
                <a:solidFill>
                  <a:srgbClr val="2F2F2F"/>
                </a:solidFill>
                <a:effectLst/>
                <a:uLnTx/>
                <a:uFillTx/>
                <a:latin typeface="Segoe UI"/>
                <a:ea typeface="+mn-ea"/>
                <a:cs typeface="+mn-cs"/>
              </a:rPr>
              <a:t> </a:t>
            </a:r>
            <a:endPar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4A6B2C41-07BE-41CC-937C-C7DF0F02B287}"/>
              </a:ext>
            </a:extLst>
          </p:cNvPr>
          <p:cNvSpPr/>
          <p:nvPr/>
        </p:nvSpPr>
        <p:spPr>
          <a:xfrm>
            <a:off x="5987915" y="5739215"/>
            <a:ext cx="2286000" cy="615553"/>
          </a:xfrm>
          <a:prstGeom prst="rect">
            <a:avLst/>
          </a:prstGeom>
        </p:spPr>
        <p:txBody>
          <a:bodyPr wrap="square" lIns="0" tIns="182880">
            <a:spAutoFit/>
          </a:bodyPr>
          <a:lstStyle/>
          <a:p>
            <a:pPr marL="0" marR="0" lvl="0" indent="0" algn="l" defTabSz="951121" rtl="0" eaLnBrk="1" fontAlgn="auto" latinLnBrk="0" hangingPunct="1">
              <a:lnSpc>
                <a:spcPct val="100000"/>
              </a:lnSpc>
              <a:spcBef>
                <a:spcPts val="0"/>
              </a:spcBef>
              <a:spcAft>
                <a:spcPts val="2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Product Help</a:t>
            </a:r>
            <a:br>
              <a:rPr kumimoji="0" lang="en-US" sz="1200" b="0" i="0" u="none" strike="noStrike" kern="1200" cap="none" spc="0" normalizeH="0" baseline="0" noProof="0">
                <a:ln>
                  <a:noFill/>
                </a:ln>
                <a:solidFill>
                  <a:srgbClr val="2F2F2F"/>
                </a:solidFill>
                <a:effectLst/>
                <a:uLnTx/>
                <a:uFillTx/>
                <a:latin typeface="Segoe UI"/>
                <a:ea typeface="+mn-ea"/>
                <a:cs typeface="+mn-cs"/>
              </a:rPr>
            </a:br>
            <a:r>
              <a:rPr kumimoji="0" lang="en-US" sz="1100" b="0" i="0" u="none" strike="noStrike" kern="1200" cap="none" spc="0" normalizeH="0" baseline="0" noProof="0">
                <a:ln>
                  <a:noFill/>
                </a:ln>
                <a:solidFill>
                  <a:srgbClr val="2F2F2F"/>
                </a:solidFill>
                <a:effectLst/>
                <a:uLnTx/>
                <a:uFillTx/>
                <a:latin typeface="Segoe UI"/>
                <a:ea typeface="+mn-ea"/>
                <a:cs typeface="+mn-cs"/>
                <a:hlinkClick r:id="rId5"/>
              </a:rPr>
              <a:t>https://aka.ms/TeamsSupport</a:t>
            </a:r>
            <a:r>
              <a:rPr kumimoji="0" lang="en-US" sz="1100" b="0" i="0" u="none" strike="noStrike" kern="1200" cap="none" spc="0" normalizeH="0" baseline="0" noProof="0">
                <a:ln>
                  <a:noFill/>
                </a:ln>
                <a:solidFill>
                  <a:srgbClr val="2F2F2F"/>
                </a:solidFill>
                <a:effectLst/>
                <a:uLnTx/>
                <a:uFillTx/>
                <a:latin typeface="Segoe UI"/>
                <a:ea typeface="+mn-ea"/>
                <a:cs typeface="+mn-cs"/>
              </a:rPr>
              <a:t> </a:t>
            </a:r>
          </a:p>
        </p:txBody>
      </p:sp>
      <p:cxnSp>
        <p:nvCxnSpPr>
          <p:cNvPr id="17" name="Straight Connector 16">
            <a:extLst>
              <a:ext uri="{FF2B5EF4-FFF2-40B4-BE49-F238E27FC236}">
                <a16:creationId xmlns:a16="http://schemas.microsoft.com/office/drawing/2014/main" id="{094126AF-2866-4842-8B2F-6CAAE0502C51}"/>
              </a:ext>
            </a:extLst>
          </p:cNvPr>
          <p:cNvCxnSpPr>
            <a:cxnSpLocks/>
          </p:cNvCxnSpPr>
          <p:nvPr/>
        </p:nvCxnSpPr>
        <p:spPr>
          <a:xfrm>
            <a:off x="465141" y="5719385"/>
            <a:ext cx="1150619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F6BB00-D85D-4A8A-8C94-8E8811079432}"/>
              </a:ext>
            </a:extLst>
          </p:cNvPr>
          <p:cNvSpPr/>
          <p:nvPr/>
        </p:nvSpPr>
        <p:spPr>
          <a:xfrm>
            <a:off x="3231291" y="5739215"/>
            <a:ext cx="2286000" cy="615553"/>
          </a:xfrm>
          <a:prstGeom prst="rect">
            <a:avLst/>
          </a:prstGeom>
        </p:spPr>
        <p:txBody>
          <a:bodyPr wrap="square" lIns="0" tIns="182880">
            <a:spAutoFit/>
          </a:bodyPr>
          <a:lstStyle/>
          <a:p>
            <a:pPr marL="0" marR="0" lvl="0" indent="0" algn="l" defTabSz="951121" rtl="0" eaLnBrk="1" fontAlgn="auto" latinLnBrk="0" hangingPunct="1">
              <a:lnSpc>
                <a:spcPct val="100000"/>
              </a:lnSpc>
              <a:spcBef>
                <a:spcPts val="0"/>
              </a:spcBef>
              <a:spcAft>
                <a:spcPts val="2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Office Roadmap</a:t>
            </a:r>
            <a:br>
              <a:rPr kumimoji="0" lang="en-US" sz="1200" b="0" i="0" u="none" strike="noStrike" kern="1200" cap="none" spc="0" normalizeH="0" baseline="0" noProof="0">
                <a:ln>
                  <a:noFill/>
                </a:ln>
                <a:solidFill>
                  <a:srgbClr val="2F2F2F"/>
                </a:solidFill>
                <a:effectLst/>
                <a:uLnTx/>
                <a:uFillTx/>
                <a:latin typeface="Segoe UI"/>
                <a:ea typeface="+mn-ea"/>
                <a:cs typeface="+mn-cs"/>
              </a:rPr>
            </a:br>
            <a:r>
              <a:rPr kumimoji="0" lang="en-US" sz="1100" b="0" i="0" u="none" strike="noStrike" kern="1200" cap="none" spc="0" normalizeH="0" baseline="0" noProof="0">
                <a:ln>
                  <a:noFill/>
                </a:ln>
                <a:solidFill>
                  <a:srgbClr val="2F2F2F"/>
                </a:solidFill>
                <a:effectLst/>
                <a:uLnTx/>
                <a:uFillTx/>
                <a:latin typeface="Segoe UI"/>
                <a:ea typeface="+mn-ea"/>
                <a:cs typeface="+mn-cs"/>
                <a:hlinkClick r:id="rId6"/>
              </a:rPr>
              <a:t>https://aka.ms/OfficeRoadmap</a:t>
            </a:r>
            <a:endParaRPr kumimoji="0" lang="en-US" sz="11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17A60BD6-1BB0-492C-8EFF-1C46EF809CDA}"/>
              </a:ext>
            </a:extLst>
          </p:cNvPr>
          <p:cNvSpPr/>
          <p:nvPr/>
        </p:nvSpPr>
        <p:spPr>
          <a:xfrm>
            <a:off x="474667" y="5739215"/>
            <a:ext cx="2286000" cy="784830"/>
          </a:xfrm>
          <a:prstGeom prst="rect">
            <a:avLst/>
          </a:prstGeom>
        </p:spPr>
        <p:txBody>
          <a:bodyPr wrap="square" lIns="0" tIns="182880">
            <a:spAutoFit/>
          </a:bodyPr>
          <a:lstStyle/>
          <a:p>
            <a:pPr marL="0" marR="0" lvl="0" indent="0" algn="l" defTabSz="901901"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Office Blog</a:t>
            </a:r>
            <a:br>
              <a:rPr kumimoji="0" lang="en-US" sz="1200" b="0" i="0" u="none" strike="noStrike" kern="1200" cap="none" spc="0" normalizeH="0" baseline="0" noProof="0">
                <a:ln w="3175">
                  <a:noFill/>
                </a:ln>
                <a:solidFill>
                  <a:srgbClr val="2F2F2F"/>
                </a:solidFill>
                <a:effectLst/>
                <a:uLnTx/>
                <a:uFillTx/>
                <a:latin typeface="Segoe UI"/>
                <a:ea typeface="+mn-ea"/>
                <a:cs typeface="Segoe UI Semibold" charset="0"/>
              </a:rPr>
            </a:br>
            <a:r>
              <a:rPr kumimoji="0" lang="en-US" sz="1100" b="0" i="0" u="none" strike="noStrike" kern="1200" cap="none" spc="0" normalizeH="0" baseline="0" noProof="0">
                <a:ln>
                  <a:noFill/>
                </a:ln>
                <a:solidFill>
                  <a:srgbClr val="2F2F2F"/>
                </a:solidFill>
                <a:effectLst/>
                <a:uLnTx/>
                <a:uFillTx/>
                <a:latin typeface="Segoe UI"/>
                <a:ea typeface="+mn-ea"/>
                <a:cs typeface="+mn-cs"/>
                <a:hlinkClick r:id="rId7"/>
              </a:rPr>
              <a:t>https://aka.ms/OfficeBlog</a:t>
            </a:r>
            <a:br>
              <a:rPr kumimoji="0" lang="en-US" sz="1100" b="0" i="0" u="none" strike="noStrike" kern="1200" cap="none" spc="0" normalizeH="0" baseline="0" noProof="0">
                <a:ln>
                  <a:noFill/>
                </a:ln>
                <a:solidFill>
                  <a:srgbClr val="2F2F2F"/>
                </a:solidFill>
                <a:effectLst/>
                <a:uLnTx/>
                <a:uFillTx/>
                <a:latin typeface="Segoe UI"/>
                <a:ea typeface="+mn-ea"/>
                <a:cs typeface="+mn-cs"/>
              </a:rPr>
            </a:br>
            <a:r>
              <a:rPr kumimoji="0" lang="en-US" sz="1100" b="0" i="0" u="none" strike="noStrike" kern="1200" cap="none" spc="0" normalizeH="0" baseline="0" noProof="0">
                <a:ln>
                  <a:noFill/>
                </a:ln>
                <a:solidFill>
                  <a:srgbClr val="2F2F2F"/>
                </a:solidFill>
                <a:effectLst/>
                <a:uLnTx/>
                <a:uFillTx/>
                <a:latin typeface="Segoe UI"/>
                <a:ea typeface="+mn-ea"/>
                <a:cs typeface="+mn-cs"/>
                <a:hlinkClick r:id="rId8"/>
              </a:rPr>
              <a:t>https://aka.ms/TeamsOfficeBlog</a:t>
            </a:r>
            <a:endParaRPr kumimoji="0" lang="en-US" sz="1100" b="0" i="0" u="none" strike="noStrike" kern="1200" cap="none" spc="0" normalizeH="0" baseline="0" noProof="0">
              <a:ln>
                <a:noFill/>
              </a:ln>
              <a:solidFill>
                <a:srgbClr val="2F2F2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9859DA75-02C7-48AA-B7DC-8EFDE2014894}"/>
              </a:ext>
            </a:extLst>
          </p:cNvPr>
          <p:cNvSpPr/>
          <p:nvPr/>
        </p:nvSpPr>
        <p:spPr>
          <a:xfrm>
            <a:off x="8744539" y="5739215"/>
            <a:ext cx="2286000" cy="615553"/>
          </a:xfrm>
          <a:prstGeom prst="rect">
            <a:avLst/>
          </a:prstGeom>
        </p:spPr>
        <p:txBody>
          <a:bodyPr wrap="square" lIns="0" tIns="182880">
            <a:spAutoFit/>
          </a:bodyPr>
          <a:lstStyle/>
          <a:p>
            <a:pPr marL="0" marR="0" lvl="0" indent="0" algn="l" defTabSz="951121" rtl="0" eaLnBrk="1" fontAlgn="auto" latinLnBrk="0" hangingPunct="1">
              <a:lnSpc>
                <a:spcPct val="100000"/>
              </a:lnSpc>
              <a:spcBef>
                <a:spcPts val="0"/>
              </a:spcBef>
              <a:spcAft>
                <a:spcPts val="2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Known Issues List</a:t>
            </a:r>
            <a:br>
              <a:rPr kumimoji="0" lang="en-US" sz="1200" b="0" i="0" u="none" strike="noStrike" kern="1200" cap="none" spc="0" normalizeH="0" baseline="0" noProof="0">
                <a:ln>
                  <a:noFill/>
                </a:ln>
                <a:solidFill>
                  <a:srgbClr val="2F2F2F"/>
                </a:solidFill>
                <a:effectLst/>
                <a:uLnTx/>
                <a:uFillTx/>
                <a:latin typeface="Segoe UI"/>
                <a:ea typeface="+mn-ea"/>
                <a:cs typeface="+mn-cs"/>
              </a:rPr>
            </a:br>
            <a:r>
              <a:rPr kumimoji="0" lang="en-US" sz="1100" b="0" i="0" u="none" strike="noStrike" kern="1200" cap="none" spc="0" normalizeH="0" baseline="0" noProof="0">
                <a:ln>
                  <a:noFill/>
                </a:ln>
                <a:solidFill>
                  <a:srgbClr val="2F2F2F"/>
                </a:solidFill>
                <a:effectLst/>
                <a:uLnTx/>
                <a:uFillTx/>
                <a:latin typeface="Segoe UI"/>
                <a:ea typeface="+mn-ea"/>
                <a:cs typeface="+mn-cs"/>
                <a:hlinkClick r:id="rId9"/>
              </a:rPr>
              <a:t>https://aka.ms/TeamsKnownIssues</a:t>
            </a:r>
            <a:r>
              <a:rPr kumimoji="0" lang="en-US" sz="1100" b="0" i="0" u="none" strike="noStrike" kern="1200" cap="none" spc="0" normalizeH="0" baseline="0" noProof="0">
                <a:ln>
                  <a:noFill/>
                </a:ln>
                <a:solidFill>
                  <a:srgbClr val="2F2F2F"/>
                </a:solidFill>
                <a:effectLst/>
                <a:uLnTx/>
                <a:uFillTx/>
                <a:latin typeface="Segoe UI"/>
                <a:ea typeface="+mn-ea"/>
                <a:cs typeface="+mn-cs"/>
              </a:rPr>
              <a:t> </a:t>
            </a:r>
            <a:endParaRPr kumimoji="0" lang="en-US" sz="1200" b="0" i="0" u="none" strike="noStrike" kern="1200" cap="none" spc="0" normalizeH="0" baseline="0" noProof="0">
              <a:ln>
                <a:noFill/>
              </a:ln>
              <a:solidFill>
                <a:srgbClr val="2F2F2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8F72F41-A225-4388-875D-E12DF7AB95B0}"/>
              </a:ext>
            </a:extLst>
          </p:cNvPr>
          <p:cNvSpPr/>
          <p:nvPr/>
        </p:nvSpPr>
        <p:spPr>
          <a:xfrm>
            <a:off x="474667" y="1448990"/>
            <a:ext cx="3615349" cy="369332"/>
          </a:xfrm>
          <a:prstGeom prst="rect">
            <a:avLst/>
          </a:prstGeom>
        </p:spPr>
        <p:txBody>
          <a:bodyPr wrap="none" l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a:ea typeface="+mn-ea"/>
                <a:cs typeface="+mn-cs"/>
                <a:hlinkClick r:id="rId10"/>
              </a:rPr>
              <a:t>https://aka.ms/SuccessWithTeams</a:t>
            </a: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AB2000A8-8115-4B20-84A7-E7EE23C47780}"/>
              </a:ext>
            </a:extLst>
          </p:cNvPr>
          <p:cNvSpPr/>
          <p:nvPr/>
        </p:nvSpPr>
        <p:spPr>
          <a:xfrm>
            <a:off x="6416262" y="1448990"/>
            <a:ext cx="3358612" cy="36933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62626"/>
                </a:solidFill>
                <a:effectLst/>
                <a:uLnTx/>
                <a:uFillTx/>
                <a:latin typeface="Segoe UI"/>
                <a:ea typeface="+mn-ea"/>
                <a:cs typeface="+mn-cs"/>
                <a:hlinkClick r:id="rId11"/>
              </a:rPr>
              <a:t>https://FastTrack.microsoft.com</a:t>
            </a: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spTree>
    <p:extLst>
      <p:ext uri="{BB962C8B-B14F-4D97-AF65-F5344CB8AC3E}">
        <p14:creationId xmlns:p14="http://schemas.microsoft.com/office/powerpoint/2010/main" val="35873524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2BA2754-D7C6-485C-A0F5-030C40D8484F}"/>
              </a:ext>
            </a:extLst>
          </p:cNvPr>
          <p:cNvGrpSpPr/>
          <p:nvPr/>
        </p:nvGrpSpPr>
        <p:grpSpPr>
          <a:xfrm>
            <a:off x="489856" y="1828800"/>
            <a:ext cx="11481484" cy="348736"/>
            <a:chOff x="492030" y="1915023"/>
            <a:chExt cx="11479308" cy="262513"/>
          </a:xfrm>
        </p:grpSpPr>
        <p:cxnSp>
          <p:nvCxnSpPr>
            <p:cNvPr id="6" name="Straight Connector 5">
              <a:extLst>
                <a:ext uri="{FF2B5EF4-FFF2-40B4-BE49-F238E27FC236}">
                  <a16:creationId xmlns:a16="http://schemas.microsoft.com/office/drawing/2014/main" id="{77E5F329-0B0B-401E-AE39-7C091A9C2790}"/>
                </a:ext>
              </a:extLst>
            </p:cNvPr>
            <p:cNvCxnSpPr>
              <a:cxnSpLocks/>
            </p:cNvCxnSpPr>
            <p:nvPr/>
          </p:nvCxnSpPr>
          <p:spPr>
            <a:xfrm flipV="1">
              <a:off x="11971338" y="1915023"/>
              <a:ext cx="0" cy="262513"/>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291741-7339-4869-8E95-62C438761063}"/>
                </a:ext>
              </a:extLst>
            </p:cNvPr>
            <p:cNvCxnSpPr/>
            <p:nvPr/>
          </p:nvCxnSpPr>
          <p:spPr>
            <a:xfrm flipV="1">
              <a:off x="492030" y="1915023"/>
              <a:ext cx="0" cy="262513"/>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D1EECF-5927-4A08-ABE7-B438DC9127D9}"/>
                </a:ext>
              </a:extLst>
            </p:cNvPr>
            <p:cNvCxnSpPr>
              <a:cxnSpLocks/>
            </p:cNvCxnSpPr>
            <p:nvPr/>
          </p:nvCxnSpPr>
          <p:spPr>
            <a:xfrm flipV="1">
              <a:off x="492030" y="1919144"/>
              <a:ext cx="11479308" cy="1"/>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a:t>Teams Architecture: bringing together Office 365 and Skype</a:t>
            </a:r>
          </a:p>
        </p:txBody>
      </p:sp>
      <p:sp>
        <p:nvSpPr>
          <p:cNvPr id="7" name="Rounded Rectangle 6"/>
          <p:cNvSpPr/>
          <p:nvPr/>
        </p:nvSpPr>
        <p:spPr bwMode="auto">
          <a:xfrm>
            <a:off x="3157663" y="4816989"/>
            <a:ext cx="8813676" cy="1518163"/>
          </a:xfrm>
          <a:prstGeom prst="rect">
            <a:avLst/>
          </a:prstGeom>
          <a:solidFill>
            <a:srgbClr val="C2C2C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F2F2F"/>
                </a:solidFill>
                <a:effectLst/>
                <a:uLnTx/>
                <a:uFillTx/>
                <a:latin typeface="Segoe UI Semibold"/>
                <a:ea typeface="+mn-ea"/>
                <a:cs typeface="Segoe UI Light" panose="020B0502040204020203" pitchFamily="34" charset="0"/>
              </a:rPr>
              <a:t>Azure</a:t>
            </a:r>
          </a:p>
        </p:txBody>
      </p:sp>
      <p:sp>
        <p:nvSpPr>
          <p:cNvPr id="5" name="Rounded Rectangle 4"/>
          <p:cNvSpPr/>
          <p:nvPr/>
        </p:nvSpPr>
        <p:spPr bwMode="auto">
          <a:xfrm>
            <a:off x="489855" y="2314696"/>
            <a:ext cx="2530651" cy="4020456"/>
          </a:xfrm>
          <a:prstGeom prst="rect">
            <a:avLst/>
          </a:prstGeom>
          <a:solidFill>
            <a:srgbClr val="00205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Office 365 platform and services</a:t>
            </a:r>
          </a:p>
        </p:txBody>
      </p:sp>
      <p:sp>
        <p:nvSpPr>
          <p:cNvPr id="8" name="Rounded Rectangle 7"/>
          <p:cNvSpPr/>
          <p:nvPr/>
        </p:nvSpPr>
        <p:spPr bwMode="auto">
          <a:xfrm>
            <a:off x="9361529" y="2314696"/>
            <a:ext cx="2609810" cy="2366565"/>
          </a:xfrm>
          <a:prstGeom prst="rect">
            <a:avLst/>
          </a:prstGeom>
          <a:solidFill>
            <a:srgbClr val="00BCF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Skype </a:t>
            </a:r>
            <a:br>
              <a:rPr kumimoji="0" lang="en-US" sz="18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Infrastructure</a:t>
            </a:r>
          </a:p>
        </p:txBody>
      </p:sp>
      <p:sp>
        <p:nvSpPr>
          <p:cNvPr id="11" name="Rounded Rectangle 10"/>
          <p:cNvSpPr/>
          <p:nvPr/>
        </p:nvSpPr>
        <p:spPr bwMode="auto">
          <a:xfrm>
            <a:off x="3157663" y="2314696"/>
            <a:ext cx="6066708" cy="2366565"/>
          </a:xfrm>
          <a:prstGeom prst="rect">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Light" panose="020B0502040204020203" pitchFamily="34" charset="0"/>
              </a:rPr>
              <a:t>Teams Services</a:t>
            </a:r>
          </a:p>
        </p:txBody>
      </p:sp>
      <p:sp>
        <p:nvSpPr>
          <p:cNvPr id="12" name="Rounded Rectangle 11"/>
          <p:cNvSpPr/>
          <p:nvPr/>
        </p:nvSpPr>
        <p:spPr bwMode="auto">
          <a:xfrm>
            <a:off x="5151025" y="1422397"/>
            <a:ext cx="2134425" cy="755139"/>
          </a:xfrm>
          <a:prstGeom prst="rect">
            <a:avLst/>
          </a:prstGeom>
          <a:solidFill>
            <a:schemeClr val="bg2"/>
          </a:solidFill>
          <a:ln w="28575">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Semibold"/>
                <a:ea typeface="Segoe UI" pitchFamily="34" charset="0"/>
                <a:cs typeface="Segoe UI" pitchFamily="34" charset="0"/>
              </a:rPr>
              <a:t>Teams Clients</a:t>
            </a:r>
          </a:p>
        </p:txBody>
      </p:sp>
    </p:spTree>
    <p:extLst>
      <p:ext uri="{BB962C8B-B14F-4D97-AF65-F5344CB8AC3E}">
        <p14:creationId xmlns:p14="http://schemas.microsoft.com/office/powerpoint/2010/main" val="35567699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59BA37-91E9-4C5A-8306-B41DDCE85783}"/>
              </a:ext>
            </a:extLst>
          </p:cNvPr>
          <p:cNvSpPr/>
          <p:nvPr/>
        </p:nvSpPr>
        <p:spPr bwMode="auto">
          <a:xfrm>
            <a:off x="1301416" y="1537849"/>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Chat</a:t>
            </a:r>
          </a:p>
        </p:txBody>
      </p:sp>
      <p:sp>
        <p:nvSpPr>
          <p:cNvPr id="10" name="Rectangle 9">
            <a:extLst>
              <a:ext uri="{FF2B5EF4-FFF2-40B4-BE49-F238E27FC236}">
                <a16:creationId xmlns:a16="http://schemas.microsoft.com/office/drawing/2014/main" id="{2BB8F5BE-1F9E-4781-8751-0FDB0F7E4340}"/>
              </a:ext>
            </a:extLst>
          </p:cNvPr>
          <p:cNvSpPr/>
          <p:nvPr/>
        </p:nvSpPr>
        <p:spPr bwMode="auto">
          <a:xfrm>
            <a:off x="9766097" y="3686429"/>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Channel</a:t>
            </a:r>
          </a:p>
        </p:txBody>
      </p:sp>
      <p:sp>
        <p:nvSpPr>
          <p:cNvPr id="20" name="Rectangle 19">
            <a:extLst>
              <a:ext uri="{FF2B5EF4-FFF2-40B4-BE49-F238E27FC236}">
                <a16:creationId xmlns:a16="http://schemas.microsoft.com/office/drawing/2014/main" id="{33353210-7A49-4459-AEBC-DF9ACF258B94}"/>
              </a:ext>
            </a:extLst>
          </p:cNvPr>
          <p:cNvSpPr/>
          <p:nvPr/>
        </p:nvSpPr>
        <p:spPr bwMode="auto">
          <a:xfrm>
            <a:off x="6512549" y="2791049"/>
            <a:ext cx="2953512" cy="1644258"/>
          </a:xfrm>
          <a:prstGeom prst="rect">
            <a:avLst/>
          </a:prstGeom>
          <a:solidFill>
            <a:schemeClr val="bg1"/>
          </a:solidFill>
          <a:ln w="28575">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E6E6E6">
                    <a:lumMod val="50000"/>
                  </a:srgbClr>
                </a:solidFill>
                <a:effectLst/>
                <a:uLnTx/>
                <a:uFillTx/>
                <a:latin typeface="Segoe UI Semibold"/>
                <a:ea typeface="+mn-ea"/>
                <a:cs typeface="Segoe UI" pitchFamily="34" charset="0"/>
              </a:rPr>
              <a:t>SharePoint Team Site</a:t>
            </a:r>
          </a:p>
        </p:txBody>
      </p:sp>
      <p:sp>
        <p:nvSpPr>
          <p:cNvPr id="21" name="Rectangle 20">
            <a:extLst>
              <a:ext uri="{FF2B5EF4-FFF2-40B4-BE49-F238E27FC236}">
                <a16:creationId xmlns:a16="http://schemas.microsoft.com/office/drawing/2014/main" id="{8D12C446-4D79-43EB-91B9-F6BA231C53D4}"/>
              </a:ext>
            </a:extLst>
          </p:cNvPr>
          <p:cNvSpPr/>
          <p:nvPr/>
        </p:nvSpPr>
        <p:spPr bwMode="auto">
          <a:xfrm>
            <a:off x="6799884" y="3594669"/>
            <a:ext cx="1828800" cy="640080"/>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Folder</a:t>
            </a:r>
          </a:p>
        </p:txBody>
      </p:sp>
      <p:cxnSp>
        <p:nvCxnSpPr>
          <p:cNvPr id="36" name="Connector: Elbow 35">
            <a:extLst>
              <a:ext uri="{FF2B5EF4-FFF2-40B4-BE49-F238E27FC236}">
                <a16:creationId xmlns:a16="http://schemas.microsoft.com/office/drawing/2014/main" id="{0E162E2D-E18F-44C1-914F-59DFCAFEF8FF}"/>
              </a:ext>
            </a:extLst>
          </p:cNvPr>
          <p:cNvCxnSpPr>
            <a:cxnSpLocks/>
          </p:cNvCxnSpPr>
          <p:nvPr/>
        </p:nvCxnSpPr>
        <p:spPr>
          <a:xfrm rot="10800000" flipV="1">
            <a:off x="3630728" y="1922773"/>
            <a:ext cx="922945" cy="1448389"/>
          </a:xfrm>
          <a:prstGeom prst="bentConnector3">
            <a:avLst>
              <a:gd name="adj1" fmla="val 30908"/>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91961EA-6F7C-4EB3-8D29-399BF9E983B1}"/>
              </a:ext>
            </a:extLst>
          </p:cNvPr>
          <p:cNvSpPr/>
          <p:nvPr/>
        </p:nvSpPr>
        <p:spPr bwMode="auto">
          <a:xfrm>
            <a:off x="8641385" y="5623944"/>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Reply Chain</a:t>
            </a:r>
          </a:p>
        </p:txBody>
      </p:sp>
      <p:sp>
        <p:nvSpPr>
          <p:cNvPr id="59" name="Rectangle 58">
            <a:extLst>
              <a:ext uri="{FF2B5EF4-FFF2-40B4-BE49-F238E27FC236}">
                <a16:creationId xmlns:a16="http://schemas.microsoft.com/office/drawing/2014/main" id="{935CC7F0-45F9-45B8-8445-5E22A875EFE0}"/>
              </a:ext>
            </a:extLst>
          </p:cNvPr>
          <p:cNvSpPr/>
          <p:nvPr/>
        </p:nvSpPr>
        <p:spPr bwMode="auto">
          <a:xfrm>
            <a:off x="4462008" y="5623944"/>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Message</a:t>
            </a:r>
          </a:p>
        </p:txBody>
      </p:sp>
      <p:sp>
        <p:nvSpPr>
          <p:cNvPr id="60" name="Rectangle 59">
            <a:extLst>
              <a:ext uri="{FF2B5EF4-FFF2-40B4-BE49-F238E27FC236}">
                <a16:creationId xmlns:a16="http://schemas.microsoft.com/office/drawing/2014/main" id="{CE494139-FFFB-41BE-888C-0AC734098875}"/>
              </a:ext>
            </a:extLst>
          </p:cNvPr>
          <p:cNvSpPr/>
          <p:nvPr/>
        </p:nvSpPr>
        <p:spPr bwMode="auto">
          <a:xfrm>
            <a:off x="4462008" y="4677111"/>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Images</a:t>
            </a:r>
          </a:p>
        </p:txBody>
      </p:sp>
      <p:cxnSp>
        <p:nvCxnSpPr>
          <p:cNvPr id="66" name="Straight Arrow Connector 65">
            <a:extLst>
              <a:ext uri="{FF2B5EF4-FFF2-40B4-BE49-F238E27FC236}">
                <a16:creationId xmlns:a16="http://schemas.microsoft.com/office/drawing/2014/main" id="{A1E341C7-DD0A-4C5D-851C-3F5EED6E34BE}"/>
              </a:ext>
            </a:extLst>
          </p:cNvPr>
          <p:cNvCxnSpPr>
            <a:cxnSpLocks/>
          </p:cNvCxnSpPr>
          <p:nvPr/>
        </p:nvCxnSpPr>
        <p:spPr>
          <a:xfrm flipH="1">
            <a:off x="6382473" y="1862048"/>
            <a:ext cx="692432" cy="1661"/>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3EB6C81-1687-43CC-B51B-B5895E9DCE62}"/>
              </a:ext>
            </a:extLst>
          </p:cNvPr>
          <p:cNvCxnSpPr>
            <a:cxnSpLocks/>
          </p:cNvCxnSpPr>
          <p:nvPr/>
        </p:nvCxnSpPr>
        <p:spPr>
          <a:xfrm flipH="1">
            <a:off x="8764859" y="4010627"/>
            <a:ext cx="1001239" cy="0"/>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ABD5C24-6FEA-4758-98B1-A1D180818BFD}"/>
              </a:ext>
            </a:extLst>
          </p:cNvPr>
          <p:cNvCxnSpPr>
            <a:cxnSpLocks/>
          </p:cNvCxnSpPr>
          <p:nvPr/>
        </p:nvCxnSpPr>
        <p:spPr>
          <a:xfrm>
            <a:off x="8903705" y="1862048"/>
            <a:ext cx="1776792" cy="1824381"/>
          </a:xfrm>
          <a:prstGeom prst="bentConnector2">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F85ED6F-29B5-4453-B6B7-A88B923E12F1}"/>
              </a:ext>
            </a:extLst>
          </p:cNvPr>
          <p:cNvCxnSpPr>
            <a:cxnSpLocks/>
          </p:cNvCxnSpPr>
          <p:nvPr/>
        </p:nvCxnSpPr>
        <p:spPr>
          <a:xfrm>
            <a:off x="7989305" y="2186244"/>
            <a:ext cx="0" cy="604804"/>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8F53DE9-4710-41A4-B0DD-AD58EC3A0D4F}"/>
              </a:ext>
            </a:extLst>
          </p:cNvPr>
          <p:cNvCxnSpPr>
            <a:cxnSpLocks/>
            <a:stCxn id="9" idx="1"/>
            <a:endCxn id="59" idx="1"/>
          </p:cNvCxnSpPr>
          <p:nvPr/>
        </p:nvCxnSpPr>
        <p:spPr>
          <a:xfrm rot="10800000" flipH="1" flipV="1">
            <a:off x="1301416" y="1857888"/>
            <a:ext cx="3160592" cy="4086095"/>
          </a:xfrm>
          <a:prstGeom prst="bentConnector3">
            <a:avLst>
              <a:gd name="adj1" fmla="val -7233"/>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D5BE47B-8A6D-45E5-A95B-B85FA6F77D56}"/>
              </a:ext>
            </a:extLst>
          </p:cNvPr>
          <p:cNvCxnSpPr>
            <a:cxnSpLocks/>
          </p:cNvCxnSpPr>
          <p:nvPr/>
        </p:nvCxnSpPr>
        <p:spPr>
          <a:xfrm rot="16200000" flipV="1">
            <a:off x="1968583" y="2433480"/>
            <a:ext cx="1184041" cy="689570"/>
          </a:xfrm>
          <a:prstGeom prst="bentConnector3">
            <a:avLst>
              <a:gd name="adj1" fmla="val 526"/>
            </a:avLst>
          </a:prstGeom>
          <a:ln w="38100">
            <a:solidFill>
              <a:schemeClr val="tx1">
                <a:lumMod val="50000"/>
                <a:lumOff val="50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8B9774B-9CAE-4E27-BA3D-147F2319048F}"/>
              </a:ext>
            </a:extLst>
          </p:cNvPr>
          <p:cNvCxnSpPr>
            <a:cxnSpLocks/>
            <a:stCxn id="58" idx="1"/>
            <a:endCxn id="59" idx="3"/>
          </p:cNvCxnSpPr>
          <p:nvPr/>
        </p:nvCxnSpPr>
        <p:spPr>
          <a:xfrm flipH="1">
            <a:off x="6382248" y="5943984"/>
            <a:ext cx="2259137" cy="0"/>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5684AA6-5126-4FC1-92E7-55F3E0266911}"/>
              </a:ext>
            </a:extLst>
          </p:cNvPr>
          <p:cNvCxnSpPr>
            <a:cxnSpLocks/>
          </p:cNvCxnSpPr>
          <p:nvPr/>
        </p:nvCxnSpPr>
        <p:spPr>
          <a:xfrm flipH="1" flipV="1">
            <a:off x="5463081" y="5391089"/>
            <a:ext cx="1" cy="224542"/>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Title 97">
            <a:extLst>
              <a:ext uri="{FF2B5EF4-FFF2-40B4-BE49-F238E27FC236}">
                <a16:creationId xmlns:a16="http://schemas.microsoft.com/office/drawing/2014/main" id="{14CAD45A-B968-4A6D-8E9F-5C6C1F0A5F50}"/>
              </a:ext>
            </a:extLst>
          </p:cNvPr>
          <p:cNvSpPr>
            <a:spLocks noGrp="1"/>
          </p:cNvSpPr>
          <p:nvPr>
            <p:ph type="title"/>
          </p:nvPr>
        </p:nvSpPr>
        <p:spPr/>
        <p:txBody>
          <a:bodyPr/>
          <a:lstStyle/>
          <a:p>
            <a:r>
              <a:rPr lang="en-US"/>
              <a:t>Teams Conversations Logical Architecture</a:t>
            </a:r>
          </a:p>
        </p:txBody>
      </p:sp>
      <p:cxnSp>
        <p:nvCxnSpPr>
          <p:cNvPr id="100" name="Connector: Elbow 99">
            <a:extLst>
              <a:ext uri="{FF2B5EF4-FFF2-40B4-BE49-F238E27FC236}">
                <a16:creationId xmlns:a16="http://schemas.microsoft.com/office/drawing/2014/main" id="{82284ADD-1C37-4DFD-8D54-72152349388C}"/>
              </a:ext>
            </a:extLst>
          </p:cNvPr>
          <p:cNvCxnSpPr>
            <a:cxnSpLocks/>
          </p:cNvCxnSpPr>
          <p:nvPr/>
        </p:nvCxnSpPr>
        <p:spPr>
          <a:xfrm rot="16200000" flipV="1">
            <a:off x="5289036" y="2467253"/>
            <a:ext cx="1397560" cy="1049469"/>
          </a:xfrm>
          <a:prstGeom prst="bentConnector3">
            <a:avLst>
              <a:gd name="adj1" fmla="val -1066"/>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02B39F1-C91A-4A50-B397-50B892261986}"/>
              </a:ext>
            </a:extLst>
          </p:cNvPr>
          <p:cNvSpPr/>
          <p:nvPr/>
        </p:nvSpPr>
        <p:spPr bwMode="auto">
          <a:xfrm>
            <a:off x="1437053" y="4677111"/>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OneDrive</a:t>
            </a:r>
          </a:p>
        </p:txBody>
      </p:sp>
      <p:cxnSp>
        <p:nvCxnSpPr>
          <p:cNvPr id="110" name="Connector: Elbow 109">
            <a:extLst>
              <a:ext uri="{FF2B5EF4-FFF2-40B4-BE49-F238E27FC236}">
                <a16:creationId xmlns:a16="http://schemas.microsoft.com/office/drawing/2014/main" id="{238BC9F5-A178-41E6-B942-CCC647C9F90A}"/>
              </a:ext>
            </a:extLst>
          </p:cNvPr>
          <p:cNvCxnSpPr>
            <a:cxnSpLocks/>
          </p:cNvCxnSpPr>
          <p:nvPr/>
        </p:nvCxnSpPr>
        <p:spPr>
          <a:xfrm rot="5400000">
            <a:off x="2367036" y="3716569"/>
            <a:ext cx="920652" cy="860377"/>
          </a:xfrm>
          <a:prstGeom prst="bentConnector3">
            <a:avLst>
              <a:gd name="adj1" fmla="val 50000"/>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7CA65411-1EE9-4FCD-ABA1-37779D850311}"/>
              </a:ext>
            </a:extLst>
          </p:cNvPr>
          <p:cNvCxnSpPr>
            <a:cxnSpLocks/>
            <a:endCxn id="58" idx="3"/>
          </p:cNvCxnSpPr>
          <p:nvPr/>
        </p:nvCxnSpPr>
        <p:spPr>
          <a:xfrm rot="5400000">
            <a:off x="10275881" y="4296371"/>
            <a:ext cx="1933357" cy="1361868"/>
          </a:xfrm>
          <a:prstGeom prst="bentConnector2">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8DF694A4-19D7-440D-A143-A39DDBEDD820}"/>
              </a:ext>
            </a:extLst>
          </p:cNvPr>
          <p:cNvSpPr/>
          <p:nvPr/>
        </p:nvSpPr>
        <p:spPr bwMode="auto">
          <a:xfrm>
            <a:off x="9766097" y="4677111"/>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Tabs</a:t>
            </a:r>
          </a:p>
        </p:txBody>
      </p:sp>
      <p:cxnSp>
        <p:nvCxnSpPr>
          <p:cNvPr id="156" name="Straight Arrow Connector 155">
            <a:extLst>
              <a:ext uri="{FF2B5EF4-FFF2-40B4-BE49-F238E27FC236}">
                <a16:creationId xmlns:a16="http://schemas.microsoft.com/office/drawing/2014/main" id="{C8FD1677-0221-4F28-8CA7-6AA56E897A2D}"/>
              </a:ext>
            </a:extLst>
          </p:cNvPr>
          <p:cNvCxnSpPr>
            <a:cxnSpLocks/>
            <a:stCxn id="10" idx="2"/>
            <a:endCxn id="151" idx="0"/>
          </p:cNvCxnSpPr>
          <p:nvPr/>
        </p:nvCxnSpPr>
        <p:spPr>
          <a:xfrm>
            <a:off x="10726217" y="4326509"/>
            <a:ext cx="0" cy="350602"/>
          </a:xfrm>
          <a:prstGeom prst="straightConnector1">
            <a:avLst/>
          </a:prstGeom>
          <a:ln w="38100">
            <a:solidFill>
              <a:schemeClr val="tx1">
                <a:lumMod val="50000"/>
                <a:lumOff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people_5" title="Icon of a person with a box around them">
            <a:extLst>
              <a:ext uri="{FF2B5EF4-FFF2-40B4-BE49-F238E27FC236}">
                <a16:creationId xmlns:a16="http://schemas.microsoft.com/office/drawing/2014/main" id="{14000E6A-7636-4130-B622-1114870677F7}"/>
              </a:ext>
            </a:extLst>
          </p:cNvPr>
          <p:cNvSpPr>
            <a:spLocks noChangeAspect="1" noEditPoints="1"/>
          </p:cNvSpPr>
          <p:nvPr/>
        </p:nvSpPr>
        <p:spPr bwMode="auto">
          <a:xfrm>
            <a:off x="2914724" y="2938463"/>
            <a:ext cx="689571" cy="68683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olderHorizontal_F12B" title="Icon of a folder">
            <a:extLst>
              <a:ext uri="{FF2B5EF4-FFF2-40B4-BE49-F238E27FC236}">
                <a16:creationId xmlns:a16="http://schemas.microsoft.com/office/drawing/2014/main" id="{BC048590-2B63-4362-9B89-683C373A9957}"/>
              </a:ext>
            </a:extLst>
          </p:cNvPr>
          <p:cNvSpPr>
            <a:spLocks noChangeAspect="1" noEditPoints="1"/>
          </p:cNvSpPr>
          <p:nvPr/>
        </p:nvSpPr>
        <p:spPr bwMode="auto">
          <a:xfrm>
            <a:off x="6958427" y="3774485"/>
            <a:ext cx="316134" cy="23198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cxnSp>
        <p:nvCxnSpPr>
          <p:cNvPr id="33" name="Straight Arrow Connector 32">
            <a:extLst>
              <a:ext uri="{FF2B5EF4-FFF2-40B4-BE49-F238E27FC236}">
                <a16:creationId xmlns:a16="http://schemas.microsoft.com/office/drawing/2014/main" id="{EDEB43FE-FE9E-4C65-A854-E86AFDA95F8E}"/>
              </a:ext>
            </a:extLst>
          </p:cNvPr>
          <p:cNvCxnSpPr>
            <a:cxnSpLocks/>
            <a:endCxn id="10" idx="3"/>
          </p:cNvCxnSpPr>
          <p:nvPr/>
        </p:nvCxnSpPr>
        <p:spPr>
          <a:xfrm flipH="1" flipV="1">
            <a:off x="11686337" y="4006469"/>
            <a:ext cx="248364" cy="2"/>
          </a:xfrm>
          <a:prstGeom prst="straightConnector1">
            <a:avLst/>
          </a:prstGeom>
          <a:ln w="3810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8B65AEE-EA70-4599-9819-D824C53B5181}"/>
              </a:ext>
            </a:extLst>
          </p:cNvPr>
          <p:cNvSpPr/>
          <p:nvPr/>
        </p:nvSpPr>
        <p:spPr bwMode="auto">
          <a:xfrm>
            <a:off x="7074905" y="1537849"/>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Team</a:t>
            </a:r>
          </a:p>
        </p:txBody>
      </p:sp>
      <p:sp>
        <p:nvSpPr>
          <p:cNvPr id="8" name="Rectangle 7">
            <a:extLst>
              <a:ext uri="{FF2B5EF4-FFF2-40B4-BE49-F238E27FC236}">
                <a16:creationId xmlns:a16="http://schemas.microsoft.com/office/drawing/2014/main" id="{D176FED9-D64A-4EDD-9389-ED25E826C872}"/>
              </a:ext>
            </a:extLst>
          </p:cNvPr>
          <p:cNvSpPr/>
          <p:nvPr/>
        </p:nvSpPr>
        <p:spPr bwMode="auto">
          <a:xfrm>
            <a:off x="4462008" y="1537850"/>
            <a:ext cx="1920240" cy="640080"/>
          </a:xfrm>
          <a:prstGeom prst="rect">
            <a:avLst/>
          </a:prstGeom>
          <a:solidFill>
            <a:schemeClr val="bg2"/>
          </a:solidFill>
          <a:ln w="28575">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pitchFamily="34" charset="0"/>
              </a:rPr>
              <a:t>Modern Group</a:t>
            </a:r>
          </a:p>
        </p:txBody>
      </p:sp>
    </p:spTree>
    <p:extLst>
      <p:ext uri="{BB962C8B-B14F-4D97-AF65-F5344CB8AC3E}">
        <p14:creationId xmlns:p14="http://schemas.microsoft.com/office/powerpoint/2010/main" val="41071238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Teams developer opportunity</a:t>
            </a:r>
          </a:p>
        </p:txBody>
      </p:sp>
      <p:sp>
        <p:nvSpPr>
          <p:cNvPr id="12" name="Text Placeholder 1"/>
          <p:cNvSpPr>
            <a:spLocks noGrp="1"/>
          </p:cNvSpPr>
          <p:nvPr>
            <p:ph type="body" sz="quarter" idx="4294967295"/>
          </p:nvPr>
        </p:nvSpPr>
        <p:spPr>
          <a:xfrm>
            <a:off x="465137" y="6020836"/>
            <a:ext cx="6385605" cy="627864"/>
          </a:xfrm>
        </p:spPr>
        <p:txBody>
          <a:bodyPr lIns="0"/>
          <a:lstStyle/>
          <a:p>
            <a:pPr marL="0" indent="0">
              <a:buNone/>
            </a:pPr>
            <a:r>
              <a:rPr lang="en-US" sz="1600">
                <a:latin typeface="+mj-lt"/>
              </a:rPr>
              <a:t>Learn more: </a:t>
            </a:r>
            <a:br>
              <a:rPr lang="en-US" sz="1600">
                <a:latin typeface="+mj-lt"/>
              </a:rPr>
            </a:br>
            <a:r>
              <a:rPr lang="en-US" sz="1600">
                <a:latin typeface="+mj-lt"/>
                <a:hlinkClick r:id="rId3"/>
              </a:rPr>
              <a:t>https://developer.Microsoft.com/Microsoft-Teams</a:t>
            </a:r>
            <a:r>
              <a:rPr lang="en-US" sz="1600">
                <a:latin typeface="+mj-lt"/>
              </a:rPr>
              <a:t> </a:t>
            </a:r>
          </a:p>
        </p:txBody>
      </p:sp>
      <p:sp>
        <p:nvSpPr>
          <p:cNvPr id="13" name="Text Placeholder 1"/>
          <p:cNvSpPr>
            <a:spLocks noGrp="1"/>
          </p:cNvSpPr>
          <p:nvPr>
            <p:ph type="body" sz="quarter" idx="4294967295"/>
          </p:nvPr>
        </p:nvSpPr>
        <p:spPr>
          <a:xfrm>
            <a:off x="499217" y="1709235"/>
            <a:ext cx="4829175" cy="3902607"/>
          </a:xfrm>
        </p:spPr>
        <p:txBody>
          <a:bodyPr lIns="0"/>
          <a:lstStyle/>
          <a:p>
            <a:pPr marL="0" indent="0">
              <a:lnSpc>
                <a:spcPct val="100000"/>
              </a:lnSpc>
              <a:buNone/>
            </a:pPr>
            <a:r>
              <a:rPr lang="en-US" sz="2400">
                <a:solidFill>
                  <a:schemeClr val="accent1"/>
                </a:solidFill>
                <a:latin typeface="+mj-lt"/>
              </a:rPr>
              <a:t>Microsoft Teams provides a powerful and extensible platform</a:t>
            </a:r>
          </a:p>
          <a:p>
            <a:endParaRPr lang="en-US" sz="1600">
              <a:solidFill>
                <a:srgbClr val="2F2F2F"/>
              </a:solidFill>
              <a:latin typeface="+mj-lt"/>
            </a:endParaRPr>
          </a:p>
          <a:p>
            <a:pPr marL="0" indent="0">
              <a:lnSpc>
                <a:spcPct val="100000"/>
              </a:lnSpc>
              <a:buNone/>
            </a:pPr>
            <a:r>
              <a:rPr lang="en-US" sz="1600" b="0">
                <a:solidFill>
                  <a:srgbClr val="2F2F2F"/>
                </a:solidFill>
                <a:latin typeface="Segoe UI" panose="020B0502040204020203" pitchFamily="34" charset="0"/>
                <a:cs typeface="Segoe UI" panose="020B0502040204020203" pitchFamily="34" charset="0"/>
              </a:rPr>
              <a:t>Build apps with a rich set of capabilities to each </a:t>
            </a:r>
            <a:br>
              <a:rPr lang="en-US" sz="1600" b="0">
                <a:solidFill>
                  <a:srgbClr val="2F2F2F"/>
                </a:solidFill>
                <a:latin typeface="Segoe UI" panose="020B0502040204020203" pitchFamily="34" charset="0"/>
                <a:cs typeface="Segoe UI" panose="020B0502040204020203" pitchFamily="34" charset="0"/>
              </a:rPr>
            </a:br>
            <a:r>
              <a:rPr lang="en-US" sz="1600" b="0">
                <a:solidFill>
                  <a:srgbClr val="2F2F2F"/>
                </a:solidFill>
                <a:latin typeface="Segoe UI" panose="020B0502040204020203" pitchFamily="34" charset="0"/>
                <a:cs typeface="Segoe UI" panose="020B0502040204020203" pitchFamily="34" charset="0"/>
              </a:rPr>
              <a:t>your users through chat, channels, notifications and personal workspace. </a:t>
            </a:r>
          </a:p>
          <a:p>
            <a:pPr marL="0" indent="0">
              <a:lnSpc>
                <a:spcPct val="100000"/>
              </a:lnSpc>
              <a:buNone/>
            </a:pPr>
            <a:endParaRPr lang="en-US" sz="1600" b="0">
              <a:solidFill>
                <a:srgbClr val="2F2F2F"/>
              </a:solidFill>
              <a:latin typeface="Segoe UI" panose="020B0502040204020203" pitchFamily="34" charset="0"/>
              <a:cs typeface="Segoe UI" panose="020B0502040204020203" pitchFamily="34" charset="0"/>
            </a:endParaRPr>
          </a:p>
          <a:p>
            <a:pPr marL="0" indent="0">
              <a:lnSpc>
                <a:spcPct val="100000"/>
              </a:lnSpc>
              <a:buNone/>
            </a:pPr>
            <a:r>
              <a:rPr lang="en-US" sz="1600" b="0">
                <a:solidFill>
                  <a:srgbClr val="2F2F2F"/>
                </a:solidFill>
                <a:latin typeface="Segoe UI" panose="020B0502040204020203" pitchFamily="34" charset="0"/>
                <a:cs typeface="Segoe UI" panose="020B0502040204020203" pitchFamily="34" charset="0"/>
              </a:rPr>
              <a:t>Integrate with new or existing business processes and services</a:t>
            </a:r>
          </a:p>
          <a:p>
            <a:endParaRPr lang="en-US">
              <a:solidFill>
                <a:srgbClr val="000000"/>
              </a:solidFill>
            </a:endParaRPr>
          </a:p>
          <a:p>
            <a:pPr marL="285750" lvl="1" indent="-285750">
              <a:buFont typeface="Arial" charset="0"/>
              <a:buChar char="•"/>
            </a:pPr>
            <a:endParaRPr lang="en-US"/>
          </a:p>
        </p:txBody>
      </p:sp>
      <p:sp>
        <p:nvSpPr>
          <p:cNvPr id="2" name="TextBox 1">
            <a:extLst>
              <a:ext uri="{FF2B5EF4-FFF2-40B4-BE49-F238E27FC236}">
                <a16:creationId xmlns:a16="http://schemas.microsoft.com/office/drawing/2014/main" id="{A1107CD1-99F5-48A2-914E-E60E6C54986D}"/>
              </a:ext>
            </a:extLst>
          </p:cNvPr>
          <p:cNvSpPr txBox="1"/>
          <p:nvPr/>
        </p:nvSpPr>
        <p:spPr>
          <a:xfrm>
            <a:off x="9302639" y="6431717"/>
            <a:ext cx="2982667" cy="4339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*Feature in Developer Preview,  **APIs in beta</a:t>
            </a:r>
          </a:p>
        </p:txBody>
      </p:sp>
      <p:grpSp>
        <p:nvGrpSpPr>
          <p:cNvPr id="39" name="Group 38">
            <a:extLst>
              <a:ext uri="{FF2B5EF4-FFF2-40B4-BE49-F238E27FC236}">
                <a16:creationId xmlns:a16="http://schemas.microsoft.com/office/drawing/2014/main" id="{8BEF329D-426A-43C7-950B-055A24295565}"/>
              </a:ext>
            </a:extLst>
          </p:cNvPr>
          <p:cNvGrpSpPr/>
          <p:nvPr/>
        </p:nvGrpSpPr>
        <p:grpSpPr>
          <a:xfrm>
            <a:off x="9006147" y="1539349"/>
            <a:ext cx="2813277" cy="3647799"/>
            <a:chOff x="8692553" y="1009623"/>
            <a:chExt cx="2813277" cy="3647799"/>
          </a:xfrm>
        </p:grpSpPr>
        <p:sp>
          <p:nvSpPr>
            <p:cNvPr id="40" name="TextBox 39">
              <a:extLst>
                <a:ext uri="{FF2B5EF4-FFF2-40B4-BE49-F238E27FC236}">
                  <a16:creationId xmlns:a16="http://schemas.microsoft.com/office/drawing/2014/main" id="{C2C708A5-7DC2-4F47-97A3-6A7382F96AC9}"/>
                </a:ext>
              </a:extLst>
            </p:cNvPr>
            <p:cNvSpPr txBox="1"/>
            <p:nvPr/>
          </p:nvSpPr>
          <p:spPr>
            <a:xfrm>
              <a:off x="9270441" y="2294133"/>
              <a:ext cx="2235389"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Connectors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9270441" y="2717068"/>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Post rich updates to channels</a:t>
              </a:r>
            </a:p>
          </p:txBody>
        </p:sp>
        <p:pic>
          <p:nvPicPr>
            <p:cNvPr id="42" name="Picture 41" descr="12Connector_Wht@2x.png">
              <a:extLst>
                <a:ext uri="{FF2B5EF4-FFF2-40B4-BE49-F238E27FC236}">
                  <a16:creationId xmlns:a16="http://schemas.microsoft.com/office/drawing/2014/main" id="{7D05215A-C344-4909-8D43-5CFC27ED1293}"/>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artisticGlowEdges trans="40000" smoothness="10"/>
                      </a14:imgEffect>
                      <a14:imgEffect>
                        <a14:saturation sat="400000"/>
                      </a14:imgEffect>
                    </a14:imgLayer>
                  </a14:imgProps>
                </a:ext>
              </a:extLst>
            </a:blip>
            <a:stretch>
              <a:fillRect/>
            </a:stretch>
          </p:blipFill>
          <p:spPr>
            <a:xfrm>
              <a:off x="8692553" y="2258815"/>
              <a:ext cx="454216" cy="454216"/>
            </a:xfrm>
            <a:prstGeom prst="rect">
              <a:avLst/>
            </a:prstGeom>
            <a:ln>
              <a:noFill/>
            </a:ln>
          </p:spPr>
        </p:pic>
        <p:sp>
          <p:nvSpPr>
            <p:cNvPr id="45" name="TextBox 44">
              <a:extLst>
                <a:ext uri="{FF2B5EF4-FFF2-40B4-BE49-F238E27FC236}">
                  <a16:creationId xmlns:a16="http://schemas.microsoft.com/office/drawing/2014/main" id="{E06F3157-2B9D-40F1-B53A-D7797A5AE41E}"/>
                </a:ext>
              </a:extLst>
            </p:cNvPr>
            <p:cNvSpPr txBox="1"/>
            <p:nvPr/>
          </p:nvSpPr>
          <p:spPr>
            <a:xfrm>
              <a:off x="9270441" y="3655795"/>
              <a:ext cx="2235389"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Activity Feed</a:t>
              </a:r>
              <a:r>
                <a:rPr kumimoji="0" lang="en-US" sz="1600" b="0" i="0" u="none" strike="noStrike" kern="1200" cap="none" spc="0" normalizeH="0" baseline="0" noProof="0">
                  <a:ln>
                    <a:noFill/>
                  </a:ln>
                  <a:solidFill>
                    <a:srgbClr val="2F2F2F"/>
                  </a:solidFill>
                  <a:effectLst/>
                  <a:uLnTx/>
                  <a:uFillTx/>
                  <a:latin typeface="Segoe UI" charset="0"/>
                  <a:ea typeface="Segoe UI" charset="0"/>
                  <a:cs typeface="Segoe UI" charset="0"/>
                </a:rPr>
                <a:t>*</a:t>
              </a:r>
              <a:endPar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endParaRPr>
            </a:p>
          </p:txBody>
        </p:sp>
        <p:sp>
          <p:nvSpPr>
            <p:cNvPr id="46" name="Text Placeholder 43">
              <a:extLst>
                <a:ext uri="{FF2B5EF4-FFF2-40B4-BE49-F238E27FC236}">
                  <a16:creationId xmlns:a16="http://schemas.microsoft.com/office/drawing/2014/main" id="{21BBEBEE-DDF8-4B95-9FFE-22DACDEED9C4}"/>
                </a:ext>
              </a:extLst>
            </p:cNvPr>
            <p:cNvSpPr txBox="1">
              <a:spLocks/>
            </p:cNvSpPr>
            <p:nvPr/>
          </p:nvSpPr>
          <p:spPr>
            <a:xfrm>
              <a:off x="9270441" y="407724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Engage users via feed notifications</a:t>
              </a:r>
            </a:p>
          </p:txBody>
        </p:sp>
        <p:pic>
          <p:nvPicPr>
            <p:cNvPr id="48" name="Picture 47" descr="12Activity_Wht@2x.png">
              <a:extLst>
                <a:ext uri="{FF2B5EF4-FFF2-40B4-BE49-F238E27FC236}">
                  <a16:creationId xmlns:a16="http://schemas.microsoft.com/office/drawing/2014/main" id="{F0610555-6D24-4E3B-B2B1-86D9B83D4CDE}"/>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artisticGlowEdges trans="40000" smoothness="10"/>
                      </a14:imgEffect>
                      <a14:imgEffect>
                        <a14:saturation sat="400000"/>
                      </a14:imgEffect>
                    </a14:imgLayer>
                  </a14:imgProps>
                </a:ext>
              </a:extLst>
            </a:blip>
            <a:stretch>
              <a:fillRect/>
            </a:stretch>
          </p:blipFill>
          <p:spPr>
            <a:xfrm>
              <a:off x="8692553" y="3623028"/>
              <a:ext cx="454216" cy="454216"/>
            </a:xfrm>
            <a:prstGeom prst="rect">
              <a:avLst/>
            </a:prstGeom>
            <a:ln>
              <a:noFill/>
            </a:ln>
          </p:spPr>
        </p:pic>
        <p:sp>
          <p:nvSpPr>
            <p:cNvPr id="49" name="TextBox 48">
              <a:extLst>
                <a:ext uri="{FF2B5EF4-FFF2-40B4-BE49-F238E27FC236}">
                  <a16:creationId xmlns:a16="http://schemas.microsoft.com/office/drawing/2014/main" id="{5A0C636E-1C41-4220-87DB-680EB77D0FAE}"/>
                </a:ext>
              </a:extLst>
            </p:cNvPr>
            <p:cNvSpPr txBox="1"/>
            <p:nvPr/>
          </p:nvSpPr>
          <p:spPr>
            <a:xfrm>
              <a:off x="9270441" y="1009623"/>
              <a:ext cx="2235389"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9270441" y="143107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Help users get tasks done in conversations</a:t>
              </a:r>
            </a:p>
          </p:txBody>
        </p:sp>
        <p:pic>
          <p:nvPicPr>
            <p:cNvPr id="51" name="Picture 50" descr="12Bots_Wht@2x.png">
              <a:extLst>
                <a:ext uri="{FF2B5EF4-FFF2-40B4-BE49-F238E27FC236}">
                  <a16:creationId xmlns:a16="http://schemas.microsoft.com/office/drawing/2014/main" id="{4FD1C6F0-FB13-4563-B073-C2DC93BD20F9}"/>
                </a:ext>
              </a:extLst>
            </p:cNvPr>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artisticGlowEdges trans="40000" smoothness="10"/>
                      </a14:imgEffect>
                      <a14:imgEffect>
                        <a14:saturation sat="400000"/>
                      </a14:imgEffect>
                    </a14:imgLayer>
                  </a14:imgProps>
                </a:ext>
              </a:extLst>
            </a:blip>
            <a:stretch>
              <a:fillRect/>
            </a:stretch>
          </p:blipFill>
          <p:spPr>
            <a:xfrm>
              <a:off x="8692553" y="1009623"/>
              <a:ext cx="454216" cy="454216"/>
            </a:xfrm>
            <a:prstGeom prst="rect">
              <a:avLst/>
            </a:prstGeom>
            <a:ln>
              <a:noFill/>
            </a:ln>
          </p:spPr>
        </p:pic>
      </p:grpSp>
      <p:grpSp>
        <p:nvGrpSpPr>
          <p:cNvPr id="53" name="Group 52">
            <a:extLst>
              <a:ext uri="{FF2B5EF4-FFF2-40B4-BE49-F238E27FC236}">
                <a16:creationId xmlns:a16="http://schemas.microsoft.com/office/drawing/2014/main" id="{9B24D174-5003-47E5-BCF1-4BACEFF289A3}"/>
              </a:ext>
            </a:extLst>
          </p:cNvPr>
          <p:cNvGrpSpPr/>
          <p:nvPr/>
        </p:nvGrpSpPr>
        <p:grpSpPr>
          <a:xfrm>
            <a:off x="5580468" y="1539349"/>
            <a:ext cx="3364193" cy="4981949"/>
            <a:chOff x="4872694" y="1009623"/>
            <a:chExt cx="3364193" cy="4981949"/>
          </a:xfrm>
        </p:grpSpPr>
        <p:sp>
          <p:nvSpPr>
            <p:cNvPr id="54" name="TextBox 53">
              <a:extLst>
                <a:ext uri="{FF2B5EF4-FFF2-40B4-BE49-F238E27FC236}">
                  <a16:creationId xmlns:a16="http://schemas.microsoft.com/office/drawing/2014/main" id="{569A9215-639F-41E8-BE96-877A76F6B361}"/>
                </a:ext>
              </a:extLst>
            </p:cNvPr>
            <p:cNvSpPr txBox="1"/>
            <p:nvPr/>
          </p:nvSpPr>
          <p:spPr>
            <a:xfrm>
              <a:off x="5448991" y="3655795"/>
              <a:ext cx="2787896"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Actionable Messaging</a:t>
              </a:r>
              <a:r>
                <a:rPr kumimoji="0" lang="en-US" sz="1600" b="0" i="0" u="none" strike="noStrike" kern="1200" cap="none" spc="0" normalizeH="0" baseline="0" noProof="0">
                  <a:ln>
                    <a:noFill/>
                  </a:ln>
                  <a:solidFill>
                    <a:srgbClr val="2F2F2F"/>
                  </a:solidFill>
                  <a:effectLst/>
                  <a:uLnTx/>
                  <a:uFillTx/>
                  <a:latin typeface="Segoe UI" charset="0"/>
                  <a:ea typeface="Segoe UI" charset="0"/>
                  <a:cs typeface="Segoe UI" charset="0"/>
                </a:rPr>
                <a:t>*</a:t>
              </a:r>
              <a:endPar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endParaRP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5448991" y="407724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Add rich interaction to your connector cards</a:t>
              </a:r>
            </a:p>
          </p:txBody>
        </p:sp>
        <p:pic>
          <p:nvPicPr>
            <p:cNvPr id="56" name="Picture 55" descr="12Actionable_Wht@2x.png">
              <a:extLst>
                <a:ext uri="{FF2B5EF4-FFF2-40B4-BE49-F238E27FC236}">
                  <a16:creationId xmlns:a16="http://schemas.microsoft.com/office/drawing/2014/main" id="{CB71961F-8B63-44EE-9CC8-02810B5D439B}"/>
                </a:ext>
              </a:extLst>
            </p:cNvPr>
            <p:cNvPicPr>
              <a:picLocks noChangeAspect="1"/>
            </p:cNvPicPr>
            <p:nvPr/>
          </p:nvPicPr>
          <p:blipFill>
            <a:blip r:embed="rId10">
              <a:duotone>
                <a:prstClr val="black"/>
                <a:schemeClr val="accent5">
                  <a:tint val="45000"/>
                  <a:satMod val="400000"/>
                </a:schemeClr>
              </a:duotone>
              <a:extLst>
                <a:ext uri="{BEBA8EAE-BF5A-486C-A8C5-ECC9F3942E4B}">
                  <a14:imgProps xmlns:a14="http://schemas.microsoft.com/office/drawing/2010/main">
                    <a14:imgLayer r:embed="rId11">
                      <a14:imgEffect>
                        <a14:artisticGlowEdges trans="40000" smoothness="10"/>
                      </a14:imgEffect>
                      <a14:imgEffect>
                        <a14:saturation sat="400000"/>
                      </a14:imgEffect>
                    </a14:imgLayer>
                  </a14:imgProps>
                </a:ext>
              </a:extLst>
            </a:blip>
            <a:stretch>
              <a:fillRect/>
            </a:stretch>
          </p:blipFill>
          <p:spPr>
            <a:xfrm>
              <a:off x="4872694" y="3628742"/>
              <a:ext cx="454216" cy="454216"/>
            </a:xfrm>
            <a:prstGeom prst="rect">
              <a:avLst/>
            </a:prstGeom>
            <a:ln>
              <a:noFill/>
            </a:ln>
          </p:spPr>
        </p:pic>
        <p:sp>
          <p:nvSpPr>
            <p:cNvPr id="57" name="TextBox 56">
              <a:extLst>
                <a:ext uri="{FF2B5EF4-FFF2-40B4-BE49-F238E27FC236}">
                  <a16:creationId xmlns:a16="http://schemas.microsoft.com/office/drawing/2014/main" id="{A09AE69B-006F-463B-96DF-DE12031C777D}"/>
                </a:ext>
              </a:extLst>
            </p:cNvPr>
            <p:cNvSpPr txBox="1"/>
            <p:nvPr/>
          </p:nvSpPr>
          <p:spPr>
            <a:xfrm>
              <a:off x="5448991" y="2294133"/>
              <a:ext cx="2597306"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Compose Extensions</a:t>
              </a:r>
              <a:r>
                <a:rPr kumimoji="0" lang="en-US" sz="1600" b="0" i="0" u="none" strike="noStrike" kern="1200" cap="none" spc="0" normalizeH="0" baseline="0" noProof="0">
                  <a:ln>
                    <a:noFill/>
                  </a:ln>
                  <a:solidFill>
                    <a:srgbClr val="2F2F2F"/>
                  </a:solidFill>
                  <a:effectLst/>
                  <a:uLnTx/>
                  <a:uFillTx/>
                  <a:latin typeface="Segoe UI" charset="0"/>
                  <a:ea typeface="Segoe UI" charset="0"/>
                  <a:cs typeface="Segoe UI" charset="0"/>
                </a:rPr>
                <a:t>*</a:t>
              </a:r>
              <a:endPar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endParaRP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5448991" y="2713031"/>
              <a:ext cx="2364568"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Allow users to query and share rich cards in conversations</a:t>
              </a:r>
            </a:p>
          </p:txBody>
        </p:sp>
        <p:pic>
          <p:nvPicPr>
            <p:cNvPr id="60" name="Picture 59" descr="12Compose_Wht@2x.png">
              <a:extLst>
                <a:ext uri="{FF2B5EF4-FFF2-40B4-BE49-F238E27FC236}">
                  <a16:creationId xmlns:a16="http://schemas.microsoft.com/office/drawing/2014/main" id="{CF00AA81-5896-4517-8DF9-EA786B251CD3}"/>
                </a:ext>
              </a:extLst>
            </p:cNvPr>
            <p:cNvPicPr>
              <a:picLocks noChangeAspect="1"/>
            </p:cNvPicPr>
            <p:nvPr/>
          </p:nvPicPr>
          <p:blipFill>
            <a:blip r:embed="rId12">
              <a:duotone>
                <a:prstClr val="black"/>
                <a:schemeClr val="accent5">
                  <a:tint val="45000"/>
                  <a:satMod val="400000"/>
                </a:schemeClr>
              </a:duotone>
              <a:extLst>
                <a:ext uri="{BEBA8EAE-BF5A-486C-A8C5-ECC9F3942E4B}">
                  <a14:imgProps xmlns:a14="http://schemas.microsoft.com/office/drawing/2010/main">
                    <a14:imgLayer r:embed="rId13">
                      <a14:imgEffect>
                        <a14:artisticGlowEdges trans="40000" smoothness="10"/>
                      </a14:imgEffect>
                      <a14:imgEffect>
                        <a14:colorTemperature colorTemp="11500"/>
                      </a14:imgEffect>
                      <a14:imgEffect>
                        <a14:saturation sat="400000"/>
                      </a14:imgEffect>
                    </a14:imgLayer>
                  </a14:imgProps>
                </a:ext>
              </a:extLst>
            </a:blip>
            <a:stretch>
              <a:fillRect/>
            </a:stretch>
          </p:blipFill>
          <p:spPr>
            <a:xfrm>
              <a:off x="4872694" y="2264694"/>
              <a:ext cx="454216" cy="454216"/>
            </a:xfrm>
            <a:prstGeom prst="rect">
              <a:avLst/>
            </a:prstGeom>
            <a:ln>
              <a:noFill/>
            </a:ln>
          </p:spPr>
        </p:pic>
        <p:sp>
          <p:nvSpPr>
            <p:cNvPr id="61" name="TextBox 60">
              <a:extLst>
                <a:ext uri="{FF2B5EF4-FFF2-40B4-BE49-F238E27FC236}">
                  <a16:creationId xmlns:a16="http://schemas.microsoft.com/office/drawing/2014/main" id="{AFC60EAC-6FA1-467C-A952-7B5F4A5623A4}"/>
                </a:ext>
              </a:extLst>
            </p:cNvPr>
            <p:cNvSpPr txBox="1"/>
            <p:nvPr/>
          </p:nvSpPr>
          <p:spPr>
            <a:xfrm>
              <a:off x="5448991" y="1052065"/>
              <a:ext cx="2235389"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5448991" y="147351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14">
              <a:duotone>
                <a:prstClr val="black"/>
                <a:schemeClr val="tx1">
                  <a:lumMod val="50000"/>
                  <a:tint val="45000"/>
                  <a:satMod val="400000"/>
                </a:schemeClr>
              </a:duotone>
              <a:extLst>
                <a:ext uri="{BEBA8EAE-BF5A-486C-A8C5-ECC9F3942E4B}">
                  <a14:imgProps xmlns:a14="http://schemas.microsoft.com/office/drawing/2010/main">
                    <a14:imgLayer r:embed="rId15">
                      <a14:imgEffect>
                        <a14:artisticGlowEdges trans="40000" smoothness="10"/>
                      </a14:imgEffect>
                      <a14:imgEffect>
                        <a14:saturation sat="400000"/>
                      </a14:imgEffect>
                    </a14:imgLayer>
                  </a14:imgProps>
                </a:ext>
              </a:extLst>
            </a:blip>
            <a:stretch>
              <a:fillRect/>
            </a:stretch>
          </p:blipFill>
          <p:spPr>
            <a:xfrm>
              <a:off x="4872694" y="1009623"/>
              <a:ext cx="454216" cy="454216"/>
            </a:xfrm>
            <a:prstGeom prst="rect">
              <a:avLst/>
            </a:prstGeom>
            <a:ln>
              <a:noFill/>
            </a:ln>
          </p:spPr>
        </p:pic>
        <p:sp>
          <p:nvSpPr>
            <p:cNvPr id="64" name="Freeform 40">
              <a:extLst>
                <a:ext uri="{FF2B5EF4-FFF2-40B4-BE49-F238E27FC236}">
                  <a16:creationId xmlns:a16="http://schemas.microsoft.com/office/drawing/2014/main" id="{DF7B1A4C-45E4-4C7D-ABC2-9E8E36216BB2}"/>
                </a:ext>
              </a:extLst>
            </p:cNvPr>
            <p:cNvSpPr>
              <a:spLocks noChangeAspect="1" noEditPoints="1"/>
            </p:cNvSpPr>
            <p:nvPr/>
          </p:nvSpPr>
          <p:spPr bwMode="auto">
            <a:xfrm>
              <a:off x="4962094" y="4992790"/>
              <a:ext cx="275416" cy="397822"/>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535353"/>
            </a:solidFill>
            <a:ln>
              <a:noFill/>
            </a:ln>
            <a:extLst/>
          </p:spPr>
          <p:txBody>
            <a:bodyPr vert="horz" wrap="square" lIns="91362" tIns="45683" rIns="91362" bIns="4568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4"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5448991" y="5411394"/>
              <a:ext cx="2422404"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2F2F2F"/>
                  </a:solidFill>
                  <a:effectLst/>
                  <a:uLnTx/>
                  <a:uFillTx/>
                  <a:latin typeface="Segoe UI" charset="0"/>
                  <a:ea typeface="Segoe UI" charset="0"/>
                  <a:cs typeface="Segoe UI" charset="0"/>
                </a:rPr>
                <a:t>Build in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5448991" y="4992790"/>
              <a:ext cx="2787896" cy="369332"/>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rPr>
                <a:t>Microsoft Graph</a:t>
              </a:r>
              <a:r>
                <a:rPr kumimoji="0" lang="en-US" sz="1600" b="0" i="0" u="none" strike="noStrike" kern="1200" cap="none" spc="0" normalizeH="0" baseline="0" noProof="0">
                  <a:ln>
                    <a:noFill/>
                  </a:ln>
                  <a:solidFill>
                    <a:srgbClr val="2F2F2F"/>
                  </a:solidFill>
                  <a:effectLst/>
                  <a:uLnTx/>
                  <a:uFillTx/>
                  <a:latin typeface="Segoe UI" charset="0"/>
                  <a:ea typeface="Segoe UI" charset="0"/>
                  <a:cs typeface="Segoe UI" charset="0"/>
                </a:rPr>
                <a:t>**</a:t>
              </a:r>
              <a:endParaRPr kumimoji="0" lang="en-US" sz="1800" b="0" i="0" u="none" strike="noStrike" kern="1200" cap="none" spc="0" normalizeH="0" baseline="0" noProof="0">
                <a:ln>
                  <a:noFill/>
                </a:ln>
                <a:solidFill>
                  <a:srgbClr val="2F2F2F"/>
                </a:solidFill>
                <a:effectLst/>
                <a:uLnTx/>
                <a:uFillTx/>
                <a:latin typeface="Segoe UI" charset="0"/>
                <a:ea typeface="Segoe UI" charset="0"/>
                <a:cs typeface="Segoe UI" charset="0"/>
              </a:endParaRPr>
            </a:p>
          </p:txBody>
        </p:sp>
      </p:grpSp>
      <p:sp>
        <p:nvSpPr>
          <p:cNvPr id="29" name="Alarm" title="Icon of a bell">
            <a:extLst>
              <a:ext uri="{FF2B5EF4-FFF2-40B4-BE49-F238E27FC236}">
                <a16:creationId xmlns:a16="http://schemas.microsoft.com/office/drawing/2014/main" id="{2F146BD5-B848-4EF5-A410-1A6E7B438D18}"/>
              </a:ext>
            </a:extLst>
          </p:cNvPr>
          <p:cNvSpPr>
            <a:spLocks noChangeAspect="1" noEditPoints="1"/>
          </p:cNvSpPr>
          <p:nvPr/>
        </p:nvSpPr>
        <p:spPr bwMode="auto">
          <a:xfrm>
            <a:off x="13254524" y="5648990"/>
            <a:ext cx="327467" cy="358477"/>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7883629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E667A5-ED15-4F0E-BF75-39E179513CE2}"/>
              </a:ext>
            </a:extLst>
          </p:cNvPr>
          <p:cNvSpPr/>
          <p:nvPr/>
        </p:nvSpPr>
        <p:spPr>
          <a:xfrm>
            <a:off x="881" y="1"/>
            <a:ext cx="6217356" cy="13096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6E6E6"/>
              </a:solidFill>
              <a:effectLst/>
              <a:uLnTx/>
              <a:uFillTx/>
              <a:latin typeface="Segoe UI"/>
              <a:ea typeface="+mn-ea"/>
              <a:cs typeface="+mn-cs"/>
            </a:endParaRPr>
          </a:p>
        </p:txBody>
      </p:sp>
      <p:pic>
        <p:nvPicPr>
          <p:cNvPr id="9" name="Picture 8" descr="A group of people standing in front of a window&#10;&#10;Description generated with very high confidence">
            <a:extLst>
              <a:ext uri="{FF2B5EF4-FFF2-40B4-BE49-F238E27FC236}">
                <a16:creationId xmlns:a16="http://schemas.microsoft.com/office/drawing/2014/main" id="{646F0369-5E51-4A8B-AF77-4AC0227611F6}"/>
              </a:ext>
            </a:extLst>
          </p:cNvPr>
          <p:cNvPicPr>
            <a:picLocks noChangeAspect="1"/>
          </p:cNvPicPr>
          <p:nvPr/>
        </p:nvPicPr>
        <p:blipFill rotWithShape="1">
          <a:blip r:embed="rId3"/>
          <a:srcRect l="24581" r="30451"/>
          <a:stretch/>
        </p:blipFill>
        <p:spPr>
          <a:xfrm>
            <a:off x="7704441" y="497"/>
            <a:ext cx="4731153" cy="7004166"/>
          </a:xfrm>
          <a:prstGeom prst="rect">
            <a:avLst/>
          </a:prstGeom>
        </p:spPr>
      </p:pic>
      <p:sp>
        <p:nvSpPr>
          <p:cNvPr id="7" name="Rectangle 6">
            <a:extLst>
              <a:ext uri="{FF2B5EF4-FFF2-40B4-BE49-F238E27FC236}">
                <a16:creationId xmlns:a16="http://schemas.microsoft.com/office/drawing/2014/main" id="{EA859C98-6038-4499-B5E1-CD8C69AD4647}"/>
              </a:ext>
            </a:extLst>
          </p:cNvPr>
          <p:cNvSpPr/>
          <p:nvPr/>
        </p:nvSpPr>
        <p:spPr>
          <a:xfrm>
            <a:off x="465141" y="2141492"/>
            <a:ext cx="6985197" cy="3170099"/>
          </a:xfrm>
          <a:prstGeom prst="rect">
            <a:avLst/>
          </a:prstGeom>
        </p:spPr>
        <p:txBody>
          <a:bodyPr wrap="square" lIns="0">
            <a:spAutoFit/>
          </a:bodyPr>
          <a:lstStyle/>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Enable with transparency and communication </a:t>
            </a:r>
          </a:p>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Upgrade when Teams meets your organization’s needs</a:t>
            </a:r>
          </a:p>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Empower IT to control and manage process</a:t>
            </a:r>
          </a:p>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Ease user transition with in-product features  </a:t>
            </a:r>
          </a:p>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Support through partner and device ecosystem</a:t>
            </a:r>
          </a:p>
        </p:txBody>
      </p:sp>
      <p:sp>
        <p:nvSpPr>
          <p:cNvPr id="14" name="Title 1">
            <a:extLst>
              <a:ext uri="{FF2B5EF4-FFF2-40B4-BE49-F238E27FC236}">
                <a16:creationId xmlns:a16="http://schemas.microsoft.com/office/drawing/2014/main" id="{3775BC19-F7D5-4DB2-9BE5-399A66AE64EC}"/>
              </a:ext>
            </a:extLst>
          </p:cNvPr>
          <p:cNvSpPr>
            <a:spLocks noGrp="1"/>
          </p:cNvSpPr>
          <p:nvPr>
            <p:ph type="title"/>
          </p:nvPr>
        </p:nvSpPr>
        <p:spPr/>
        <p:txBody>
          <a:bodyPr/>
          <a:lstStyle/>
          <a:p>
            <a:r>
              <a:rPr lang="en-US"/>
              <a:t>Transition to Teams</a:t>
            </a:r>
          </a:p>
        </p:txBody>
      </p:sp>
    </p:spTree>
    <p:extLst>
      <p:ext uri="{BB962C8B-B14F-4D97-AF65-F5344CB8AC3E}">
        <p14:creationId xmlns:p14="http://schemas.microsoft.com/office/powerpoint/2010/main" val="419826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a:bodyPr>
          <a:lstStyle/>
          <a:p>
            <a:r>
              <a:rPr lang="en-US"/>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8966" y="1044292"/>
            <a:ext cx="5779271" cy="313904"/>
          </a:xfrm>
          <a:prstGeom prst="rect">
            <a:avLst/>
          </a:prstGeom>
          <a:noFill/>
        </p:spPr>
        <p:txBody>
          <a:bodyPr wrap="square" lIns="0" tIns="0" rIns="0" bIns="0" rtlCol="0">
            <a:spAutoFit/>
          </a:bodyPr>
          <a:lstStyle/>
          <a:p>
            <a:pPr defTabSz="950938">
              <a:spcBef>
                <a:spcPts val="408"/>
              </a:spcBef>
              <a:buSzPct val="90000"/>
              <a:defRPr/>
            </a:pPr>
            <a:r>
              <a:rPr lang="en-US" sz="200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147" y="2081968"/>
            <a:ext cx="3755762" cy="376684"/>
          </a:xfrm>
          <a:prstGeom prst="rect">
            <a:avLst/>
          </a:prstGeom>
          <a:noFill/>
        </p:spPr>
        <p:txBody>
          <a:bodyPr wrap="square" lIns="0" tIns="0" rIns="0" bIns="0" rtlCol="0">
            <a:spAutoFit/>
          </a:bodyPr>
          <a:lstStyle/>
          <a:p>
            <a:pPr defTabSz="950938">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147" y="2417755"/>
            <a:ext cx="3755762" cy="219601"/>
          </a:xfrm>
          <a:prstGeom prst="rect">
            <a:avLst/>
          </a:prstGeom>
          <a:noFill/>
        </p:spPr>
        <p:txBody>
          <a:bodyPr wrap="square" lIns="0" tIns="0" rIns="0" bIns="0" rtlCol="0">
            <a:spAutoFit/>
          </a:bodyPr>
          <a:lstStyle/>
          <a:p>
            <a:pPr defTabSz="950938">
              <a:spcBef>
                <a:spcPts val="408"/>
              </a:spcBef>
              <a:buSzPct val="90000"/>
              <a:defRPr/>
            </a:pPr>
            <a:r>
              <a:rPr lang="en-US" sz="1399">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147" y="3141521"/>
            <a:ext cx="3550546" cy="376684"/>
          </a:xfrm>
          <a:prstGeom prst="rect">
            <a:avLst/>
          </a:prstGeom>
          <a:noFill/>
        </p:spPr>
        <p:txBody>
          <a:bodyPr wrap="square" lIns="0" tIns="0" rIns="0" bIns="0" rtlCol="0">
            <a:spAutoFit/>
          </a:bodyPr>
          <a:lstStyle/>
          <a:p>
            <a:pPr defTabSz="950938">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147" y="3483900"/>
            <a:ext cx="3550546" cy="219601"/>
          </a:xfrm>
          <a:prstGeom prst="rect">
            <a:avLst/>
          </a:prstGeom>
          <a:noFill/>
        </p:spPr>
        <p:txBody>
          <a:bodyPr wrap="square" lIns="0" tIns="0" rIns="0" bIns="0" rtlCol="0">
            <a:spAutoFit/>
          </a:bodyPr>
          <a:lstStyle/>
          <a:p>
            <a:pPr defTabSz="950938">
              <a:spcBef>
                <a:spcPts val="408"/>
              </a:spcBef>
              <a:buSzPct val="90000"/>
              <a:defRPr/>
            </a:pPr>
            <a:r>
              <a:rPr lang="en-US" sz="1399">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147" y="4207665"/>
            <a:ext cx="3755762" cy="376684"/>
          </a:xfrm>
          <a:prstGeom prst="rect">
            <a:avLst/>
          </a:prstGeom>
          <a:noFill/>
        </p:spPr>
        <p:txBody>
          <a:bodyPr wrap="square" lIns="0" tIns="0" rIns="0" bIns="0" rtlCol="0">
            <a:spAutoFit/>
          </a:bodyPr>
          <a:lstStyle/>
          <a:p>
            <a:pPr defTabSz="950938">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147" y="4576946"/>
            <a:ext cx="3755762" cy="219601"/>
          </a:xfrm>
          <a:prstGeom prst="rect">
            <a:avLst/>
          </a:prstGeom>
          <a:noFill/>
        </p:spPr>
        <p:txBody>
          <a:bodyPr wrap="square" lIns="0" tIns="0" rIns="0" bIns="0" rtlCol="0">
            <a:spAutoFit/>
          </a:bodyPr>
          <a:lstStyle/>
          <a:p>
            <a:pPr defTabSz="950938">
              <a:spcBef>
                <a:spcPts val="408"/>
              </a:spcBef>
              <a:buSzPct val="90000"/>
              <a:defRPr/>
            </a:pPr>
            <a:r>
              <a:rPr lang="en-US" sz="1399">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148" y="5300712"/>
            <a:ext cx="3894640" cy="376684"/>
          </a:xfrm>
          <a:prstGeom prst="rect">
            <a:avLst/>
          </a:prstGeom>
          <a:noFill/>
        </p:spPr>
        <p:txBody>
          <a:bodyPr wrap="square" lIns="0" tIns="0" rIns="0" bIns="0" rtlCol="0">
            <a:spAutoFit/>
          </a:bodyPr>
          <a:lstStyle/>
          <a:p>
            <a:pPr defTabSz="950938">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148" y="5645551"/>
            <a:ext cx="3097214" cy="439204"/>
          </a:xfrm>
          <a:prstGeom prst="rect">
            <a:avLst/>
          </a:prstGeom>
          <a:noFill/>
        </p:spPr>
        <p:txBody>
          <a:bodyPr wrap="square" lIns="0" tIns="0" rIns="0" bIns="0" rtlCol="0">
            <a:spAutoFit/>
          </a:bodyPr>
          <a:lstStyle/>
          <a:p>
            <a:pPr defTabSz="950938">
              <a:spcBef>
                <a:spcPts val="408"/>
              </a:spcBef>
              <a:buSzPct val="90000"/>
              <a:defRPr/>
            </a:pPr>
            <a:r>
              <a:rPr lang="en-US" sz="1399">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7593" y="2199580"/>
            <a:ext cx="321303" cy="220202"/>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3">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0508" y="3182878"/>
            <a:ext cx="371159" cy="375409"/>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5540" y="4290218"/>
            <a:ext cx="379857" cy="454760"/>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34" tIns="46616" rIns="93234" bIns="46616" numCol="1" anchor="t" anchorCtr="0" compatLnSpc="1">
              <a:prstTxWarp prst="textNoShape">
                <a:avLst/>
              </a:prstTxWarp>
            </a:bodyPr>
            <a:lstStyle/>
            <a:p>
              <a:pPr defTabSz="950938">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7658" y="5362402"/>
            <a:ext cx="288628" cy="378825"/>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7927" y="3026711"/>
            <a:ext cx="4678982" cy="97495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7927" y="4071599"/>
            <a:ext cx="4678982" cy="97495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7927" y="5116486"/>
            <a:ext cx="4678982" cy="97495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7927" y="1981823"/>
            <a:ext cx="4678982" cy="974952"/>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570629" y="574475"/>
            <a:ext cx="7864965" cy="6419556"/>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245787" y="864295"/>
            <a:ext cx="7189807" cy="5375461"/>
          </a:xfrm>
          <a:prstGeom prst="rect">
            <a:avLst/>
          </a:prstGeom>
          <a:solidFill>
            <a:srgbClr val="5558AF"/>
          </a:solidFill>
        </p:spPr>
      </p:pic>
      <p:grpSp>
        <p:nvGrpSpPr>
          <p:cNvPr id="6" name="Group 5">
            <a:extLst>
              <a:ext uri="{FF2B5EF4-FFF2-40B4-BE49-F238E27FC236}">
                <a16:creationId xmlns:a16="http://schemas.microsoft.com/office/drawing/2014/main" id="{D2A32594-1484-442C-B1EC-793AB789C5F7}"/>
              </a:ext>
            </a:extLst>
          </p:cNvPr>
          <p:cNvGrpSpPr/>
          <p:nvPr/>
        </p:nvGrpSpPr>
        <p:grpSpPr>
          <a:xfrm>
            <a:off x="8450616" y="3837496"/>
            <a:ext cx="3984978" cy="411162"/>
            <a:chOff x="8284805" y="3722400"/>
            <a:chExt cx="3907196" cy="403137"/>
          </a:xfrm>
        </p:grpSpPr>
        <p:sp>
          <p:nvSpPr>
            <p:cNvPr id="5" name="Rectangle 4">
              <a:extLst>
                <a:ext uri="{FF2B5EF4-FFF2-40B4-BE49-F238E27FC236}">
                  <a16:creationId xmlns:a16="http://schemas.microsoft.com/office/drawing/2014/main" id="{4E6B713E-46DB-43A3-A38F-D9D14822A9E3}"/>
                </a:ext>
              </a:extLst>
            </p:cNvPr>
            <p:cNvSpPr/>
            <p:nvPr/>
          </p:nvSpPr>
          <p:spPr bwMode="auto">
            <a:xfrm>
              <a:off x="8387081" y="3722400"/>
              <a:ext cx="3804920" cy="403137"/>
            </a:xfrm>
            <a:prstGeom prst="rect">
              <a:avLst/>
            </a:prstGeom>
            <a:solidFill>
              <a:srgbClr val="FA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AB5FE1F-E718-4F3C-A6AE-E45E596DA3B8}"/>
                </a:ext>
              </a:extLst>
            </p:cNvPr>
            <p:cNvPicPr>
              <a:picLocks noChangeAspect="1"/>
            </p:cNvPicPr>
            <p:nvPr/>
          </p:nvPicPr>
          <p:blipFill rotWithShape="1">
            <a:blip r:embed="rId5"/>
            <a:srcRect r="10028"/>
            <a:stretch/>
          </p:blipFill>
          <p:spPr>
            <a:xfrm>
              <a:off x="8284805" y="3828026"/>
              <a:ext cx="3907195" cy="191060"/>
            </a:xfrm>
            <a:prstGeom prst="rect">
              <a:avLst/>
            </a:prstGeom>
          </p:spPr>
        </p:pic>
      </p:grpSp>
      <p:pic>
        <p:nvPicPr>
          <p:cNvPr id="7" name="Picture 6">
            <a:extLst>
              <a:ext uri="{FF2B5EF4-FFF2-40B4-BE49-F238E27FC236}">
                <a16:creationId xmlns:a16="http://schemas.microsoft.com/office/drawing/2014/main" id="{0F4906BA-460D-4D1A-BF1B-033E9A2CD491}"/>
              </a:ext>
            </a:extLst>
          </p:cNvPr>
          <p:cNvPicPr>
            <a:picLocks noChangeAspect="1"/>
          </p:cNvPicPr>
          <p:nvPr/>
        </p:nvPicPr>
        <p:blipFill rotWithShape="1">
          <a:blip r:embed="rId6"/>
          <a:srcRect l="68039" t="54682" r="16" b="39221"/>
          <a:stretch/>
        </p:blipFill>
        <p:spPr>
          <a:xfrm>
            <a:off x="7674804" y="3837495"/>
            <a:ext cx="4611716" cy="495124"/>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203433" y="1405456"/>
            <a:ext cx="599355" cy="287634"/>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63960" y="864296"/>
            <a:ext cx="7171634" cy="537546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245787" y="864296"/>
            <a:ext cx="7189807" cy="537546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245064" y="6239756"/>
            <a:ext cx="7217400" cy="110007"/>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18238" y="813778"/>
            <a:ext cx="4149648" cy="368865"/>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244341" y="1101112"/>
            <a:ext cx="423619" cy="5170009"/>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152238" y="6262151"/>
            <a:ext cx="602452" cy="73826"/>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243345" y="1103008"/>
            <a:ext cx="399348" cy="5126837"/>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5072567" y="2597961"/>
            <a:ext cx="787563" cy="632863"/>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5072567" y="1079425"/>
            <a:ext cx="787563" cy="645886"/>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5077913" y="5604211"/>
            <a:ext cx="782217" cy="650549"/>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5072567" y="1829278"/>
            <a:ext cx="787563" cy="673211"/>
          </a:xfrm>
          <a:prstGeom prst="rect">
            <a:avLst/>
          </a:prstGeom>
          <a:ln w="38100">
            <a:solidFill>
              <a:srgbClr val="616A95"/>
            </a:solidFill>
            <a:miter lim="800000"/>
          </a:ln>
        </p:spPr>
      </p:pic>
    </p:spTree>
    <p:extLst>
      <p:ext uri="{BB962C8B-B14F-4D97-AF65-F5344CB8AC3E}">
        <p14:creationId xmlns:p14="http://schemas.microsoft.com/office/powerpoint/2010/main" val="3929951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53" presetClass="entr" presetSubtype="16"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p:cTn id="18" dur="500" fill="hold"/>
                                        <p:tgtEl>
                                          <p:spTgt spid="107"/>
                                        </p:tgtEl>
                                        <p:attrNameLst>
                                          <p:attrName>ppt_w</p:attrName>
                                        </p:attrNameLst>
                                      </p:cBhvr>
                                      <p:tavLst>
                                        <p:tav tm="0">
                                          <p:val>
                                            <p:fltVal val="0"/>
                                          </p:val>
                                        </p:tav>
                                        <p:tav tm="100000">
                                          <p:val>
                                            <p:strVal val="#ppt_w"/>
                                          </p:val>
                                        </p:tav>
                                      </p:tavLst>
                                    </p:anim>
                                    <p:anim calcmode="lin" valueType="num">
                                      <p:cBhvr>
                                        <p:cTn id="19" dur="500" fill="hold"/>
                                        <p:tgtEl>
                                          <p:spTgt spid="107"/>
                                        </p:tgtEl>
                                        <p:attrNameLst>
                                          <p:attrName>ppt_h</p:attrName>
                                        </p:attrNameLst>
                                      </p:cBhvr>
                                      <p:tavLst>
                                        <p:tav tm="0">
                                          <p:val>
                                            <p:fltVal val="0"/>
                                          </p:val>
                                        </p:tav>
                                        <p:tav tm="100000">
                                          <p:val>
                                            <p:strVal val="#ppt_h"/>
                                          </p:val>
                                        </p:tav>
                                      </p:tavLst>
                                    </p:anim>
                                    <p:animEffect transition="in" filter="fade">
                                      <p:cBhvr>
                                        <p:cTn id="20" dur="500"/>
                                        <p:tgtEl>
                                          <p:spTgt spid="107"/>
                                        </p:tgtEl>
                                      </p:cBhvr>
                                    </p:animEffect>
                                  </p:childTnLst>
                                </p:cTn>
                              </p:par>
                              <p:par>
                                <p:cTn id="21" presetID="53" presetClass="entr" presetSubtype="16"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500" fill="hold"/>
                                        <p:tgtEl>
                                          <p:spTgt spid="109"/>
                                        </p:tgtEl>
                                        <p:attrNameLst>
                                          <p:attrName>ppt_w</p:attrName>
                                        </p:attrNameLst>
                                      </p:cBhvr>
                                      <p:tavLst>
                                        <p:tav tm="0">
                                          <p:val>
                                            <p:fltVal val="0"/>
                                          </p:val>
                                        </p:tav>
                                        <p:tav tm="100000">
                                          <p:val>
                                            <p:strVal val="#ppt_w"/>
                                          </p:val>
                                        </p:tav>
                                      </p:tavLst>
                                    </p:anim>
                                    <p:anim calcmode="lin" valueType="num">
                                      <p:cBhvr>
                                        <p:cTn id="24" dur="500" fill="hold"/>
                                        <p:tgtEl>
                                          <p:spTgt spid="109"/>
                                        </p:tgtEl>
                                        <p:attrNameLst>
                                          <p:attrName>ppt_h</p:attrName>
                                        </p:attrNameLst>
                                      </p:cBhvr>
                                      <p:tavLst>
                                        <p:tav tm="0">
                                          <p:val>
                                            <p:fltVal val="0"/>
                                          </p:val>
                                        </p:tav>
                                        <p:tav tm="100000">
                                          <p:val>
                                            <p:strVal val="#ppt_h"/>
                                          </p:val>
                                        </p:tav>
                                      </p:tavLst>
                                    </p:anim>
                                    <p:animEffect transition="in" filter="fade">
                                      <p:cBhvr>
                                        <p:cTn id="25" dur="500"/>
                                        <p:tgtEl>
                                          <p:spTgt spid="109"/>
                                        </p:tgtEl>
                                      </p:cBhvr>
                                    </p:animEffect>
                                  </p:childTnLst>
                                </p:cTn>
                              </p:par>
                              <p:par>
                                <p:cTn id="26" presetID="53" presetClass="entr" presetSubtype="16"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500" fill="hold"/>
                                        <p:tgtEl>
                                          <p:spTgt spid="106"/>
                                        </p:tgtEl>
                                        <p:attrNameLst>
                                          <p:attrName>ppt_w</p:attrName>
                                        </p:attrNameLst>
                                      </p:cBhvr>
                                      <p:tavLst>
                                        <p:tav tm="0">
                                          <p:val>
                                            <p:fltVal val="0"/>
                                          </p:val>
                                        </p:tav>
                                        <p:tav tm="100000">
                                          <p:val>
                                            <p:strVal val="#ppt_w"/>
                                          </p:val>
                                        </p:tav>
                                      </p:tavLst>
                                    </p:anim>
                                    <p:anim calcmode="lin" valueType="num">
                                      <p:cBhvr>
                                        <p:cTn id="29" dur="500" fill="hold"/>
                                        <p:tgtEl>
                                          <p:spTgt spid="106"/>
                                        </p:tgtEl>
                                        <p:attrNameLst>
                                          <p:attrName>ppt_h</p:attrName>
                                        </p:attrNameLst>
                                      </p:cBhvr>
                                      <p:tavLst>
                                        <p:tav tm="0">
                                          <p:val>
                                            <p:fltVal val="0"/>
                                          </p:val>
                                        </p:tav>
                                        <p:tav tm="100000">
                                          <p:val>
                                            <p:strVal val="#ppt_h"/>
                                          </p:val>
                                        </p:tav>
                                      </p:tavLst>
                                    </p:anim>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750" fill="hold"/>
                                        <p:tgtEl>
                                          <p:spTgt spid="30">
                                            <p:txEl>
                                              <p:pRg st="0" end="0"/>
                                            </p:txEl>
                                          </p:spTgt>
                                        </p:tgtEl>
                                        <p:attrNameLst>
                                          <p:attrName>style.color</p:attrName>
                                        </p:attrNameLst>
                                      </p:cBhvr>
                                      <p:to>
                                        <a:schemeClr val="accent2"/>
                                      </p:to>
                                    </p:animClr>
                                  </p:childTnLst>
                                </p:cTn>
                              </p:par>
                              <p:par>
                                <p:cTn id="35" presetID="3" presetClass="emph" presetSubtype="2" fill="hold" nodeType="withEffect">
                                  <p:stCondLst>
                                    <p:cond delay="0"/>
                                  </p:stCondLst>
                                  <p:childTnLst>
                                    <p:animClr clrSpc="rgb" dir="cw">
                                      <p:cBhvr override="childStyle">
                                        <p:cTn id="36" dur="750" fill="hold"/>
                                        <p:tgtEl>
                                          <p:spTgt spid="34">
                                            <p:txEl>
                                              <p:pRg st="0" end="0"/>
                                            </p:txEl>
                                          </p:spTgt>
                                        </p:tgtEl>
                                        <p:attrNameLst>
                                          <p:attrName>style.color</p:attrName>
                                        </p:attrNameLst>
                                      </p:cBhvr>
                                      <p:to>
                                        <a:srgbClr val="434D80"/>
                                      </p:to>
                                    </p:animClr>
                                  </p:childTnLst>
                                </p:cTn>
                              </p:par>
                              <p:par>
                                <p:cTn id="37" presetID="10" presetClass="entr" presetSubtype="0"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53" presetClass="entr" presetSubtype="16"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p:cTn id="48" dur="500" fill="hold"/>
                                        <p:tgtEl>
                                          <p:spTgt spid="57"/>
                                        </p:tgtEl>
                                        <p:attrNameLst>
                                          <p:attrName>ppt_w</p:attrName>
                                        </p:attrNameLst>
                                      </p:cBhvr>
                                      <p:tavLst>
                                        <p:tav tm="0">
                                          <p:val>
                                            <p:fltVal val="0"/>
                                          </p:val>
                                        </p:tav>
                                        <p:tav tm="100000">
                                          <p:val>
                                            <p:strVal val="#ppt_w"/>
                                          </p:val>
                                        </p:tav>
                                      </p:tavLst>
                                    </p:anim>
                                    <p:anim calcmode="lin" valueType="num">
                                      <p:cBhvr>
                                        <p:cTn id="49" dur="500" fill="hold"/>
                                        <p:tgtEl>
                                          <p:spTgt spid="57"/>
                                        </p:tgtEl>
                                        <p:attrNameLst>
                                          <p:attrName>ppt_h</p:attrName>
                                        </p:attrNameLst>
                                      </p:cBhvr>
                                      <p:tavLst>
                                        <p:tav tm="0">
                                          <p:val>
                                            <p:fltVal val="0"/>
                                          </p:val>
                                        </p:tav>
                                        <p:tav tm="100000">
                                          <p:val>
                                            <p:strVal val="#ppt_h"/>
                                          </p:val>
                                        </p:tav>
                                      </p:tavLst>
                                    </p:anim>
                                    <p:animEffect transition="in" filter="fade">
                                      <p:cBhvr>
                                        <p:cTn id="50" dur="500"/>
                                        <p:tgtEl>
                                          <p:spTgt spid="57"/>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107"/>
                                        </p:tgtEl>
                                        <p:attrNameLst>
                                          <p:attrName>ppt_w</p:attrName>
                                        </p:attrNameLst>
                                      </p:cBhvr>
                                      <p:tavLst>
                                        <p:tav tm="0">
                                          <p:val>
                                            <p:strVal val="ppt_w"/>
                                          </p:val>
                                        </p:tav>
                                        <p:tav tm="100000">
                                          <p:val>
                                            <p:fltVal val="0"/>
                                          </p:val>
                                        </p:tav>
                                      </p:tavLst>
                                    </p:anim>
                                    <p:anim calcmode="lin" valueType="num">
                                      <p:cBhvr>
                                        <p:cTn id="61" dur="500"/>
                                        <p:tgtEl>
                                          <p:spTgt spid="107"/>
                                        </p:tgtEl>
                                        <p:attrNameLst>
                                          <p:attrName>ppt_h</p:attrName>
                                        </p:attrNameLst>
                                      </p:cBhvr>
                                      <p:tavLst>
                                        <p:tav tm="0">
                                          <p:val>
                                            <p:strVal val="ppt_h"/>
                                          </p:val>
                                        </p:tav>
                                        <p:tav tm="100000">
                                          <p:val>
                                            <p:fltVal val="0"/>
                                          </p:val>
                                        </p:tav>
                                      </p:tavLst>
                                    </p:anim>
                                    <p:animEffect transition="out" filter="fade">
                                      <p:cBhvr>
                                        <p:cTn id="62" dur="500"/>
                                        <p:tgtEl>
                                          <p:spTgt spid="107"/>
                                        </p:tgtEl>
                                      </p:cBhvr>
                                    </p:animEffect>
                                    <p:set>
                                      <p:cBhvr>
                                        <p:cTn id="63" dur="1" fill="hold">
                                          <p:stCondLst>
                                            <p:cond delay="499"/>
                                          </p:stCondLst>
                                        </p:cTn>
                                        <p:tgtEl>
                                          <p:spTgt spid="107"/>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109"/>
                                        </p:tgtEl>
                                        <p:attrNameLst>
                                          <p:attrName>ppt_w</p:attrName>
                                        </p:attrNameLst>
                                      </p:cBhvr>
                                      <p:tavLst>
                                        <p:tav tm="0">
                                          <p:val>
                                            <p:strVal val="ppt_w"/>
                                          </p:val>
                                        </p:tav>
                                        <p:tav tm="100000">
                                          <p:val>
                                            <p:fltVal val="0"/>
                                          </p:val>
                                        </p:tav>
                                      </p:tavLst>
                                    </p:anim>
                                    <p:anim calcmode="lin" valueType="num">
                                      <p:cBhvr>
                                        <p:cTn id="66" dur="500"/>
                                        <p:tgtEl>
                                          <p:spTgt spid="109"/>
                                        </p:tgtEl>
                                        <p:attrNameLst>
                                          <p:attrName>ppt_h</p:attrName>
                                        </p:attrNameLst>
                                      </p:cBhvr>
                                      <p:tavLst>
                                        <p:tav tm="0">
                                          <p:val>
                                            <p:strVal val="ppt_h"/>
                                          </p:val>
                                        </p:tav>
                                        <p:tav tm="100000">
                                          <p:val>
                                            <p:fltVal val="0"/>
                                          </p:val>
                                        </p:tav>
                                      </p:tavLst>
                                    </p:anim>
                                    <p:animEffect transition="out" filter="fade">
                                      <p:cBhvr>
                                        <p:cTn id="67" dur="500"/>
                                        <p:tgtEl>
                                          <p:spTgt spid="109"/>
                                        </p:tgtEl>
                                      </p:cBhvr>
                                    </p:animEffect>
                                    <p:set>
                                      <p:cBhvr>
                                        <p:cTn id="68" dur="1" fill="hold">
                                          <p:stCondLst>
                                            <p:cond delay="499"/>
                                          </p:stCondLst>
                                        </p:cTn>
                                        <p:tgtEl>
                                          <p:spTgt spid="109"/>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106"/>
                                        </p:tgtEl>
                                        <p:attrNameLst>
                                          <p:attrName>ppt_w</p:attrName>
                                        </p:attrNameLst>
                                      </p:cBhvr>
                                      <p:tavLst>
                                        <p:tav tm="0">
                                          <p:val>
                                            <p:strVal val="ppt_w"/>
                                          </p:val>
                                        </p:tav>
                                        <p:tav tm="100000">
                                          <p:val>
                                            <p:fltVal val="0"/>
                                          </p:val>
                                        </p:tav>
                                      </p:tavLst>
                                    </p:anim>
                                    <p:anim calcmode="lin" valueType="num">
                                      <p:cBhvr>
                                        <p:cTn id="71" dur="500"/>
                                        <p:tgtEl>
                                          <p:spTgt spid="106"/>
                                        </p:tgtEl>
                                        <p:attrNameLst>
                                          <p:attrName>ppt_h</p:attrName>
                                        </p:attrNameLst>
                                      </p:cBhvr>
                                      <p:tavLst>
                                        <p:tav tm="0">
                                          <p:val>
                                            <p:strVal val="ppt_h"/>
                                          </p:val>
                                        </p:tav>
                                        <p:tav tm="100000">
                                          <p:val>
                                            <p:fltVal val="0"/>
                                          </p:val>
                                        </p:tav>
                                      </p:tavLst>
                                    </p:anim>
                                    <p:animEffect transition="out" filter="fade">
                                      <p:cBhvr>
                                        <p:cTn id="72" dur="500"/>
                                        <p:tgtEl>
                                          <p:spTgt spid="106"/>
                                        </p:tgtEl>
                                      </p:cBhvr>
                                    </p:animEffect>
                                    <p:set>
                                      <p:cBhvr>
                                        <p:cTn id="73" dur="1" fill="hold">
                                          <p:stCondLst>
                                            <p:cond delay="499"/>
                                          </p:stCondLst>
                                        </p:cTn>
                                        <p:tgtEl>
                                          <p:spTgt spid="10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 presetClass="emph" presetSubtype="2" fill="hold" nodeType="clickEffect">
                                  <p:stCondLst>
                                    <p:cond delay="0"/>
                                  </p:stCondLst>
                                  <p:childTnLst>
                                    <p:animClr clrSpc="rgb" dir="cw">
                                      <p:cBhvr override="childStyle">
                                        <p:cTn id="77" dur="750" fill="hold"/>
                                        <p:tgtEl>
                                          <p:spTgt spid="34">
                                            <p:txEl>
                                              <p:pRg st="0" end="0"/>
                                            </p:txEl>
                                          </p:spTgt>
                                        </p:tgtEl>
                                        <p:attrNameLst>
                                          <p:attrName>style.color</p:attrName>
                                        </p:attrNameLst>
                                      </p:cBhvr>
                                      <p:to>
                                        <a:schemeClr val="accent2"/>
                                      </p:to>
                                    </p:animClr>
                                  </p:childTnLst>
                                </p:cTn>
                              </p:par>
                              <p:par>
                                <p:cTn id="78" presetID="3" presetClass="emph" presetSubtype="2" fill="hold" nodeType="withEffect">
                                  <p:stCondLst>
                                    <p:cond delay="0"/>
                                  </p:stCondLst>
                                  <p:childTnLst>
                                    <p:animClr clrSpc="rgb" dir="cw">
                                      <p:cBhvr override="childStyle">
                                        <p:cTn id="79" dur="750" fill="hold"/>
                                        <p:tgtEl>
                                          <p:spTgt spid="46">
                                            <p:txEl>
                                              <p:pRg st="0" end="0"/>
                                            </p:txEl>
                                          </p:spTgt>
                                        </p:tgtEl>
                                        <p:attrNameLst>
                                          <p:attrName>style.color</p:attrName>
                                        </p:attrNameLst>
                                      </p:cBhvr>
                                      <p:to>
                                        <a:srgbClr val="434D80"/>
                                      </p:to>
                                    </p:animClr>
                                  </p:childTnLst>
                                </p:cTn>
                              </p:par>
                              <p:par>
                                <p:cTn id="80" presetID="10" presetClass="exit" presetSubtype="0" fill="hold" grpId="1" nodeType="withEffect">
                                  <p:stCondLst>
                                    <p:cond delay="0"/>
                                  </p:stCondLst>
                                  <p:childTnLst>
                                    <p:animEffect transition="out" filter="fade">
                                      <p:cBhvr>
                                        <p:cTn id="81" dur="500"/>
                                        <p:tgtEl>
                                          <p:spTgt spid="125"/>
                                        </p:tgtEl>
                                      </p:cBhvr>
                                    </p:animEffect>
                                    <p:set>
                                      <p:cBhvr>
                                        <p:cTn id="82" dur="1" fill="hold">
                                          <p:stCondLst>
                                            <p:cond delay="499"/>
                                          </p:stCondLst>
                                        </p:cTn>
                                        <p:tgtEl>
                                          <p:spTgt spid="125"/>
                                        </p:tgtEl>
                                        <p:attrNameLst>
                                          <p:attrName>style.visibility</p:attrName>
                                        </p:attrNameLst>
                                      </p:cBhvr>
                                      <p:to>
                                        <p:strVal val="hidden"/>
                                      </p:to>
                                    </p:set>
                                  </p:childTnLst>
                                </p:cTn>
                              </p:par>
                              <p:par>
                                <p:cTn id="83" presetID="53" presetClass="exit" presetSubtype="32" fill="hold" nodeType="withEffect">
                                  <p:stCondLst>
                                    <p:cond delay="0"/>
                                  </p:stCondLst>
                                  <p:childTnLst>
                                    <p:anim calcmode="lin" valueType="num">
                                      <p:cBhvr>
                                        <p:cTn id="84" dur="500"/>
                                        <p:tgtEl>
                                          <p:spTgt spid="57"/>
                                        </p:tgtEl>
                                        <p:attrNameLst>
                                          <p:attrName>ppt_w</p:attrName>
                                        </p:attrNameLst>
                                      </p:cBhvr>
                                      <p:tavLst>
                                        <p:tav tm="0">
                                          <p:val>
                                            <p:strVal val="ppt_w"/>
                                          </p:val>
                                        </p:tav>
                                        <p:tav tm="100000">
                                          <p:val>
                                            <p:fltVal val="0"/>
                                          </p:val>
                                        </p:tav>
                                      </p:tavLst>
                                    </p:anim>
                                    <p:anim calcmode="lin" valueType="num">
                                      <p:cBhvr>
                                        <p:cTn id="85" dur="500"/>
                                        <p:tgtEl>
                                          <p:spTgt spid="57"/>
                                        </p:tgtEl>
                                        <p:attrNameLst>
                                          <p:attrName>ppt_h</p:attrName>
                                        </p:attrNameLst>
                                      </p:cBhvr>
                                      <p:tavLst>
                                        <p:tav tm="0">
                                          <p:val>
                                            <p:strVal val="ppt_h"/>
                                          </p:val>
                                        </p:tav>
                                        <p:tav tm="100000">
                                          <p:val>
                                            <p:fltVal val="0"/>
                                          </p:val>
                                        </p:tav>
                                      </p:tavLst>
                                    </p:anim>
                                    <p:animEffect transition="out" filter="fad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53" presetClass="exit" presetSubtype="32" fill="hold" nodeType="withEffect">
                                  <p:stCondLst>
                                    <p:cond delay="0"/>
                                  </p:stCondLst>
                                  <p:childTnLst>
                                    <p:anim calcmode="lin" valueType="num">
                                      <p:cBhvr>
                                        <p:cTn id="89" dur="500"/>
                                        <p:tgtEl>
                                          <p:spTgt spid="7"/>
                                        </p:tgtEl>
                                        <p:attrNameLst>
                                          <p:attrName>ppt_w</p:attrName>
                                        </p:attrNameLst>
                                      </p:cBhvr>
                                      <p:tavLst>
                                        <p:tav tm="0">
                                          <p:val>
                                            <p:strVal val="ppt_w"/>
                                          </p:val>
                                        </p:tav>
                                        <p:tav tm="100000">
                                          <p:val>
                                            <p:fltVal val="0"/>
                                          </p:val>
                                        </p:tav>
                                      </p:tavLst>
                                    </p:anim>
                                    <p:anim calcmode="lin" valueType="num">
                                      <p:cBhvr>
                                        <p:cTn id="90" dur="500"/>
                                        <p:tgtEl>
                                          <p:spTgt spid="7"/>
                                        </p:tgtEl>
                                        <p:attrNameLst>
                                          <p:attrName>ppt_h</p:attrName>
                                        </p:attrNameLst>
                                      </p:cBhvr>
                                      <p:tavLst>
                                        <p:tav tm="0">
                                          <p:val>
                                            <p:strVal val="ppt_h"/>
                                          </p:val>
                                        </p:tav>
                                        <p:tav tm="100000">
                                          <p:val>
                                            <p:fltVal val="0"/>
                                          </p:val>
                                        </p:tav>
                                      </p:tavLst>
                                    </p:anim>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ntr" presetSubtype="0" fill="hold" grpId="2"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par>
                                <p:cTn id="96" presetID="10" presetClass="entr" presetSubtype="0" fill="hold"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par>
                                <p:cTn id="99" presetID="53" presetClass="entr" presetSubtype="16" fill="hold" nodeType="withEffect">
                                  <p:stCondLst>
                                    <p:cond delay="0"/>
                                  </p:stCondLst>
                                  <p:childTnLst>
                                    <p:set>
                                      <p:cBhvr>
                                        <p:cTn id="100" dur="1" fill="hold">
                                          <p:stCondLst>
                                            <p:cond delay="0"/>
                                          </p:stCondLst>
                                        </p:cTn>
                                        <p:tgtEl>
                                          <p:spTgt spid="110"/>
                                        </p:tgtEl>
                                        <p:attrNameLst>
                                          <p:attrName>style.visibility</p:attrName>
                                        </p:attrNameLst>
                                      </p:cBhvr>
                                      <p:to>
                                        <p:strVal val="visible"/>
                                      </p:to>
                                    </p:set>
                                    <p:anim calcmode="lin" valueType="num">
                                      <p:cBhvr>
                                        <p:cTn id="101" dur="500" fill="hold"/>
                                        <p:tgtEl>
                                          <p:spTgt spid="110"/>
                                        </p:tgtEl>
                                        <p:attrNameLst>
                                          <p:attrName>ppt_w</p:attrName>
                                        </p:attrNameLst>
                                      </p:cBhvr>
                                      <p:tavLst>
                                        <p:tav tm="0">
                                          <p:val>
                                            <p:fltVal val="0"/>
                                          </p:val>
                                        </p:tav>
                                        <p:tav tm="100000">
                                          <p:val>
                                            <p:strVal val="#ppt_w"/>
                                          </p:val>
                                        </p:tav>
                                      </p:tavLst>
                                    </p:anim>
                                    <p:anim calcmode="lin" valueType="num">
                                      <p:cBhvr>
                                        <p:cTn id="102" dur="500" fill="hold"/>
                                        <p:tgtEl>
                                          <p:spTgt spid="110"/>
                                        </p:tgtEl>
                                        <p:attrNameLst>
                                          <p:attrName>ppt_h</p:attrName>
                                        </p:attrNameLst>
                                      </p:cBhvr>
                                      <p:tavLst>
                                        <p:tav tm="0">
                                          <p:val>
                                            <p:fltVal val="0"/>
                                          </p:val>
                                        </p:tav>
                                        <p:tav tm="100000">
                                          <p:val>
                                            <p:strVal val="#ppt_h"/>
                                          </p:val>
                                        </p:tav>
                                      </p:tavLst>
                                    </p:anim>
                                    <p:animEffect transition="in" filter="fade">
                                      <p:cBhvr>
                                        <p:cTn id="103" dur="500"/>
                                        <p:tgtEl>
                                          <p:spTgt spid="110"/>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mph" presetSubtype="2" fill="hold" nodeType="clickEffect">
                                  <p:stCondLst>
                                    <p:cond delay="0"/>
                                  </p:stCondLst>
                                  <p:childTnLst>
                                    <p:animClr clrSpc="rgb" dir="cw">
                                      <p:cBhvr override="childStyle">
                                        <p:cTn id="107" dur="750" fill="hold"/>
                                        <p:tgtEl>
                                          <p:spTgt spid="46">
                                            <p:txEl>
                                              <p:pRg st="0" end="0"/>
                                            </p:txEl>
                                          </p:spTgt>
                                        </p:tgtEl>
                                        <p:attrNameLst>
                                          <p:attrName>style.color</p:attrName>
                                        </p:attrNameLst>
                                      </p:cBhvr>
                                      <p:to>
                                        <a:schemeClr val="accent2"/>
                                      </p:to>
                                    </p:animClr>
                                  </p:childTnLst>
                                </p:cTn>
                              </p:par>
                              <p:par>
                                <p:cTn id="108" presetID="3" presetClass="emph" presetSubtype="2" fill="hold" nodeType="withEffect">
                                  <p:stCondLst>
                                    <p:cond delay="0"/>
                                  </p:stCondLst>
                                  <p:childTnLst>
                                    <p:animClr clrSpc="rgb" dir="cw">
                                      <p:cBhvr override="childStyle">
                                        <p:cTn id="109" dur="750" fill="hold"/>
                                        <p:tgtEl>
                                          <p:spTgt spid="49">
                                            <p:txEl>
                                              <p:pRg st="0" end="0"/>
                                            </p:txEl>
                                          </p:spTgt>
                                        </p:tgtEl>
                                        <p:attrNameLst>
                                          <p:attrName>style.color</p:attrName>
                                        </p:attrNameLst>
                                      </p:cBhvr>
                                      <p:to>
                                        <a:srgbClr val="434D80"/>
                                      </p:to>
                                    </p:animClr>
                                  </p:childTnLst>
                                </p:cTn>
                              </p:par>
                              <p:par>
                                <p:cTn id="110" presetID="10" presetClass="exit" presetSubtype="0" fill="hold" grpId="1"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ntr" presetSubtype="0" fill="hold" grpId="2"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fade">
                                      <p:cBhvr>
                                        <p:cTn id="115" dur="500"/>
                                        <p:tgtEl>
                                          <p:spTgt spid="125"/>
                                        </p:tgtEl>
                                      </p:cBhvr>
                                    </p:animEffect>
                                  </p:childTnLst>
                                </p:cTn>
                              </p:par>
                              <p:par>
                                <p:cTn id="116" presetID="10" presetClass="entr" presetSubtype="0" fill="hold" nodeType="withEffect">
                                  <p:stCondLst>
                                    <p:cond delay="0"/>
                                  </p:stCondLst>
                                  <p:childTnLst>
                                    <p:set>
                                      <p:cBhvr>
                                        <p:cTn id="117" dur="1" fill="hold">
                                          <p:stCondLst>
                                            <p:cond delay="0"/>
                                          </p:stCondLst>
                                        </p:cTn>
                                        <p:tgtEl>
                                          <p:spTgt spid="94"/>
                                        </p:tgtEl>
                                        <p:attrNameLst>
                                          <p:attrName>style.visibility</p:attrName>
                                        </p:attrNameLst>
                                      </p:cBhvr>
                                      <p:to>
                                        <p:strVal val="visible"/>
                                      </p:to>
                                    </p:set>
                                    <p:animEffect transition="in" filter="fade">
                                      <p:cBhvr>
                                        <p:cTn id="118" dur="500"/>
                                        <p:tgtEl>
                                          <p:spTgt spid="94"/>
                                        </p:tgtEl>
                                      </p:cBhvr>
                                    </p:animEffect>
                                  </p:childTnLst>
                                </p:cTn>
                              </p:par>
                              <p:par>
                                <p:cTn id="119" presetID="53" presetClass="exit" presetSubtype="32" fill="hold" nodeType="withEffect">
                                  <p:stCondLst>
                                    <p:cond delay="0"/>
                                  </p:stCondLst>
                                  <p:childTnLst>
                                    <p:anim calcmode="lin" valueType="num">
                                      <p:cBhvr>
                                        <p:cTn id="120" dur="500"/>
                                        <p:tgtEl>
                                          <p:spTgt spid="110"/>
                                        </p:tgtEl>
                                        <p:attrNameLst>
                                          <p:attrName>ppt_w</p:attrName>
                                        </p:attrNameLst>
                                      </p:cBhvr>
                                      <p:tavLst>
                                        <p:tav tm="0">
                                          <p:val>
                                            <p:strVal val="ppt_w"/>
                                          </p:val>
                                        </p:tav>
                                        <p:tav tm="100000">
                                          <p:val>
                                            <p:fltVal val="0"/>
                                          </p:val>
                                        </p:tav>
                                      </p:tavLst>
                                    </p:anim>
                                    <p:anim calcmode="lin" valueType="num">
                                      <p:cBhvr>
                                        <p:cTn id="121" dur="500"/>
                                        <p:tgtEl>
                                          <p:spTgt spid="110"/>
                                        </p:tgtEl>
                                        <p:attrNameLst>
                                          <p:attrName>ppt_h</p:attrName>
                                        </p:attrNameLst>
                                      </p:cBhvr>
                                      <p:tavLst>
                                        <p:tav tm="0">
                                          <p:val>
                                            <p:strVal val="ppt_h"/>
                                          </p:val>
                                        </p:tav>
                                        <p:tav tm="100000">
                                          <p:val>
                                            <p:fltVal val="0"/>
                                          </p:val>
                                        </p:tav>
                                      </p:tavLst>
                                    </p:anim>
                                    <p:animEffect transition="out" filter="fade">
                                      <p:cBhvr>
                                        <p:cTn id="122" dur="500"/>
                                        <p:tgtEl>
                                          <p:spTgt spid="110"/>
                                        </p:tgtEl>
                                      </p:cBhvr>
                                    </p:animEffect>
                                    <p:set>
                                      <p:cBhvr>
                                        <p:cTn id="123" dur="1" fill="hold">
                                          <p:stCondLst>
                                            <p:cond delay="499"/>
                                          </p:stCondLst>
                                        </p:cTn>
                                        <p:tgtEl>
                                          <p:spTgt spid="110"/>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60"/>
                                        </p:tgtEl>
                                      </p:cBhvr>
                                    </p:animEffect>
                                    <p:set>
                                      <p:cBhvr>
                                        <p:cTn id="126" dur="1" fill="hold">
                                          <p:stCondLst>
                                            <p:cond delay="499"/>
                                          </p:stCondLst>
                                        </p:cTn>
                                        <p:tgtEl>
                                          <p:spTgt spid="6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3"/>
                                        </p:tgtEl>
                                      </p:cBhvr>
                                    </p:animEffect>
                                    <p:set>
                                      <p:cBhvr>
                                        <p:cTn id="129" dur="1" fill="hold">
                                          <p:stCondLst>
                                            <p:cond delay="499"/>
                                          </p:stCondLst>
                                        </p:cTn>
                                        <p:tgtEl>
                                          <p:spTgt spid="3"/>
                                        </p:tgtEl>
                                        <p:attrNameLst>
                                          <p:attrName>style.visibility</p:attrName>
                                        </p:attrNameLst>
                                      </p:cBhvr>
                                      <p:to>
                                        <p:strVal val="hidden"/>
                                      </p:to>
                                    </p:set>
                                  </p:childTnLst>
                                </p:cTn>
                              </p:par>
                              <p:par>
                                <p:cTn id="130" presetID="53" presetClass="entr" presetSubtype="16"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p:cTn id="132" dur="500" fill="hold"/>
                                        <p:tgtEl>
                                          <p:spTgt spid="88"/>
                                        </p:tgtEl>
                                        <p:attrNameLst>
                                          <p:attrName>ppt_w</p:attrName>
                                        </p:attrNameLst>
                                      </p:cBhvr>
                                      <p:tavLst>
                                        <p:tav tm="0">
                                          <p:val>
                                            <p:fltVal val="0"/>
                                          </p:val>
                                        </p:tav>
                                        <p:tav tm="100000">
                                          <p:val>
                                            <p:strVal val="#ppt_w"/>
                                          </p:val>
                                        </p:tav>
                                      </p:tavLst>
                                    </p:anim>
                                    <p:anim calcmode="lin" valueType="num">
                                      <p:cBhvr>
                                        <p:cTn id="133" dur="500" fill="hold"/>
                                        <p:tgtEl>
                                          <p:spTgt spid="88"/>
                                        </p:tgtEl>
                                        <p:attrNameLst>
                                          <p:attrName>ppt_h</p:attrName>
                                        </p:attrNameLst>
                                      </p:cBhvr>
                                      <p:tavLst>
                                        <p:tav tm="0">
                                          <p:val>
                                            <p:fltVal val="0"/>
                                          </p:val>
                                        </p:tav>
                                        <p:tav tm="100000">
                                          <p:val>
                                            <p:strVal val="#ppt_h"/>
                                          </p:val>
                                        </p:tav>
                                      </p:tavLst>
                                    </p:anim>
                                    <p:animEffect transition="in" filter="fade">
                                      <p:cBhvr>
                                        <p:cTn id="1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P spid="6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45B7B4A-BAA6-4497-98B4-6F6AC73307C1}"/>
              </a:ext>
            </a:extLst>
          </p:cNvPr>
          <p:cNvSpPr/>
          <p:nvPr/>
        </p:nvSpPr>
        <p:spPr bwMode="auto">
          <a:xfrm>
            <a:off x="4561840" y="1544018"/>
            <a:ext cx="7548880" cy="4357349"/>
          </a:xfrm>
          <a:prstGeom prst="rect">
            <a:avLst/>
          </a:prstGeom>
          <a:solidFill>
            <a:schemeClr val="bg2">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3">
            <a:extLst>
              <a:ext uri="{FF2B5EF4-FFF2-40B4-BE49-F238E27FC236}">
                <a16:creationId xmlns:a16="http://schemas.microsoft.com/office/drawing/2014/main" id="{64328C51-1F0F-4A26-B270-B16747EB04DC}"/>
              </a:ext>
            </a:extLst>
          </p:cNvPr>
          <p:cNvSpPr>
            <a:spLocks noGrp="1"/>
          </p:cNvSpPr>
          <p:nvPr>
            <p:ph type="title"/>
          </p:nvPr>
        </p:nvSpPr>
        <p:spPr/>
        <p:txBody>
          <a:bodyPr/>
          <a:lstStyle/>
          <a:p>
            <a:r>
              <a:rPr lang="en-US"/>
              <a:t>Device Portfolio Landscape </a:t>
            </a:r>
          </a:p>
        </p:txBody>
      </p:sp>
      <p:grpSp>
        <p:nvGrpSpPr>
          <p:cNvPr id="81" name="Group 80">
            <a:extLst>
              <a:ext uri="{FF2B5EF4-FFF2-40B4-BE49-F238E27FC236}">
                <a16:creationId xmlns:a16="http://schemas.microsoft.com/office/drawing/2014/main" id="{68A316CD-1BF8-4212-91AD-6C63DBFB3B09}"/>
              </a:ext>
            </a:extLst>
          </p:cNvPr>
          <p:cNvGrpSpPr/>
          <p:nvPr/>
        </p:nvGrpSpPr>
        <p:grpSpPr>
          <a:xfrm>
            <a:off x="917141" y="1544018"/>
            <a:ext cx="11054196" cy="4357351"/>
            <a:chOff x="465135" y="1544018"/>
            <a:chExt cx="11506202" cy="4357351"/>
          </a:xfrm>
          <a:noFill/>
        </p:grpSpPr>
        <p:sp>
          <p:nvSpPr>
            <p:cNvPr id="3" name="Rectangle 2">
              <a:extLst>
                <a:ext uri="{FF2B5EF4-FFF2-40B4-BE49-F238E27FC236}">
                  <a16:creationId xmlns:a16="http://schemas.microsoft.com/office/drawing/2014/main" id="{02EF5CC9-A92B-4CAE-9BA9-3B72E22E79F5}"/>
                </a:ext>
              </a:extLst>
            </p:cNvPr>
            <p:cNvSpPr/>
            <p:nvPr/>
          </p:nvSpPr>
          <p:spPr bwMode="auto">
            <a:xfrm>
              <a:off x="465137" y="1544018"/>
              <a:ext cx="3686677" cy="18383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06495" rtl="0" eaLnBrk="1" fontAlgn="auto" latinLnBrk="0" hangingPunct="1">
                <a:lnSpc>
                  <a:spcPct val="90000"/>
                </a:lnSpc>
                <a:spcBef>
                  <a:spcPct val="0"/>
                </a:spcBef>
                <a:spcAft>
                  <a:spcPts val="272"/>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Semibold"/>
                  <a:ea typeface="+mn-ea"/>
                  <a:cs typeface="+mn-cs"/>
                </a:rPr>
                <a:t>Meeting Workspace</a:t>
              </a:r>
            </a:p>
          </p:txBody>
        </p:sp>
        <p:sp>
          <p:nvSpPr>
            <p:cNvPr id="24" name="Rectangle 23">
              <a:extLst>
                <a:ext uri="{FF2B5EF4-FFF2-40B4-BE49-F238E27FC236}">
                  <a16:creationId xmlns:a16="http://schemas.microsoft.com/office/drawing/2014/main" id="{904F5491-35ED-4F55-8B6D-151192907FAC}"/>
                </a:ext>
              </a:extLst>
            </p:cNvPr>
            <p:cNvSpPr/>
            <p:nvPr/>
          </p:nvSpPr>
          <p:spPr bwMode="auto">
            <a:xfrm>
              <a:off x="4374898" y="1544018"/>
              <a:ext cx="3686677" cy="18383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06495" rtl="0" eaLnBrk="1" fontAlgn="auto" latinLnBrk="0" hangingPunct="1">
                <a:lnSpc>
                  <a:spcPct val="90000"/>
                </a:lnSpc>
                <a:spcBef>
                  <a:spcPct val="0"/>
                </a:spcBef>
                <a:spcAft>
                  <a:spcPts val="272"/>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Semibold"/>
                  <a:ea typeface="+mn-ea"/>
                  <a:cs typeface="+mn-cs"/>
                </a:rPr>
                <a:t>Personal Workspace</a:t>
              </a:r>
            </a:p>
          </p:txBody>
        </p:sp>
        <p:sp>
          <p:nvSpPr>
            <p:cNvPr id="25" name="Rectangle 24">
              <a:extLst>
                <a:ext uri="{FF2B5EF4-FFF2-40B4-BE49-F238E27FC236}">
                  <a16:creationId xmlns:a16="http://schemas.microsoft.com/office/drawing/2014/main" id="{2E87269F-283D-4AE7-8A25-29B25B98B20A}"/>
                </a:ext>
              </a:extLst>
            </p:cNvPr>
            <p:cNvSpPr/>
            <p:nvPr/>
          </p:nvSpPr>
          <p:spPr bwMode="auto">
            <a:xfrm>
              <a:off x="8284660" y="1544018"/>
              <a:ext cx="3686677" cy="18383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06495" rtl="0" eaLnBrk="1" fontAlgn="auto" latinLnBrk="0" hangingPunct="1">
                <a:lnSpc>
                  <a:spcPct val="90000"/>
                </a:lnSpc>
                <a:spcBef>
                  <a:spcPct val="0"/>
                </a:spcBef>
                <a:spcAft>
                  <a:spcPts val="272"/>
                </a:spcAft>
                <a:buClrTx/>
                <a:buSzTx/>
                <a:buFontTx/>
                <a:buNone/>
                <a:tabLst/>
                <a:defRPr/>
              </a:pPr>
              <a:r>
                <a:rPr kumimoji="0" lang="en-US" sz="2000" b="0" i="0" u="none" strike="noStrike" kern="1200" cap="none" spc="0" normalizeH="0" baseline="0" noProof="0">
                  <a:ln>
                    <a:noFill/>
                  </a:ln>
                  <a:solidFill>
                    <a:srgbClr val="2F2F2F"/>
                  </a:solidFill>
                  <a:effectLst/>
                  <a:uLnTx/>
                  <a:uFillTx/>
                  <a:latin typeface="Segoe UI Semibold"/>
                  <a:ea typeface="+mn-ea"/>
                  <a:cs typeface="+mn-cs"/>
                </a:rPr>
                <a:t>Mobile Workspace</a:t>
              </a:r>
            </a:p>
          </p:txBody>
        </p:sp>
        <p:grpSp>
          <p:nvGrpSpPr>
            <p:cNvPr id="80" name="Group 79">
              <a:extLst>
                <a:ext uri="{FF2B5EF4-FFF2-40B4-BE49-F238E27FC236}">
                  <a16:creationId xmlns:a16="http://schemas.microsoft.com/office/drawing/2014/main" id="{513CF7AE-C7C2-4368-966E-85B302CAA824}"/>
                </a:ext>
              </a:extLst>
            </p:cNvPr>
            <p:cNvGrpSpPr/>
            <p:nvPr/>
          </p:nvGrpSpPr>
          <p:grpSpPr>
            <a:xfrm>
              <a:off x="465135" y="3497262"/>
              <a:ext cx="11506201" cy="2404107"/>
              <a:chOff x="465135" y="3497262"/>
              <a:chExt cx="11506201" cy="2404107"/>
            </a:xfrm>
            <a:grpFill/>
          </p:grpSpPr>
          <p:sp>
            <p:nvSpPr>
              <p:cNvPr id="49" name="Rectangle 48">
                <a:extLst>
                  <a:ext uri="{FF2B5EF4-FFF2-40B4-BE49-F238E27FC236}">
                    <a16:creationId xmlns:a16="http://schemas.microsoft.com/office/drawing/2014/main" id="{9E2E1172-B0BC-425D-A21E-4D9A5124F5FE}"/>
                  </a:ext>
                </a:extLst>
              </p:cNvPr>
              <p:cNvSpPr/>
              <p:nvPr/>
            </p:nvSpPr>
            <p:spPr bwMode="auto">
              <a:xfrm>
                <a:off x="465136" y="3497262"/>
                <a:ext cx="3686677" cy="9627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50-60% of </a:t>
                </a:r>
                <a:r>
                  <a:rPr kumimoji="0" lang="en-US" sz="140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mtg</a:t>
                </a: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participants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Content &amp; increasingly video centric</a:t>
                </a:r>
              </a:p>
            </p:txBody>
          </p:sp>
          <p:sp>
            <p:nvSpPr>
              <p:cNvPr id="50" name="Rectangle 49">
                <a:extLst>
                  <a:ext uri="{FF2B5EF4-FFF2-40B4-BE49-F238E27FC236}">
                    <a16:creationId xmlns:a16="http://schemas.microsoft.com/office/drawing/2014/main" id="{C57EA01F-1204-45AE-BB90-B114983FC78C}"/>
                  </a:ext>
                </a:extLst>
              </p:cNvPr>
              <p:cNvSpPr/>
              <p:nvPr/>
            </p:nvSpPr>
            <p:spPr bwMode="auto">
              <a:xfrm>
                <a:off x="4374897" y="3497262"/>
                <a:ext cx="3686677" cy="9627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10 – 20% of mtg participants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Audio Centric</a:t>
                </a:r>
              </a:p>
            </p:txBody>
          </p:sp>
          <p:sp>
            <p:nvSpPr>
              <p:cNvPr id="51" name="Rectangle 50">
                <a:extLst>
                  <a:ext uri="{FF2B5EF4-FFF2-40B4-BE49-F238E27FC236}">
                    <a16:creationId xmlns:a16="http://schemas.microsoft.com/office/drawing/2014/main" id="{14302BF1-3628-4CD0-B151-67001E53E702}"/>
                  </a:ext>
                </a:extLst>
              </p:cNvPr>
              <p:cNvSpPr/>
              <p:nvPr/>
            </p:nvSpPr>
            <p:spPr bwMode="auto">
              <a:xfrm>
                <a:off x="8284659" y="3497262"/>
                <a:ext cx="3686677" cy="9627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10 – 20% of mtg participants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Audio Centric</a:t>
                </a:r>
              </a:p>
            </p:txBody>
          </p:sp>
          <p:sp>
            <p:nvSpPr>
              <p:cNvPr id="53" name="Rectangle 52">
                <a:extLst>
                  <a:ext uri="{FF2B5EF4-FFF2-40B4-BE49-F238E27FC236}">
                    <a16:creationId xmlns:a16="http://schemas.microsoft.com/office/drawing/2014/main" id="{97461DB2-A7F9-4F48-94AF-645D48359E6E}"/>
                  </a:ext>
                </a:extLst>
              </p:cNvPr>
              <p:cNvSpPr/>
              <p:nvPr/>
            </p:nvSpPr>
            <p:spPr bwMode="auto">
              <a:xfrm>
                <a:off x="465135" y="4585518"/>
                <a:ext cx="3686677" cy="13158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Room Systems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Meeting audio &amp; video</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Interactive content canvas</a:t>
                </a:r>
                <a:endPar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C3F296CE-BCCB-4933-A021-BB3A8023165B}"/>
                  </a:ext>
                </a:extLst>
              </p:cNvPr>
              <p:cNvSpPr/>
              <p:nvPr/>
            </p:nvSpPr>
            <p:spPr bwMode="auto">
              <a:xfrm>
                <a:off x="4374896" y="4585518"/>
                <a:ext cx="3686677" cy="13158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Bluetooth &amp; USB headsets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Webcams</a:t>
                </a:r>
              </a:p>
            </p:txBody>
          </p:sp>
          <p:sp>
            <p:nvSpPr>
              <p:cNvPr id="55" name="Rectangle 54">
                <a:extLst>
                  <a:ext uri="{FF2B5EF4-FFF2-40B4-BE49-F238E27FC236}">
                    <a16:creationId xmlns:a16="http://schemas.microsoft.com/office/drawing/2014/main" id="{96714059-C680-4422-84E4-5C4C65124F38}"/>
                  </a:ext>
                </a:extLst>
              </p:cNvPr>
              <p:cNvSpPr/>
              <p:nvPr/>
            </p:nvSpPr>
            <p:spPr bwMode="auto">
              <a:xfrm>
                <a:off x="8284658" y="4585518"/>
                <a:ext cx="3686677" cy="13158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Speaker “pucks”</a:t>
                </a:r>
              </a:p>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Bluetooth Headsets</a:t>
                </a:r>
              </a:p>
            </p:txBody>
          </p:sp>
        </p:grpSp>
      </p:grpSp>
      <p:grpSp>
        <p:nvGrpSpPr>
          <p:cNvPr id="77" name="Group 76">
            <a:extLst>
              <a:ext uri="{FF2B5EF4-FFF2-40B4-BE49-F238E27FC236}">
                <a16:creationId xmlns:a16="http://schemas.microsoft.com/office/drawing/2014/main" id="{50BE701A-4C7D-416C-AC4D-BF048E936CAC}"/>
              </a:ext>
            </a:extLst>
          </p:cNvPr>
          <p:cNvGrpSpPr/>
          <p:nvPr/>
        </p:nvGrpSpPr>
        <p:grpSpPr>
          <a:xfrm>
            <a:off x="9870458" y="2075937"/>
            <a:ext cx="748346" cy="778678"/>
            <a:chOff x="9577905" y="2491956"/>
            <a:chExt cx="806828" cy="839530"/>
          </a:xfrm>
        </p:grpSpPr>
        <p:sp>
          <p:nvSpPr>
            <p:cNvPr id="60" name="house" title="Icon of a house">
              <a:extLst>
                <a:ext uri="{FF2B5EF4-FFF2-40B4-BE49-F238E27FC236}">
                  <a16:creationId xmlns:a16="http://schemas.microsoft.com/office/drawing/2014/main" id="{9C96414E-0488-4924-9A94-94BB91DB5A46}"/>
                </a:ext>
              </a:extLst>
            </p:cNvPr>
            <p:cNvSpPr>
              <a:spLocks noChangeAspect="1" noEditPoints="1"/>
            </p:cNvSpPr>
            <p:nvPr/>
          </p:nvSpPr>
          <p:spPr bwMode="auto">
            <a:xfrm>
              <a:off x="9577905" y="2491956"/>
              <a:ext cx="749913" cy="665246"/>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8CDA1C3-F924-44C7-8429-FE6B93323860}"/>
                </a:ext>
              </a:extLst>
            </p:cNvPr>
            <p:cNvGrpSpPr/>
            <p:nvPr/>
          </p:nvGrpSpPr>
          <p:grpSpPr>
            <a:xfrm>
              <a:off x="10064649" y="2786746"/>
              <a:ext cx="320084" cy="544740"/>
              <a:chOff x="9343851" y="2002113"/>
              <a:chExt cx="229343" cy="390311"/>
            </a:xfrm>
          </p:grpSpPr>
          <p:sp>
            <p:nvSpPr>
              <p:cNvPr id="73" name="Oval 72">
                <a:extLst>
                  <a:ext uri="{FF2B5EF4-FFF2-40B4-BE49-F238E27FC236}">
                    <a16:creationId xmlns:a16="http://schemas.microsoft.com/office/drawing/2014/main" id="{2D4A50DB-3A40-411F-A370-52F562A47912}"/>
                  </a:ext>
                </a:extLst>
              </p:cNvPr>
              <p:cNvSpPr/>
              <p:nvPr/>
            </p:nvSpPr>
            <p:spPr bwMode="auto">
              <a:xfrm>
                <a:off x="9380227" y="2002113"/>
                <a:ext cx="156590" cy="156590"/>
              </a:xfrm>
              <a:prstGeom prst="ellipse">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Chord 73">
                <a:extLst>
                  <a:ext uri="{FF2B5EF4-FFF2-40B4-BE49-F238E27FC236}">
                    <a16:creationId xmlns:a16="http://schemas.microsoft.com/office/drawing/2014/main" id="{58DE3D43-4400-4B0F-AA39-9CD0C8A197A8}"/>
                  </a:ext>
                </a:extLst>
              </p:cNvPr>
              <p:cNvSpPr/>
              <p:nvPr/>
            </p:nvSpPr>
            <p:spPr bwMode="auto">
              <a:xfrm rot="5400000">
                <a:off x="9343851" y="2163081"/>
                <a:ext cx="229343" cy="229343"/>
              </a:xfrm>
              <a:prstGeom prst="chord">
                <a:avLst>
                  <a:gd name="adj1" fmla="val 5413121"/>
                  <a:gd name="adj2" fmla="val 16200000"/>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Telemarketer_E7B9" title="Icon of a person wearing a headset">
                <a:extLst>
                  <a:ext uri="{FF2B5EF4-FFF2-40B4-BE49-F238E27FC236}">
                    <a16:creationId xmlns:a16="http://schemas.microsoft.com/office/drawing/2014/main" id="{EDC010DE-80AE-4529-8DC7-04FC48A945EA}"/>
                  </a:ext>
                </a:extLst>
              </p:cNvPr>
              <p:cNvSpPr>
                <a:spLocks noChangeAspect="1" noEditPoints="1"/>
              </p:cNvSpPr>
              <p:nvPr/>
            </p:nvSpPr>
            <p:spPr bwMode="auto">
              <a:xfrm>
                <a:off x="9343851" y="2002143"/>
                <a:ext cx="229343" cy="2735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76A08FE4-36CB-4598-9C49-5C91D4A40059}"/>
              </a:ext>
            </a:extLst>
          </p:cNvPr>
          <p:cNvGrpSpPr/>
          <p:nvPr/>
        </p:nvGrpSpPr>
        <p:grpSpPr>
          <a:xfrm>
            <a:off x="6300434" y="1975399"/>
            <a:ext cx="681011" cy="887498"/>
            <a:chOff x="7553293" y="1942536"/>
            <a:chExt cx="509975" cy="664603"/>
          </a:xfrm>
        </p:grpSpPr>
        <p:sp>
          <p:nvSpPr>
            <p:cNvPr id="68" name="EMI_E731" title="Icon of a tall rectangular building">
              <a:extLst>
                <a:ext uri="{FF2B5EF4-FFF2-40B4-BE49-F238E27FC236}">
                  <a16:creationId xmlns:a16="http://schemas.microsoft.com/office/drawing/2014/main" id="{20177FCE-4768-4915-8F8C-2E155E86BB10}"/>
                </a:ext>
              </a:extLst>
            </p:cNvPr>
            <p:cNvSpPr>
              <a:spLocks noChangeAspect="1" noEditPoints="1"/>
            </p:cNvSpPr>
            <p:nvPr/>
          </p:nvSpPr>
          <p:spPr bwMode="auto">
            <a:xfrm>
              <a:off x="7553293" y="1942536"/>
              <a:ext cx="333370" cy="541611"/>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9" name="Group 68">
              <a:extLst>
                <a:ext uri="{FF2B5EF4-FFF2-40B4-BE49-F238E27FC236}">
                  <a16:creationId xmlns:a16="http://schemas.microsoft.com/office/drawing/2014/main" id="{A12C119B-A6E5-4B47-90B5-97BAEC4DB19E}"/>
                </a:ext>
              </a:extLst>
            </p:cNvPr>
            <p:cNvGrpSpPr/>
            <p:nvPr/>
          </p:nvGrpSpPr>
          <p:grpSpPr>
            <a:xfrm>
              <a:off x="7833925" y="2216828"/>
              <a:ext cx="229343" cy="390311"/>
              <a:chOff x="9343851" y="2002113"/>
              <a:chExt cx="229343" cy="390311"/>
            </a:xfrm>
          </p:grpSpPr>
          <p:sp>
            <p:nvSpPr>
              <p:cNvPr id="70" name="Oval 69">
                <a:extLst>
                  <a:ext uri="{FF2B5EF4-FFF2-40B4-BE49-F238E27FC236}">
                    <a16:creationId xmlns:a16="http://schemas.microsoft.com/office/drawing/2014/main" id="{629246EF-96FF-4467-BCC0-CD074E6A8C11}"/>
                  </a:ext>
                </a:extLst>
              </p:cNvPr>
              <p:cNvSpPr/>
              <p:nvPr/>
            </p:nvSpPr>
            <p:spPr bwMode="auto">
              <a:xfrm>
                <a:off x="9380227" y="2002113"/>
                <a:ext cx="156590" cy="156590"/>
              </a:xfrm>
              <a:prstGeom prst="ellipse">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Chord 70">
                <a:extLst>
                  <a:ext uri="{FF2B5EF4-FFF2-40B4-BE49-F238E27FC236}">
                    <a16:creationId xmlns:a16="http://schemas.microsoft.com/office/drawing/2014/main" id="{69417D12-FE17-40C6-A069-65796088F290}"/>
                  </a:ext>
                </a:extLst>
              </p:cNvPr>
              <p:cNvSpPr/>
              <p:nvPr/>
            </p:nvSpPr>
            <p:spPr bwMode="auto">
              <a:xfrm rot="5400000">
                <a:off x="9343851" y="2163081"/>
                <a:ext cx="229343" cy="229343"/>
              </a:xfrm>
              <a:prstGeom prst="chord">
                <a:avLst>
                  <a:gd name="adj1" fmla="val 5413121"/>
                  <a:gd name="adj2" fmla="val 16200000"/>
                </a:avLst>
              </a:prstGeom>
              <a:solidFill>
                <a:schemeClr val="bg2">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lemarketer_E7B9" title="Icon of a person wearing a headset">
                <a:extLst>
                  <a:ext uri="{FF2B5EF4-FFF2-40B4-BE49-F238E27FC236}">
                    <a16:creationId xmlns:a16="http://schemas.microsoft.com/office/drawing/2014/main" id="{29F32805-0F0B-4A8B-8142-ECCA596BECB8}"/>
                  </a:ext>
                </a:extLst>
              </p:cNvPr>
              <p:cNvSpPr>
                <a:spLocks noChangeAspect="1" noEditPoints="1"/>
              </p:cNvSpPr>
              <p:nvPr/>
            </p:nvSpPr>
            <p:spPr bwMode="auto">
              <a:xfrm>
                <a:off x="9343851" y="2002143"/>
                <a:ext cx="229343" cy="2735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6D30797A-086B-4CAF-9B90-C2C353C270C7}"/>
              </a:ext>
            </a:extLst>
          </p:cNvPr>
          <p:cNvGrpSpPr/>
          <p:nvPr/>
        </p:nvGrpSpPr>
        <p:grpSpPr>
          <a:xfrm>
            <a:off x="2428343" y="1954695"/>
            <a:ext cx="983078" cy="739236"/>
            <a:chOff x="3160652" y="1672748"/>
            <a:chExt cx="983078" cy="739236"/>
          </a:xfrm>
        </p:grpSpPr>
        <p:sp>
          <p:nvSpPr>
            <p:cNvPr id="64" name="speech_4" title="Icon of a chat bubble with a video camera in it">
              <a:extLst>
                <a:ext uri="{FF2B5EF4-FFF2-40B4-BE49-F238E27FC236}">
                  <a16:creationId xmlns:a16="http://schemas.microsoft.com/office/drawing/2014/main" id="{0585235A-F70A-479D-8B18-893514C01264}"/>
                </a:ext>
              </a:extLst>
            </p:cNvPr>
            <p:cNvSpPr>
              <a:spLocks noChangeAspect="1" noEditPoints="1"/>
            </p:cNvSpPr>
            <p:nvPr/>
          </p:nvSpPr>
          <p:spPr bwMode="auto">
            <a:xfrm>
              <a:off x="3160652" y="1672748"/>
              <a:ext cx="681011" cy="608370"/>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A6A92DE3-6C5F-4215-961D-D0FC1165B5B5}"/>
                </a:ext>
              </a:extLst>
            </p:cNvPr>
            <p:cNvGrpSpPr/>
            <p:nvPr/>
          </p:nvGrpSpPr>
          <p:grpSpPr>
            <a:xfrm>
              <a:off x="3613002" y="1832587"/>
              <a:ext cx="530728" cy="579397"/>
              <a:chOff x="3613002" y="1832587"/>
              <a:chExt cx="530728" cy="579397"/>
            </a:xfrm>
          </p:grpSpPr>
          <p:sp>
            <p:nvSpPr>
              <p:cNvPr id="66" name="Oval 65">
                <a:extLst>
                  <a:ext uri="{FF2B5EF4-FFF2-40B4-BE49-F238E27FC236}">
                    <a16:creationId xmlns:a16="http://schemas.microsoft.com/office/drawing/2014/main" id="{D2BE2DE3-E503-491E-925A-B861E44A0BBD}"/>
                  </a:ext>
                </a:extLst>
              </p:cNvPr>
              <p:cNvSpPr/>
              <p:nvPr/>
            </p:nvSpPr>
            <p:spPr bwMode="auto">
              <a:xfrm>
                <a:off x="3655641" y="2068301"/>
                <a:ext cx="199719" cy="199719"/>
              </a:xfrm>
              <a:prstGeom prst="ellipse">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eople_7" title="Icon of two people">
                <a:extLst>
                  <a:ext uri="{FF2B5EF4-FFF2-40B4-BE49-F238E27FC236}">
                    <a16:creationId xmlns:a16="http://schemas.microsoft.com/office/drawing/2014/main" id="{32891852-98AE-4291-A184-85B82378DC6B}"/>
                  </a:ext>
                </a:extLst>
              </p:cNvPr>
              <p:cNvSpPr>
                <a:spLocks noChangeAspect="1" noEditPoints="1"/>
              </p:cNvSpPr>
              <p:nvPr/>
            </p:nvSpPr>
            <p:spPr bwMode="auto">
              <a:xfrm>
                <a:off x="3613002" y="1832587"/>
                <a:ext cx="530728" cy="579397"/>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8" name="TextBox 77">
            <a:extLst>
              <a:ext uri="{FF2B5EF4-FFF2-40B4-BE49-F238E27FC236}">
                <a16:creationId xmlns:a16="http://schemas.microsoft.com/office/drawing/2014/main" id="{9003E7B4-2649-4570-9814-43FA320D2776}"/>
              </a:ext>
            </a:extLst>
          </p:cNvPr>
          <p:cNvSpPr txBox="1"/>
          <p:nvPr/>
        </p:nvSpPr>
        <p:spPr>
          <a:xfrm rot="16200000">
            <a:off x="252895" y="3795746"/>
            <a:ext cx="962730" cy="365760"/>
          </a:xfrm>
          <a:prstGeom prst="rect">
            <a:avLst/>
          </a:prstGeom>
          <a:noFill/>
        </p:spPr>
        <p:txBody>
          <a:bodyPr wrap="square" lIns="9144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all" spc="100" normalizeH="0" baseline="0" noProof="0">
                <a:ln>
                  <a:noFill/>
                </a:ln>
                <a:gradFill>
                  <a:gsLst>
                    <a:gs pos="2917">
                      <a:srgbClr val="2F2F2F"/>
                    </a:gs>
                    <a:gs pos="30000">
                      <a:srgbClr val="2F2F2F"/>
                    </a:gs>
                  </a:gsLst>
                  <a:lin ang="5400000" scaled="0"/>
                </a:gradFill>
                <a:effectLst/>
                <a:uLnTx/>
                <a:uFillTx/>
                <a:latin typeface="Segoe UI"/>
                <a:ea typeface="+mn-ea"/>
                <a:cs typeface="+mn-cs"/>
              </a:rPr>
              <a:t>Spaces</a:t>
            </a:r>
          </a:p>
        </p:txBody>
      </p:sp>
      <p:sp>
        <p:nvSpPr>
          <p:cNvPr id="79" name="TextBox 78">
            <a:extLst>
              <a:ext uri="{FF2B5EF4-FFF2-40B4-BE49-F238E27FC236}">
                <a16:creationId xmlns:a16="http://schemas.microsoft.com/office/drawing/2014/main" id="{1961CD34-1C03-4AEA-A1E5-38830AD25404}"/>
              </a:ext>
            </a:extLst>
          </p:cNvPr>
          <p:cNvSpPr txBox="1"/>
          <p:nvPr/>
        </p:nvSpPr>
        <p:spPr>
          <a:xfrm rot="16200000">
            <a:off x="76335" y="5060562"/>
            <a:ext cx="1315850" cy="365760"/>
          </a:xfrm>
          <a:prstGeom prst="rect">
            <a:avLst/>
          </a:prstGeom>
          <a:noFill/>
        </p:spPr>
        <p:txBody>
          <a:bodyPr wrap="square" lIns="9144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all" spc="100" normalizeH="0" baseline="0" noProof="0">
                <a:ln>
                  <a:noFill/>
                </a:ln>
                <a:gradFill>
                  <a:gsLst>
                    <a:gs pos="2917">
                      <a:srgbClr val="2F2F2F"/>
                    </a:gs>
                    <a:gs pos="30000">
                      <a:srgbClr val="2F2F2F"/>
                    </a:gs>
                  </a:gsLst>
                  <a:lin ang="5400000" scaled="0"/>
                </a:gradFill>
                <a:effectLst/>
                <a:uLnTx/>
                <a:uFillTx/>
                <a:latin typeface="Segoe UI"/>
                <a:ea typeface="+mn-ea"/>
                <a:cs typeface="+mn-cs"/>
              </a:rPr>
              <a:t>Form Factor</a:t>
            </a:r>
          </a:p>
        </p:txBody>
      </p:sp>
      <p:cxnSp>
        <p:nvCxnSpPr>
          <p:cNvPr id="84" name="Straight Connector 83">
            <a:extLst>
              <a:ext uri="{FF2B5EF4-FFF2-40B4-BE49-F238E27FC236}">
                <a16:creationId xmlns:a16="http://schemas.microsoft.com/office/drawing/2014/main" id="{6C96DB23-9EAE-4396-8D1F-9A5AC133D6FD}"/>
              </a:ext>
            </a:extLst>
          </p:cNvPr>
          <p:cNvCxnSpPr/>
          <p:nvPr/>
        </p:nvCxnSpPr>
        <p:spPr>
          <a:xfrm>
            <a:off x="917140" y="4521111"/>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0CB21A5-6B5C-4BD8-86E2-5BE5E14A8946}"/>
              </a:ext>
            </a:extLst>
          </p:cNvPr>
          <p:cNvCxnSpPr/>
          <p:nvPr/>
        </p:nvCxnSpPr>
        <p:spPr>
          <a:xfrm>
            <a:off x="4673312" y="4521111"/>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96FB156-6392-4921-9043-286EA906D330}"/>
              </a:ext>
            </a:extLst>
          </p:cNvPr>
          <p:cNvCxnSpPr/>
          <p:nvPr/>
        </p:nvCxnSpPr>
        <p:spPr>
          <a:xfrm>
            <a:off x="8429484" y="4521111"/>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8436C3B-174E-4CE8-B782-727B52DCC126}"/>
              </a:ext>
            </a:extLst>
          </p:cNvPr>
          <p:cNvCxnSpPr/>
          <p:nvPr/>
        </p:nvCxnSpPr>
        <p:spPr>
          <a:xfrm>
            <a:off x="906980" y="3436212"/>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FC8C78-6125-4461-8085-22D0480AABF6}"/>
              </a:ext>
            </a:extLst>
          </p:cNvPr>
          <p:cNvCxnSpPr/>
          <p:nvPr/>
        </p:nvCxnSpPr>
        <p:spPr>
          <a:xfrm>
            <a:off x="4663152" y="3436212"/>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628A0C8-4703-44F7-A751-2CD797AB00E9}"/>
              </a:ext>
            </a:extLst>
          </p:cNvPr>
          <p:cNvCxnSpPr/>
          <p:nvPr/>
        </p:nvCxnSpPr>
        <p:spPr>
          <a:xfrm>
            <a:off x="8419324" y="3436212"/>
            <a:ext cx="3541852"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3714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35C9D-CC61-4F32-BC3A-4919C7288EDC}"/>
              </a:ext>
            </a:extLst>
          </p:cNvPr>
          <p:cNvSpPr/>
          <p:nvPr/>
        </p:nvSpPr>
        <p:spPr bwMode="auto">
          <a:xfrm>
            <a:off x="881" y="1631029"/>
            <a:ext cx="6215277" cy="49927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B10F1987-4B6B-46D6-8D23-ACDE1C8BEC22}"/>
              </a:ext>
            </a:extLst>
          </p:cNvPr>
          <p:cNvSpPr/>
          <p:nvPr/>
        </p:nvSpPr>
        <p:spPr bwMode="auto">
          <a:xfrm>
            <a:off x="6211998" y="1633542"/>
            <a:ext cx="6219434" cy="5060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5189C45C-246F-4FA2-A81D-7EB46A95EF4B}"/>
              </a:ext>
            </a:extLst>
          </p:cNvPr>
          <p:cNvSpPr txBox="1">
            <a:spLocks/>
          </p:cNvSpPr>
          <p:nvPr/>
        </p:nvSpPr>
        <p:spPr>
          <a:xfrm>
            <a:off x="6216159" y="1655244"/>
            <a:ext cx="6215277" cy="917444"/>
          </a:xfrm>
          <a:prstGeom prst="rect">
            <a:avLst/>
          </a:prstGeom>
        </p:spPr>
        <p:txBody>
          <a:bodyPr vert="horz" wrap="square" lIns="182854" tIns="91427" rIns="182854"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466298" marR="0" lvl="0" indent="0" algn="l" defTabSz="932563" rtl="0" eaLnBrk="1" fontAlgn="auto" latinLnBrk="0" hangingPunct="1">
              <a:lnSpc>
                <a:spcPct val="90000"/>
              </a:lnSpc>
              <a:spcBef>
                <a:spcPct val="0"/>
              </a:spcBef>
              <a:spcAft>
                <a:spcPts val="0"/>
              </a:spcAft>
              <a:buClrTx/>
              <a:buSzTx/>
              <a:buFontTx/>
              <a:buNone/>
              <a:tabLst/>
              <a:defRPr/>
            </a:pPr>
            <a:r>
              <a:rPr kumimoji="0" lang="en-US" sz="2244" b="0" i="0" u="none" strike="noStrike" kern="1200" cap="none" spc="-102" normalizeH="0" baseline="0" noProof="0">
                <a:ln w="3175">
                  <a:noFill/>
                </a:ln>
                <a:solidFill>
                  <a:srgbClr val="2F2F2F"/>
                </a:solidFill>
                <a:effectLst/>
                <a:uLnTx/>
                <a:uFillTx/>
                <a:latin typeface="Segoe UI"/>
                <a:ea typeface="+mn-ea"/>
                <a:cs typeface="Segoe UI" pitchFamily="34" charset="0"/>
              </a:rPr>
              <a:t>Video interop for existing devices</a:t>
            </a:r>
          </a:p>
        </p:txBody>
      </p:sp>
      <p:grpSp>
        <p:nvGrpSpPr>
          <p:cNvPr id="7" name="Group 6">
            <a:extLst>
              <a:ext uri="{FF2B5EF4-FFF2-40B4-BE49-F238E27FC236}">
                <a16:creationId xmlns:a16="http://schemas.microsoft.com/office/drawing/2014/main" id="{4518F7ED-F508-47E4-918D-30453D23C8D6}"/>
              </a:ext>
            </a:extLst>
          </p:cNvPr>
          <p:cNvGrpSpPr/>
          <p:nvPr/>
        </p:nvGrpSpPr>
        <p:grpSpPr>
          <a:xfrm>
            <a:off x="640687" y="2338435"/>
            <a:ext cx="1473487" cy="1875945"/>
            <a:chOff x="1615951" y="2577988"/>
            <a:chExt cx="1473696" cy="1876212"/>
          </a:xfrm>
        </p:grpSpPr>
        <p:pic>
          <p:nvPicPr>
            <p:cNvPr id="9" name="Picture 8">
              <a:extLst>
                <a:ext uri="{FF2B5EF4-FFF2-40B4-BE49-F238E27FC236}">
                  <a16:creationId xmlns:a16="http://schemas.microsoft.com/office/drawing/2014/main" id="{556D858A-133A-43C7-B643-AE725ED76898}"/>
                </a:ext>
              </a:extLst>
            </p:cNvPr>
            <p:cNvPicPr>
              <a:picLocks noChangeAspect="1"/>
            </p:cNvPicPr>
            <p:nvPr/>
          </p:nvPicPr>
          <p:blipFill rotWithShape="1">
            <a:blip r:embed="rId3"/>
            <a:srcRect l="9371" r="8764"/>
            <a:stretch/>
          </p:blipFill>
          <p:spPr>
            <a:xfrm>
              <a:off x="1615951" y="2577988"/>
              <a:ext cx="1473696" cy="1369719"/>
            </a:xfrm>
            <a:prstGeom prst="rect">
              <a:avLst/>
            </a:prstGeom>
          </p:spPr>
        </p:pic>
        <p:pic>
          <p:nvPicPr>
            <p:cNvPr id="14" name="Picture 2" descr="Image result for Logitech logo">
              <a:extLst>
                <a:ext uri="{FF2B5EF4-FFF2-40B4-BE49-F238E27FC236}">
                  <a16:creationId xmlns:a16="http://schemas.microsoft.com/office/drawing/2014/main" id="{354C0C03-7DD4-4B15-A0B0-2E5ECF0AF9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865905" y="3870335"/>
              <a:ext cx="973788" cy="2960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E24CF51-6BDF-4692-91F7-BBD165401361}"/>
                </a:ext>
              </a:extLst>
            </p:cNvPr>
            <p:cNvSpPr txBox="1"/>
            <p:nvPr/>
          </p:nvSpPr>
          <p:spPr>
            <a:xfrm>
              <a:off x="1900111" y="4252489"/>
              <a:ext cx="1148396" cy="201711"/>
            </a:xfrm>
            <a:prstGeom prst="rect">
              <a:avLst/>
            </a:prstGeom>
            <a:noFill/>
          </p:spPr>
          <p:txBody>
            <a:bodyPr wrap="none" lIns="0" tIns="0" rIns="0" bIns="0" rtlCol="0">
              <a:sp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Available now</a:t>
              </a:r>
            </a:p>
          </p:txBody>
        </p:sp>
      </p:grpSp>
      <p:grpSp>
        <p:nvGrpSpPr>
          <p:cNvPr id="5" name="Group 4">
            <a:extLst>
              <a:ext uri="{FF2B5EF4-FFF2-40B4-BE49-F238E27FC236}">
                <a16:creationId xmlns:a16="http://schemas.microsoft.com/office/drawing/2014/main" id="{F5B5F49E-316E-4289-9E8E-859474017DFB}"/>
              </a:ext>
            </a:extLst>
          </p:cNvPr>
          <p:cNvGrpSpPr/>
          <p:nvPr/>
        </p:nvGrpSpPr>
        <p:grpSpPr>
          <a:xfrm>
            <a:off x="3407910" y="2401391"/>
            <a:ext cx="1862431" cy="1797319"/>
            <a:chOff x="4074418" y="2660387"/>
            <a:chExt cx="1862695" cy="1797575"/>
          </a:xfrm>
        </p:grpSpPr>
        <p:pic>
          <p:nvPicPr>
            <p:cNvPr id="10" name="Picture 4">
              <a:extLst>
                <a:ext uri="{FF2B5EF4-FFF2-40B4-BE49-F238E27FC236}">
                  <a16:creationId xmlns:a16="http://schemas.microsoft.com/office/drawing/2014/main" id="{3FD610ED-A2EF-4C01-921C-DDD7B7CFE969}"/>
                </a:ext>
              </a:extLst>
            </p:cNvPr>
            <p:cNvPicPr>
              <a:picLocks noChangeAspect="1"/>
            </p:cNvPicPr>
            <p:nvPr/>
          </p:nvPicPr>
          <p:blipFill rotWithShape="1">
            <a:blip r:embed="rId6">
              <a:extLst>
                <a:ext uri="{28A0092B-C50C-407E-A947-70E740481C1C}">
                  <a14:useLocalDpi xmlns:a14="http://schemas.microsoft.com/office/drawing/2010/main" val="0"/>
                </a:ext>
              </a:extLst>
            </a:blip>
            <a:srcRect l="16035" t="20172" r="19121" b="19244"/>
            <a:stretch/>
          </p:blipFill>
          <p:spPr>
            <a:xfrm>
              <a:off x="4109275" y="2660387"/>
              <a:ext cx="1753008" cy="1228367"/>
            </a:xfrm>
            <a:prstGeom prst="rect">
              <a:avLst/>
            </a:prstGeom>
          </p:spPr>
        </p:pic>
        <p:pic>
          <p:nvPicPr>
            <p:cNvPr id="15" name="Picture 14">
              <a:extLst>
                <a:ext uri="{FF2B5EF4-FFF2-40B4-BE49-F238E27FC236}">
                  <a16:creationId xmlns:a16="http://schemas.microsoft.com/office/drawing/2014/main" id="{867DF7D2-7E4F-4502-942A-F1DC65173C70}"/>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4136098" y="3870335"/>
              <a:ext cx="1699362" cy="194923"/>
            </a:xfrm>
            <a:prstGeom prst="rect">
              <a:avLst/>
            </a:prstGeom>
          </p:spPr>
        </p:pic>
        <p:sp>
          <p:nvSpPr>
            <p:cNvPr id="22" name="TextBox 21">
              <a:extLst>
                <a:ext uri="{FF2B5EF4-FFF2-40B4-BE49-F238E27FC236}">
                  <a16:creationId xmlns:a16="http://schemas.microsoft.com/office/drawing/2014/main" id="{9CD93759-2DD6-4E9A-88D0-74D5CC7C90CD}"/>
                </a:ext>
              </a:extLst>
            </p:cNvPr>
            <p:cNvSpPr txBox="1"/>
            <p:nvPr/>
          </p:nvSpPr>
          <p:spPr>
            <a:xfrm>
              <a:off x="4074418" y="4256251"/>
              <a:ext cx="1862695" cy="201711"/>
            </a:xfrm>
            <a:prstGeom prst="rect">
              <a:avLst/>
            </a:prstGeom>
            <a:noFill/>
          </p:spPr>
          <p:txBody>
            <a:bodyPr wrap="square" lIns="0" tIns="0" rIns="0" bIns="0" rtlCol="0">
              <a:spAutoFit/>
            </a:bodyPr>
            <a:lstStyle/>
            <a:p>
              <a:pPr marL="7935" marR="0" lvl="0" indent="0" algn="ctr" defTabSz="932563" rtl="0" eaLnBrk="1" fontAlgn="ctr" latinLnBrk="0" hangingPunct="1">
                <a:lnSpc>
                  <a:spcPct val="9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Available now</a:t>
              </a:r>
            </a:p>
          </p:txBody>
        </p:sp>
      </p:grpSp>
      <p:grpSp>
        <p:nvGrpSpPr>
          <p:cNvPr id="13" name="Group 12">
            <a:extLst>
              <a:ext uri="{FF2B5EF4-FFF2-40B4-BE49-F238E27FC236}">
                <a16:creationId xmlns:a16="http://schemas.microsoft.com/office/drawing/2014/main" id="{768E7210-69B9-4713-B6BA-5A1EB394925F}"/>
              </a:ext>
            </a:extLst>
          </p:cNvPr>
          <p:cNvGrpSpPr/>
          <p:nvPr/>
        </p:nvGrpSpPr>
        <p:grpSpPr>
          <a:xfrm>
            <a:off x="634058" y="4523820"/>
            <a:ext cx="1486745" cy="2075407"/>
            <a:chOff x="1538302" y="4704123"/>
            <a:chExt cx="1486955" cy="2075701"/>
          </a:xfrm>
        </p:grpSpPr>
        <p:pic>
          <p:nvPicPr>
            <p:cNvPr id="11" name="Picture 5">
              <a:extLst>
                <a:ext uri="{FF2B5EF4-FFF2-40B4-BE49-F238E27FC236}">
                  <a16:creationId xmlns:a16="http://schemas.microsoft.com/office/drawing/2014/main" id="{E4875F1F-B7EA-405F-A73E-63DB267D86AD}"/>
                </a:ext>
              </a:extLst>
            </p:cNvPr>
            <p:cNvPicPr>
              <a:picLocks noChangeAspect="1"/>
            </p:cNvPicPr>
            <p:nvPr/>
          </p:nvPicPr>
          <p:blipFill rotWithShape="1">
            <a:blip r:embed="rId9">
              <a:extLst>
                <a:ext uri="{28A0092B-C50C-407E-A947-70E740481C1C}">
                  <a14:useLocalDpi xmlns:a14="http://schemas.microsoft.com/office/drawing/2010/main" val="0"/>
                </a:ext>
              </a:extLst>
            </a:blip>
            <a:srcRect l="5869" r="7739"/>
            <a:stretch/>
          </p:blipFill>
          <p:spPr>
            <a:xfrm>
              <a:off x="1538302" y="4704123"/>
              <a:ext cx="1486955" cy="1204830"/>
            </a:xfrm>
            <a:prstGeom prst="rect">
              <a:avLst/>
            </a:prstGeom>
          </p:spPr>
        </p:pic>
        <p:pic>
          <p:nvPicPr>
            <p:cNvPr id="16" name="Picture 6">
              <a:extLst>
                <a:ext uri="{FF2B5EF4-FFF2-40B4-BE49-F238E27FC236}">
                  <a16:creationId xmlns:a16="http://schemas.microsoft.com/office/drawing/2014/main" id="{3E55C9C7-E9DF-4F33-B4D3-D74F06CC3C0E}"/>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3882" r="2675"/>
            <a:stretch/>
          </p:blipFill>
          <p:spPr bwMode="auto">
            <a:xfrm>
              <a:off x="1618823" y="6000156"/>
              <a:ext cx="1325913" cy="3996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BDFF772-59F4-4861-978E-66E0F7E57733}"/>
                </a:ext>
              </a:extLst>
            </p:cNvPr>
            <p:cNvSpPr txBox="1"/>
            <p:nvPr/>
          </p:nvSpPr>
          <p:spPr>
            <a:xfrm>
              <a:off x="1694040" y="6576598"/>
              <a:ext cx="1125980" cy="203226"/>
            </a:xfrm>
            <a:prstGeom prst="rect">
              <a:avLst/>
            </a:prstGeom>
            <a:noFill/>
          </p:spPr>
          <p:txBody>
            <a:bodyPr wrap="none" lIns="0" tIns="0" rIns="0" bIns="0" rtlCol="0">
              <a:sp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Available now</a:t>
              </a:r>
            </a:p>
          </p:txBody>
        </p:sp>
      </p:grpSp>
      <p:grpSp>
        <p:nvGrpSpPr>
          <p:cNvPr id="4" name="Group 3">
            <a:extLst>
              <a:ext uri="{FF2B5EF4-FFF2-40B4-BE49-F238E27FC236}">
                <a16:creationId xmlns:a16="http://schemas.microsoft.com/office/drawing/2014/main" id="{242AE92E-E600-455B-AC9F-84CBD9A8E620}"/>
              </a:ext>
            </a:extLst>
          </p:cNvPr>
          <p:cNvGrpSpPr/>
          <p:nvPr/>
        </p:nvGrpSpPr>
        <p:grpSpPr>
          <a:xfrm>
            <a:off x="3422018" y="4518883"/>
            <a:ext cx="1758842" cy="2078831"/>
            <a:chOff x="4114512" y="4699182"/>
            <a:chExt cx="1759092" cy="2079126"/>
          </a:xfrm>
        </p:grpSpPr>
        <p:pic>
          <p:nvPicPr>
            <p:cNvPr id="12" name="Picture 11" descr="A picture containing electronics, indoor, monitor, table&#10;&#10;Description generated with high confidence">
              <a:extLst>
                <a:ext uri="{FF2B5EF4-FFF2-40B4-BE49-F238E27FC236}">
                  <a16:creationId xmlns:a16="http://schemas.microsoft.com/office/drawing/2014/main" id="{56D7E5FE-BA73-45D6-8D40-108C7C0C177C}"/>
                </a:ext>
              </a:extLst>
            </p:cNvPr>
            <p:cNvPicPr>
              <a:picLocks noChangeAspect="1"/>
            </p:cNvPicPr>
            <p:nvPr/>
          </p:nvPicPr>
          <p:blipFill rotWithShape="1">
            <a:blip r:embed="rId12">
              <a:extLst>
                <a:ext uri="{28A0092B-C50C-407E-A947-70E740481C1C}">
                  <a14:useLocalDpi xmlns:a14="http://schemas.microsoft.com/office/drawing/2010/main" val="0"/>
                </a:ext>
              </a:extLst>
            </a:blip>
            <a:srcRect l="10953" r="9810"/>
            <a:stretch/>
          </p:blipFill>
          <p:spPr>
            <a:xfrm>
              <a:off x="4175493" y="4699182"/>
              <a:ext cx="1672537" cy="1188390"/>
            </a:xfrm>
            <a:prstGeom prst="rect">
              <a:avLst/>
            </a:prstGeom>
          </p:spPr>
        </p:pic>
        <p:grpSp>
          <p:nvGrpSpPr>
            <p:cNvPr id="20" name="Group 19">
              <a:extLst>
                <a:ext uri="{FF2B5EF4-FFF2-40B4-BE49-F238E27FC236}">
                  <a16:creationId xmlns:a16="http://schemas.microsoft.com/office/drawing/2014/main" id="{B880FB72-C817-4173-97EA-7F4A05C355F7}"/>
                </a:ext>
              </a:extLst>
            </p:cNvPr>
            <p:cNvGrpSpPr/>
            <p:nvPr/>
          </p:nvGrpSpPr>
          <p:grpSpPr>
            <a:xfrm>
              <a:off x="4504916" y="5908953"/>
              <a:ext cx="1268549" cy="472412"/>
              <a:chOff x="6950540" y="3615908"/>
              <a:chExt cx="1268549" cy="472412"/>
            </a:xfrm>
          </p:grpSpPr>
          <p:pic>
            <p:nvPicPr>
              <p:cNvPr id="17" name="Picture 16">
                <a:extLst>
                  <a:ext uri="{FF2B5EF4-FFF2-40B4-BE49-F238E27FC236}">
                    <a16:creationId xmlns:a16="http://schemas.microsoft.com/office/drawing/2014/main" id="{0157C74E-FD68-4E6F-85C5-175A0644610E}"/>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6950540" y="3869811"/>
                <a:ext cx="1040516" cy="218509"/>
              </a:xfrm>
              <a:prstGeom prst="rect">
                <a:avLst/>
              </a:prstGeom>
            </p:spPr>
          </p:pic>
          <p:sp>
            <p:nvSpPr>
              <p:cNvPr id="18" name="TextBox 17">
                <a:extLst>
                  <a:ext uri="{FF2B5EF4-FFF2-40B4-BE49-F238E27FC236}">
                    <a16:creationId xmlns:a16="http://schemas.microsoft.com/office/drawing/2014/main" id="{108A856D-F899-4FBD-9F80-E5667720A7F4}"/>
                  </a:ext>
                </a:extLst>
              </p:cNvPr>
              <p:cNvSpPr txBox="1"/>
              <p:nvPr/>
            </p:nvSpPr>
            <p:spPr>
              <a:xfrm>
                <a:off x="7416150" y="3615908"/>
                <a:ext cx="802939" cy="318331"/>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2F2F2F"/>
                    </a:solidFill>
                    <a:effectLst/>
                    <a:uLnTx/>
                    <a:uFillTx/>
                    <a:latin typeface="Segoe UI"/>
                    <a:ea typeface="+mn-ea"/>
                    <a:cs typeface="+mn-cs"/>
                  </a:rPr>
                  <a:t>NEW!</a:t>
                </a:r>
              </a:p>
            </p:txBody>
          </p:sp>
        </p:grpSp>
        <p:sp>
          <p:nvSpPr>
            <p:cNvPr id="24" name="TextBox 23">
              <a:extLst>
                <a:ext uri="{FF2B5EF4-FFF2-40B4-BE49-F238E27FC236}">
                  <a16:creationId xmlns:a16="http://schemas.microsoft.com/office/drawing/2014/main" id="{CB7F093E-C61E-4EB4-972F-F572500697AB}"/>
                </a:ext>
              </a:extLst>
            </p:cNvPr>
            <p:cNvSpPr txBox="1"/>
            <p:nvPr/>
          </p:nvSpPr>
          <p:spPr>
            <a:xfrm>
              <a:off x="4114512" y="6576597"/>
              <a:ext cx="1759092" cy="201711"/>
            </a:xfrm>
            <a:prstGeom prst="rect">
              <a:avLst/>
            </a:prstGeom>
            <a:noFill/>
          </p:spPr>
          <p:txBody>
            <a:bodyPr wrap="none" lIns="0" tIns="0" rIns="0" bIns="0" rtlCol="0">
              <a:sp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Coming in early 2018</a:t>
              </a:r>
            </a:p>
          </p:txBody>
        </p:sp>
      </p:grpSp>
      <p:pic>
        <p:nvPicPr>
          <p:cNvPr id="36" name="Picture 6">
            <a:extLst>
              <a:ext uri="{FF2B5EF4-FFF2-40B4-BE49-F238E27FC236}">
                <a16:creationId xmlns:a16="http://schemas.microsoft.com/office/drawing/2014/main" id="{885C1786-C2C1-4E60-98AB-09FA9DDA923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3882" r="2675"/>
          <a:stretch/>
        </p:blipFill>
        <p:spPr bwMode="auto">
          <a:xfrm>
            <a:off x="6888762" y="5487340"/>
            <a:ext cx="1800760" cy="54281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CE5AE5B-EE48-4530-A9B6-FB8CB4789EED}"/>
              </a:ext>
            </a:extLst>
          </p:cNvPr>
          <p:cNvSpPr txBox="1"/>
          <p:nvPr/>
        </p:nvSpPr>
        <p:spPr>
          <a:xfrm>
            <a:off x="6725061" y="6115316"/>
            <a:ext cx="2168667" cy="537822"/>
          </a:xfrm>
          <a:prstGeom prst="rect">
            <a:avLst/>
          </a:prstGeom>
          <a:noFill/>
        </p:spPr>
        <p:txBody>
          <a:bodyPr wrap="square" lIns="0" tIns="0" rIns="0" bIns="0" rtlCol="0">
            <a:spAutoFit/>
          </a:bodyPr>
          <a:lstStyle/>
          <a:p>
            <a:pPr marL="7935" marR="0" lvl="0" indent="0" algn="ctr" defTabSz="932563" rtl="0" eaLnBrk="1" fontAlgn="ctr" latinLnBrk="0" hangingPunct="1">
              <a:lnSpc>
                <a:spcPct val="12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Available for SfBO</a:t>
            </a:r>
            <a:b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b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Coming to SfBS &amp; Teams</a:t>
            </a:r>
          </a:p>
        </p:txBody>
      </p:sp>
      <p:grpSp>
        <p:nvGrpSpPr>
          <p:cNvPr id="30" name="Group 29">
            <a:extLst>
              <a:ext uri="{FF2B5EF4-FFF2-40B4-BE49-F238E27FC236}">
                <a16:creationId xmlns:a16="http://schemas.microsoft.com/office/drawing/2014/main" id="{E4D5C4FB-7223-4F43-BD81-EA827F45BA3A}"/>
              </a:ext>
            </a:extLst>
          </p:cNvPr>
          <p:cNvGrpSpPr/>
          <p:nvPr/>
        </p:nvGrpSpPr>
        <p:grpSpPr>
          <a:xfrm>
            <a:off x="9199897" y="5473317"/>
            <a:ext cx="919207" cy="488678"/>
            <a:chOff x="5747567" y="4737307"/>
            <a:chExt cx="938218" cy="498785"/>
          </a:xfrm>
        </p:grpSpPr>
        <p:sp>
          <p:nvSpPr>
            <p:cNvPr id="31" name="Freeform 42">
              <a:extLst>
                <a:ext uri="{FF2B5EF4-FFF2-40B4-BE49-F238E27FC236}">
                  <a16:creationId xmlns:a16="http://schemas.microsoft.com/office/drawing/2014/main" id="{A0827401-2C90-4F82-ABC0-3DF1D2EACB07}"/>
                </a:ext>
              </a:extLst>
            </p:cNvPr>
            <p:cNvSpPr>
              <a:spLocks noEditPoints="1"/>
            </p:cNvSpPr>
            <p:nvPr/>
          </p:nvSpPr>
          <p:spPr bwMode="auto">
            <a:xfrm>
              <a:off x="5747567" y="4834149"/>
              <a:ext cx="150990" cy="401943"/>
            </a:xfrm>
            <a:custGeom>
              <a:avLst/>
              <a:gdLst>
                <a:gd name="T0" fmla="*/ 260 w 581"/>
                <a:gd name="T1" fmla="*/ 146 h 1544"/>
                <a:gd name="T2" fmla="*/ 207 w 581"/>
                <a:gd name="T3" fmla="*/ 168 h 1544"/>
                <a:gd name="T4" fmla="*/ 168 w 581"/>
                <a:gd name="T5" fmla="*/ 206 h 1544"/>
                <a:gd name="T6" fmla="*/ 146 w 581"/>
                <a:gd name="T7" fmla="*/ 259 h 1544"/>
                <a:gd name="T8" fmla="*/ 144 w 581"/>
                <a:gd name="T9" fmla="*/ 872 h 1544"/>
                <a:gd name="T10" fmla="*/ 155 w 581"/>
                <a:gd name="T11" fmla="*/ 928 h 1544"/>
                <a:gd name="T12" fmla="*/ 186 w 581"/>
                <a:gd name="T13" fmla="*/ 974 h 1544"/>
                <a:gd name="T14" fmla="*/ 232 w 581"/>
                <a:gd name="T15" fmla="*/ 1006 h 1544"/>
                <a:gd name="T16" fmla="*/ 288 w 581"/>
                <a:gd name="T17" fmla="*/ 1017 h 1544"/>
                <a:gd name="T18" fmla="*/ 346 w 581"/>
                <a:gd name="T19" fmla="*/ 1006 h 1544"/>
                <a:gd name="T20" fmla="*/ 392 w 581"/>
                <a:gd name="T21" fmla="*/ 974 h 1544"/>
                <a:gd name="T22" fmla="*/ 424 w 581"/>
                <a:gd name="T23" fmla="*/ 928 h 1544"/>
                <a:gd name="T24" fmla="*/ 436 w 581"/>
                <a:gd name="T25" fmla="*/ 872 h 1544"/>
                <a:gd name="T26" fmla="*/ 433 w 581"/>
                <a:gd name="T27" fmla="*/ 259 h 1544"/>
                <a:gd name="T28" fmla="*/ 411 w 581"/>
                <a:gd name="T29" fmla="*/ 206 h 1544"/>
                <a:gd name="T30" fmla="*/ 371 w 581"/>
                <a:gd name="T31" fmla="*/ 168 h 1544"/>
                <a:gd name="T32" fmla="*/ 318 w 581"/>
                <a:gd name="T33" fmla="*/ 146 h 1544"/>
                <a:gd name="T34" fmla="*/ 290 w 581"/>
                <a:gd name="T35" fmla="*/ 0 h 1544"/>
                <a:gd name="T36" fmla="*/ 374 w 581"/>
                <a:gd name="T37" fmla="*/ 12 h 1544"/>
                <a:gd name="T38" fmla="*/ 448 w 581"/>
                <a:gd name="T39" fmla="*/ 46 h 1544"/>
                <a:gd name="T40" fmla="*/ 510 w 581"/>
                <a:gd name="T41" fmla="*/ 99 h 1544"/>
                <a:gd name="T42" fmla="*/ 554 w 581"/>
                <a:gd name="T43" fmla="*/ 166 h 1544"/>
                <a:gd name="T44" fmla="*/ 579 w 581"/>
                <a:gd name="T45" fmla="*/ 245 h 1544"/>
                <a:gd name="T46" fmla="*/ 581 w 581"/>
                <a:gd name="T47" fmla="*/ 872 h 1544"/>
                <a:gd name="T48" fmla="*/ 569 w 581"/>
                <a:gd name="T49" fmla="*/ 956 h 1544"/>
                <a:gd name="T50" fmla="*/ 534 w 581"/>
                <a:gd name="T51" fmla="*/ 1030 h 1544"/>
                <a:gd name="T52" fmla="*/ 481 w 581"/>
                <a:gd name="T53" fmla="*/ 1090 h 1544"/>
                <a:gd name="T54" fmla="*/ 412 w 581"/>
                <a:gd name="T55" fmla="*/ 1135 h 1544"/>
                <a:gd name="T56" fmla="*/ 333 w 581"/>
                <a:gd name="T57" fmla="*/ 1159 h 1544"/>
                <a:gd name="T58" fmla="*/ 251 w 581"/>
                <a:gd name="T59" fmla="*/ 1159 h 1544"/>
                <a:gd name="T60" fmla="*/ 176 w 581"/>
                <a:gd name="T61" fmla="*/ 1139 h 1544"/>
                <a:gd name="T62" fmla="*/ 144 w 581"/>
                <a:gd name="T63" fmla="*/ 1544 h 1544"/>
                <a:gd name="T64" fmla="*/ 0 w 581"/>
                <a:gd name="T65" fmla="*/ 288 h 1544"/>
                <a:gd name="T66" fmla="*/ 12 w 581"/>
                <a:gd name="T67" fmla="*/ 205 h 1544"/>
                <a:gd name="T68" fmla="*/ 47 w 581"/>
                <a:gd name="T69" fmla="*/ 130 h 1544"/>
                <a:gd name="T70" fmla="*/ 100 w 581"/>
                <a:gd name="T71" fmla="*/ 70 h 1544"/>
                <a:gd name="T72" fmla="*/ 168 w 581"/>
                <a:gd name="T73" fmla="*/ 26 h 1544"/>
                <a:gd name="T74" fmla="*/ 248 w 581"/>
                <a:gd name="T75" fmla="*/ 3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1" h="1544">
                  <a:moveTo>
                    <a:pt x="288" y="143"/>
                  </a:moveTo>
                  <a:lnTo>
                    <a:pt x="260" y="146"/>
                  </a:lnTo>
                  <a:lnTo>
                    <a:pt x="232" y="154"/>
                  </a:lnTo>
                  <a:lnTo>
                    <a:pt x="207" y="168"/>
                  </a:lnTo>
                  <a:lnTo>
                    <a:pt x="186" y="185"/>
                  </a:lnTo>
                  <a:lnTo>
                    <a:pt x="168" y="206"/>
                  </a:lnTo>
                  <a:lnTo>
                    <a:pt x="155" y="231"/>
                  </a:lnTo>
                  <a:lnTo>
                    <a:pt x="146" y="259"/>
                  </a:lnTo>
                  <a:lnTo>
                    <a:pt x="144" y="288"/>
                  </a:lnTo>
                  <a:lnTo>
                    <a:pt x="144" y="872"/>
                  </a:lnTo>
                  <a:lnTo>
                    <a:pt x="146" y="901"/>
                  </a:lnTo>
                  <a:lnTo>
                    <a:pt x="155" y="928"/>
                  </a:lnTo>
                  <a:lnTo>
                    <a:pt x="168" y="953"/>
                  </a:lnTo>
                  <a:lnTo>
                    <a:pt x="186" y="974"/>
                  </a:lnTo>
                  <a:lnTo>
                    <a:pt x="207" y="993"/>
                  </a:lnTo>
                  <a:lnTo>
                    <a:pt x="232" y="1006"/>
                  </a:lnTo>
                  <a:lnTo>
                    <a:pt x="260" y="1015"/>
                  </a:lnTo>
                  <a:lnTo>
                    <a:pt x="288" y="1017"/>
                  </a:lnTo>
                  <a:lnTo>
                    <a:pt x="318" y="1015"/>
                  </a:lnTo>
                  <a:lnTo>
                    <a:pt x="346" y="1006"/>
                  </a:lnTo>
                  <a:lnTo>
                    <a:pt x="371" y="993"/>
                  </a:lnTo>
                  <a:lnTo>
                    <a:pt x="392" y="974"/>
                  </a:lnTo>
                  <a:lnTo>
                    <a:pt x="411" y="953"/>
                  </a:lnTo>
                  <a:lnTo>
                    <a:pt x="424" y="928"/>
                  </a:lnTo>
                  <a:lnTo>
                    <a:pt x="433" y="901"/>
                  </a:lnTo>
                  <a:lnTo>
                    <a:pt x="436" y="872"/>
                  </a:lnTo>
                  <a:lnTo>
                    <a:pt x="436" y="288"/>
                  </a:lnTo>
                  <a:lnTo>
                    <a:pt x="433" y="259"/>
                  </a:lnTo>
                  <a:lnTo>
                    <a:pt x="424" y="231"/>
                  </a:lnTo>
                  <a:lnTo>
                    <a:pt x="411" y="206"/>
                  </a:lnTo>
                  <a:lnTo>
                    <a:pt x="392" y="185"/>
                  </a:lnTo>
                  <a:lnTo>
                    <a:pt x="371" y="168"/>
                  </a:lnTo>
                  <a:lnTo>
                    <a:pt x="346" y="154"/>
                  </a:lnTo>
                  <a:lnTo>
                    <a:pt x="318" y="146"/>
                  </a:lnTo>
                  <a:lnTo>
                    <a:pt x="288" y="143"/>
                  </a:lnTo>
                  <a:close/>
                  <a:moveTo>
                    <a:pt x="290" y="0"/>
                  </a:moveTo>
                  <a:lnTo>
                    <a:pt x="333" y="3"/>
                  </a:lnTo>
                  <a:lnTo>
                    <a:pt x="374" y="12"/>
                  </a:lnTo>
                  <a:lnTo>
                    <a:pt x="412" y="26"/>
                  </a:lnTo>
                  <a:lnTo>
                    <a:pt x="448" y="46"/>
                  </a:lnTo>
                  <a:lnTo>
                    <a:pt x="481" y="70"/>
                  </a:lnTo>
                  <a:lnTo>
                    <a:pt x="510" y="99"/>
                  </a:lnTo>
                  <a:lnTo>
                    <a:pt x="534" y="130"/>
                  </a:lnTo>
                  <a:lnTo>
                    <a:pt x="554" y="166"/>
                  </a:lnTo>
                  <a:lnTo>
                    <a:pt x="569" y="205"/>
                  </a:lnTo>
                  <a:lnTo>
                    <a:pt x="579" y="245"/>
                  </a:lnTo>
                  <a:lnTo>
                    <a:pt x="581" y="288"/>
                  </a:lnTo>
                  <a:lnTo>
                    <a:pt x="581" y="872"/>
                  </a:lnTo>
                  <a:lnTo>
                    <a:pt x="579" y="915"/>
                  </a:lnTo>
                  <a:lnTo>
                    <a:pt x="569" y="956"/>
                  </a:lnTo>
                  <a:lnTo>
                    <a:pt x="554" y="994"/>
                  </a:lnTo>
                  <a:lnTo>
                    <a:pt x="534" y="1030"/>
                  </a:lnTo>
                  <a:lnTo>
                    <a:pt x="510" y="1062"/>
                  </a:lnTo>
                  <a:lnTo>
                    <a:pt x="481" y="1090"/>
                  </a:lnTo>
                  <a:lnTo>
                    <a:pt x="448" y="1116"/>
                  </a:lnTo>
                  <a:lnTo>
                    <a:pt x="412" y="1135"/>
                  </a:lnTo>
                  <a:lnTo>
                    <a:pt x="374" y="1151"/>
                  </a:lnTo>
                  <a:lnTo>
                    <a:pt x="333" y="1159"/>
                  </a:lnTo>
                  <a:lnTo>
                    <a:pt x="290" y="1163"/>
                  </a:lnTo>
                  <a:lnTo>
                    <a:pt x="251" y="1159"/>
                  </a:lnTo>
                  <a:lnTo>
                    <a:pt x="213" y="1152"/>
                  </a:lnTo>
                  <a:lnTo>
                    <a:pt x="176" y="1139"/>
                  </a:lnTo>
                  <a:lnTo>
                    <a:pt x="144" y="1122"/>
                  </a:lnTo>
                  <a:lnTo>
                    <a:pt x="144" y="1544"/>
                  </a:lnTo>
                  <a:lnTo>
                    <a:pt x="0" y="1544"/>
                  </a:lnTo>
                  <a:lnTo>
                    <a:pt x="0" y="288"/>
                  </a:lnTo>
                  <a:lnTo>
                    <a:pt x="3" y="245"/>
                  </a:lnTo>
                  <a:lnTo>
                    <a:pt x="12" y="205"/>
                  </a:lnTo>
                  <a:lnTo>
                    <a:pt x="27" y="166"/>
                  </a:lnTo>
                  <a:lnTo>
                    <a:pt x="47" y="130"/>
                  </a:lnTo>
                  <a:lnTo>
                    <a:pt x="71" y="99"/>
                  </a:lnTo>
                  <a:lnTo>
                    <a:pt x="100" y="70"/>
                  </a:lnTo>
                  <a:lnTo>
                    <a:pt x="133" y="46"/>
                  </a:lnTo>
                  <a:lnTo>
                    <a:pt x="168" y="26"/>
                  </a:lnTo>
                  <a:lnTo>
                    <a:pt x="206" y="12"/>
                  </a:lnTo>
                  <a:lnTo>
                    <a:pt x="248" y="3"/>
                  </a:lnTo>
                  <a:lnTo>
                    <a:pt x="290" y="0"/>
                  </a:lnTo>
                  <a:close/>
                </a:path>
              </a:pathLst>
            </a:custGeom>
            <a:solidFill>
              <a:schemeClr val="tx1">
                <a:lumMod val="60000"/>
                <a:lumOff val="40000"/>
              </a:schemeClr>
            </a:solidFill>
            <a:ln w="0">
              <a:solidFill>
                <a:schemeClr val="tx1">
                  <a:lumMod val="60000"/>
                  <a:lumOff val="40000"/>
                </a:schemeClr>
              </a:solidFill>
              <a:prstDash val="solid"/>
              <a:round/>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43">
              <a:extLst>
                <a:ext uri="{FF2B5EF4-FFF2-40B4-BE49-F238E27FC236}">
                  <a16:creationId xmlns:a16="http://schemas.microsoft.com/office/drawing/2014/main" id="{2E562309-A66C-4E93-A8F5-943BD8B83C55}"/>
                </a:ext>
              </a:extLst>
            </p:cNvPr>
            <p:cNvSpPr>
              <a:spLocks noEditPoints="1"/>
            </p:cNvSpPr>
            <p:nvPr/>
          </p:nvSpPr>
          <p:spPr bwMode="auto">
            <a:xfrm>
              <a:off x="5964159" y="4834149"/>
              <a:ext cx="150990" cy="303019"/>
            </a:xfrm>
            <a:custGeom>
              <a:avLst/>
              <a:gdLst>
                <a:gd name="T0" fmla="*/ 265 w 579"/>
                <a:gd name="T1" fmla="*/ 141 h 1163"/>
                <a:gd name="T2" fmla="*/ 212 w 579"/>
                <a:gd name="T3" fmla="*/ 165 h 1163"/>
                <a:gd name="T4" fmla="*/ 172 w 579"/>
                <a:gd name="T5" fmla="*/ 204 h 1163"/>
                <a:gd name="T6" fmla="*/ 149 w 579"/>
                <a:gd name="T7" fmla="*/ 251 h 1163"/>
                <a:gd name="T8" fmla="*/ 145 w 579"/>
                <a:gd name="T9" fmla="*/ 620 h 1163"/>
                <a:gd name="T10" fmla="*/ 421 w 579"/>
                <a:gd name="T11" fmla="*/ 397 h 1163"/>
                <a:gd name="T12" fmla="*/ 434 w 579"/>
                <a:gd name="T13" fmla="*/ 370 h 1163"/>
                <a:gd name="T14" fmla="*/ 436 w 579"/>
                <a:gd name="T15" fmla="*/ 343 h 1163"/>
                <a:gd name="T16" fmla="*/ 435 w 579"/>
                <a:gd name="T17" fmla="*/ 253 h 1163"/>
                <a:gd name="T18" fmla="*/ 420 w 579"/>
                <a:gd name="T19" fmla="*/ 210 h 1163"/>
                <a:gd name="T20" fmla="*/ 392 w 579"/>
                <a:gd name="T21" fmla="*/ 174 h 1163"/>
                <a:gd name="T22" fmla="*/ 349 w 579"/>
                <a:gd name="T23" fmla="*/ 148 h 1163"/>
                <a:gd name="T24" fmla="*/ 293 w 579"/>
                <a:gd name="T25" fmla="*/ 138 h 1163"/>
                <a:gd name="T26" fmla="*/ 339 w 579"/>
                <a:gd name="T27" fmla="*/ 2 h 1163"/>
                <a:gd name="T28" fmla="*/ 410 w 579"/>
                <a:gd name="T29" fmla="*/ 21 h 1163"/>
                <a:gd name="T30" fmla="*/ 467 w 579"/>
                <a:gd name="T31" fmla="*/ 52 h 1163"/>
                <a:gd name="T32" fmla="*/ 512 w 579"/>
                <a:gd name="T33" fmla="*/ 94 h 1163"/>
                <a:gd name="T34" fmla="*/ 545 w 579"/>
                <a:gd name="T35" fmla="*/ 140 h 1163"/>
                <a:gd name="T36" fmla="*/ 567 w 579"/>
                <a:gd name="T37" fmla="*/ 188 h 1163"/>
                <a:gd name="T38" fmla="*/ 578 w 579"/>
                <a:gd name="T39" fmla="*/ 232 h 1163"/>
                <a:gd name="T40" fmla="*/ 579 w 579"/>
                <a:gd name="T41" fmla="*/ 388 h 1163"/>
                <a:gd name="T42" fmla="*/ 573 w 579"/>
                <a:gd name="T43" fmla="*/ 439 h 1163"/>
                <a:gd name="T44" fmla="*/ 547 w 579"/>
                <a:gd name="T45" fmla="*/ 484 h 1163"/>
                <a:gd name="T46" fmla="*/ 145 w 579"/>
                <a:gd name="T47" fmla="*/ 797 h 1163"/>
                <a:gd name="T48" fmla="*/ 149 w 579"/>
                <a:gd name="T49" fmla="*/ 904 h 1163"/>
                <a:gd name="T50" fmla="*/ 169 w 579"/>
                <a:gd name="T51" fmla="*/ 957 h 1163"/>
                <a:gd name="T52" fmla="*/ 208 w 579"/>
                <a:gd name="T53" fmla="*/ 997 h 1163"/>
                <a:gd name="T54" fmla="*/ 259 w 579"/>
                <a:gd name="T55" fmla="*/ 1019 h 1163"/>
                <a:gd name="T56" fmla="*/ 318 w 579"/>
                <a:gd name="T57" fmla="*/ 1019 h 1163"/>
                <a:gd name="T58" fmla="*/ 371 w 579"/>
                <a:gd name="T59" fmla="*/ 997 h 1163"/>
                <a:gd name="T60" fmla="*/ 410 w 579"/>
                <a:gd name="T61" fmla="*/ 957 h 1163"/>
                <a:gd name="T62" fmla="*/ 432 w 579"/>
                <a:gd name="T63" fmla="*/ 904 h 1163"/>
                <a:gd name="T64" fmla="*/ 436 w 579"/>
                <a:gd name="T65" fmla="*/ 802 h 1163"/>
                <a:gd name="T66" fmla="*/ 577 w 579"/>
                <a:gd name="T67" fmla="*/ 874 h 1163"/>
                <a:gd name="T68" fmla="*/ 565 w 579"/>
                <a:gd name="T69" fmla="*/ 959 h 1163"/>
                <a:gd name="T70" fmla="*/ 531 w 579"/>
                <a:gd name="T71" fmla="*/ 1032 h 1163"/>
                <a:gd name="T72" fmla="*/ 478 w 579"/>
                <a:gd name="T73" fmla="*/ 1092 h 1163"/>
                <a:gd name="T74" fmla="*/ 412 w 579"/>
                <a:gd name="T75" fmla="*/ 1136 h 1163"/>
                <a:gd name="T76" fmla="*/ 333 w 579"/>
                <a:gd name="T77" fmla="*/ 1159 h 1163"/>
                <a:gd name="T78" fmla="*/ 247 w 579"/>
                <a:gd name="T79" fmla="*/ 1159 h 1163"/>
                <a:gd name="T80" fmla="*/ 167 w 579"/>
                <a:gd name="T81" fmla="*/ 1136 h 1163"/>
                <a:gd name="T82" fmla="*/ 99 w 579"/>
                <a:gd name="T83" fmla="*/ 1092 h 1163"/>
                <a:gd name="T84" fmla="*/ 47 w 579"/>
                <a:gd name="T85" fmla="*/ 1032 h 1163"/>
                <a:gd name="T86" fmla="*/ 13 w 579"/>
                <a:gd name="T87" fmla="*/ 959 h 1163"/>
                <a:gd name="T88" fmla="*/ 0 w 579"/>
                <a:gd name="T89" fmla="*/ 874 h 1163"/>
                <a:gd name="T90" fmla="*/ 2 w 579"/>
                <a:gd name="T91" fmla="*/ 253 h 1163"/>
                <a:gd name="T92" fmla="*/ 17 w 579"/>
                <a:gd name="T93" fmla="*/ 188 h 1163"/>
                <a:gd name="T94" fmla="*/ 47 w 579"/>
                <a:gd name="T95" fmla="*/ 128 h 1163"/>
                <a:gd name="T96" fmla="*/ 91 w 579"/>
                <a:gd name="T97" fmla="*/ 77 h 1163"/>
                <a:gd name="T98" fmla="*/ 148 w 579"/>
                <a:gd name="T99" fmla="*/ 36 h 1163"/>
                <a:gd name="T100" fmla="*/ 218 w 579"/>
                <a:gd name="T101" fmla="*/ 10 h 1163"/>
                <a:gd name="T102" fmla="*/ 300 w 579"/>
                <a:gd name="T10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9" h="1163">
                  <a:moveTo>
                    <a:pt x="293" y="138"/>
                  </a:moveTo>
                  <a:lnTo>
                    <a:pt x="265" y="141"/>
                  </a:lnTo>
                  <a:lnTo>
                    <a:pt x="237" y="151"/>
                  </a:lnTo>
                  <a:lnTo>
                    <a:pt x="212" y="165"/>
                  </a:lnTo>
                  <a:lnTo>
                    <a:pt x="190" y="183"/>
                  </a:lnTo>
                  <a:lnTo>
                    <a:pt x="172" y="204"/>
                  </a:lnTo>
                  <a:lnTo>
                    <a:pt x="157" y="227"/>
                  </a:lnTo>
                  <a:lnTo>
                    <a:pt x="149" y="251"/>
                  </a:lnTo>
                  <a:lnTo>
                    <a:pt x="145" y="275"/>
                  </a:lnTo>
                  <a:lnTo>
                    <a:pt x="145" y="620"/>
                  </a:lnTo>
                  <a:lnTo>
                    <a:pt x="408" y="409"/>
                  </a:lnTo>
                  <a:lnTo>
                    <a:pt x="421" y="397"/>
                  </a:lnTo>
                  <a:lnTo>
                    <a:pt x="429" y="383"/>
                  </a:lnTo>
                  <a:lnTo>
                    <a:pt x="434" y="370"/>
                  </a:lnTo>
                  <a:lnTo>
                    <a:pt x="436" y="356"/>
                  </a:lnTo>
                  <a:lnTo>
                    <a:pt x="436" y="343"/>
                  </a:lnTo>
                  <a:lnTo>
                    <a:pt x="436" y="275"/>
                  </a:lnTo>
                  <a:lnTo>
                    <a:pt x="435" y="253"/>
                  </a:lnTo>
                  <a:lnTo>
                    <a:pt x="429" y="231"/>
                  </a:lnTo>
                  <a:lnTo>
                    <a:pt x="420" y="210"/>
                  </a:lnTo>
                  <a:lnTo>
                    <a:pt x="407" y="191"/>
                  </a:lnTo>
                  <a:lnTo>
                    <a:pt x="392" y="174"/>
                  </a:lnTo>
                  <a:lnTo>
                    <a:pt x="372" y="159"/>
                  </a:lnTo>
                  <a:lnTo>
                    <a:pt x="349" y="148"/>
                  </a:lnTo>
                  <a:lnTo>
                    <a:pt x="323" y="141"/>
                  </a:lnTo>
                  <a:lnTo>
                    <a:pt x="293" y="138"/>
                  </a:lnTo>
                  <a:close/>
                  <a:moveTo>
                    <a:pt x="300" y="0"/>
                  </a:moveTo>
                  <a:lnTo>
                    <a:pt x="339" y="2"/>
                  </a:lnTo>
                  <a:lnTo>
                    <a:pt x="377" y="10"/>
                  </a:lnTo>
                  <a:lnTo>
                    <a:pt x="410" y="21"/>
                  </a:lnTo>
                  <a:lnTo>
                    <a:pt x="440" y="35"/>
                  </a:lnTo>
                  <a:lnTo>
                    <a:pt x="467" y="52"/>
                  </a:lnTo>
                  <a:lnTo>
                    <a:pt x="492" y="72"/>
                  </a:lnTo>
                  <a:lnTo>
                    <a:pt x="512" y="94"/>
                  </a:lnTo>
                  <a:lnTo>
                    <a:pt x="531" y="117"/>
                  </a:lnTo>
                  <a:lnTo>
                    <a:pt x="545" y="140"/>
                  </a:lnTo>
                  <a:lnTo>
                    <a:pt x="557" y="164"/>
                  </a:lnTo>
                  <a:lnTo>
                    <a:pt x="567" y="188"/>
                  </a:lnTo>
                  <a:lnTo>
                    <a:pt x="574" y="211"/>
                  </a:lnTo>
                  <a:lnTo>
                    <a:pt x="578" y="232"/>
                  </a:lnTo>
                  <a:lnTo>
                    <a:pt x="579" y="252"/>
                  </a:lnTo>
                  <a:lnTo>
                    <a:pt x="579" y="388"/>
                  </a:lnTo>
                  <a:lnTo>
                    <a:pt x="577" y="415"/>
                  </a:lnTo>
                  <a:lnTo>
                    <a:pt x="573" y="439"/>
                  </a:lnTo>
                  <a:lnTo>
                    <a:pt x="563" y="462"/>
                  </a:lnTo>
                  <a:lnTo>
                    <a:pt x="547" y="484"/>
                  </a:lnTo>
                  <a:lnTo>
                    <a:pt x="527" y="504"/>
                  </a:lnTo>
                  <a:lnTo>
                    <a:pt x="145" y="797"/>
                  </a:lnTo>
                  <a:lnTo>
                    <a:pt x="145" y="874"/>
                  </a:lnTo>
                  <a:lnTo>
                    <a:pt x="149" y="904"/>
                  </a:lnTo>
                  <a:lnTo>
                    <a:pt x="156" y="931"/>
                  </a:lnTo>
                  <a:lnTo>
                    <a:pt x="169" y="957"/>
                  </a:lnTo>
                  <a:lnTo>
                    <a:pt x="187" y="979"/>
                  </a:lnTo>
                  <a:lnTo>
                    <a:pt x="208" y="997"/>
                  </a:lnTo>
                  <a:lnTo>
                    <a:pt x="233" y="1010"/>
                  </a:lnTo>
                  <a:lnTo>
                    <a:pt x="259" y="1019"/>
                  </a:lnTo>
                  <a:lnTo>
                    <a:pt x="288" y="1022"/>
                  </a:lnTo>
                  <a:lnTo>
                    <a:pt x="318" y="1019"/>
                  </a:lnTo>
                  <a:lnTo>
                    <a:pt x="346" y="1010"/>
                  </a:lnTo>
                  <a:lnTo>
                    <a:pt x="371" y="997"/>
                  </a:lnTo>
                  <a:lnTo>
                    <a:pt x="393" y="979"/>
                  </a:lnTo>
                  <a:lnTo>
                    <a:pt x="410" y="957"/>
                  </a:lnTo>
                  <a:lnTo>
                    <a:pt x="425" y="931"/>
                  </a:lnTo>
                  <a:lnTo>
                    <a:pt x="432" y="904"/>
                  </a:lnTo>
                  <a:lnTo>
                    <a:pt x="436" y="874"/>
                  </a:lnTo>
                  <a:lnTo>
                    <a:pt x="436" y="802"/>
                  </a:lnTo>
                  <a:lnTo>
                    <a:pt x="577" y="802"/>
                  </a:lnTo>
                  <a:lnTo>
                    <a:pt x="577" y="874"/>
                  </a:lnTo>
                  <a:lnTo>
                    <a:pt x="574" y="917"/>
                  </a:lnTo>
                  <a:lnTo>
                    <a:pt x="565" y="959"/>
                  </a:lnTo>
                  <a:lnTo>
                    <a:pt x="551" y="997"/>
                  </a:lnTo>
                  <a:lnTo>
                    <a:pt x="531" y="1032"/>
                  </a:lnTo>
                  <a:lnTo>
                    <a:pt x="507" y="1064"/>
                  </a:lnTo>
                  <a:lnTo>
                    <a:pt x="478" y="1092"/>
                  </a:lnTo>
                  <a:lnTo>
                    <a:pt x="447" y="1117"/>
                  </a:lnTo>
                  <a:lnTo>
                    <a:pt x="412" y="1136"/>
                  </a:lnTo>
                  <a:lnTo>
                    <a:pt x="373" y="1151"/>
                  </a:lnTo>
                  <a:lnTo>
                    <a:pt x="333" y="1159"/>
                  </a:lnTo>
                  <a:lnTo>
                    <a:pt x="291" y="1163"/>
                  </a:lnTo>
                  <a:lnTo>
                    <a:pt x="247" y="1159"/>
                  </a:lnTo>
                  <a:lnTo>
                    <a:pt x="207" y="1151"/>
                  </a:lnTo>
                  <a:lnTo>
                    <a:pt x="167" y="1136"/>
                  </a:lnTo>
                  <a:lnTo>
                    <a:pt x="132" y="1117"/>
                  </a:lnTo>
                  <a:lnTo>
                    <a:pt x="99" y="1092"/>
                  </a:lnTo>
                  <a:lnTo>
                    <a:pt x="71" y="1064"/>
                  </a:lnTo>
                  <a:lnTo>
                    <a:pt x="47" y="1032"/>
                  </a:lnTo>
                  <a:lnTo>
                    <a:pt x="27" y="997"/>
                  </a:lnTo>
                  <a:lnTo>
                    <a:pt x="13" y="959"/>
                  </a:lnTo>
                  <a:lnTo>
                    <a:pt x="3" y="917"/>
                  </a:lnTo>
                  <a:lnTo>
                    <a:pt x="0" y="874"/>
                  </a:lnTo>
                  <a:lnTo>
                    <a:pt x="0" y="286"/>
                  </a:lnTo>
                  <a:lnTo>
                    <a:pt x="2" y="253"/>
                  </a:lnTo>
                  <a:lnTo>
                    <a:pt x="7" y="220"/>
                  </a:lnTo>
                  <a:lnTo>
                    <a:pt x="17" y="188"/>
                  </a:lnTo>
                  <a:lnTo>
                    <a:pt x="30" y="158"/>
                  </a:lnTo>
                  <a:lnTo>
                    <a:pt x="47" y="128"/>
                  </a:lnTo>
                  <a:lnTo>
                    <a:pt x="66" y="101"/>
                  </a:lnTo>
                  <a:lnTo>
                    <a:pt x="91" y="77"/>
                  </a:lnTo>
                  <a:lnTo>
                    <a:pt x="118" y="55"/>
                  </a:lnTo>
                  <a:lnTo>
                    <a:pt x="148" y="36"/>
                  </a:lnTo>
                  <a:lnTo>
                    <a:pt x="181" y="21"/>
                  </a:lnTo>
                  <a:lnTo>
                    <a:pt x="218" y="10"/>
                  </a:lnTo>
                  <a:lnTo>
                    <a:pt x="257" y="2"/>
                  </a:lnTo>
                  <a:lnTo>
                    <a:pt x="300" y="0"/>
                  </a:lnTo>
                  <a:close/>
                </a:path>
              </a:pathLst>
            </a:custGeom>
            <a:solidFill>
              <a:schemeClr val="tx1">
                <a:lumMod val="60000"/>
                <a:lumOff val="40000"/>
              </a:schemeClr>
            </a:solidFill>
            <a:ln w="0">
              <a:solidFill>
                <a:schemeClr val="tx1">
                  <a:lumMod val="60000"/>
                  <a:lumOff val="40000"/>
                </a:schemeClr>
              </a:solidFill>
              <a:prstDash val="solid"/>
              <a:round/>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44">
              <a:extLst>
                <a:ext uri="{FF2B5EF4-FFF2-40B4-BE49-F238E27FC236}">
                  <a16:creationId xmlns:a16="http://schemas.microsoft.com/office/drawing/2014/main" id="{D1DF2FF2-D44A-42BF-B54B-AADE0D6ACF63}"/>
                </a:ext>
              </a:extLst>
            </p:cNvPr>
            <p:cNvSpPr>
              <a:spLocks/>
            </p:cNvSpPr>
            <p:nvPr/>
          </p:nvSpPr>
          <p:spPr bwMode="auto">
            <a:xfrm>
              <a:off x="6182833" y="4838314"/>
              <a:ext cx="150990" cy="294689"/>
            </a:xfrm>
            <a:custGeom>
              <a:avLst/>
              <a:gdLst>
                <a:gd name="T0" fmla="*/ 146 w 581"/>
                <a:gd name="T1" fmla="*/ 0 h 1135"/>
                <a:gd name="T2" fmla="*/ 148 w 581"/>
                <a:gd name="T3" fmla="*/ 378 h 1135"/>
                <a:gd name="T4" fmla="*/ 170 w 581"/>
                <a:gd name="T5" fmla="*/ 430 h 1135"/>
                <a:gd name="T6" fmla="*/ 208 w 581"/>
                <a:gd name="T7" fmla="*/ 469 h 1135"/>
                <a:gd name="T8" fmla="*/ 261 w 581"/>
                <a:gd name="T9" fmla="*/ 492 h 1135"/>
                <a:gd name="T10" fmla="*/ 320 w 581"/>
                <a:gd name="T11" fmla="*/ 492 h 1135"/>
                <a:gd name="T12" fmla="*/ 371 w 581"/>
                <a:gd name="T13" fmla="*/ 469 h 1135"/>
                <a:gd name="T14" fmla="*/ 411 w 581"/>
                <a:gd name="T15" fmla="*/ 430 h 1135"/>
                <a:gd name="T16" fmla="*/ 433 w 581"/>
                <a:gd name="T17" fmla="*/ 378 h 1135"/>
                <a:gd name="T18" fmla="*/ 436 w 581"/>
                <a:gd name="T19" fmla="*/ 0 h 1135"/>
                <a:gd name="T20" fmla="*/ 581 w 581"/>
                <a:gd name="T21" fmla="*/ 350 h 1135"/>
                <a:gd name="T22" fmla="*/ 569 w 581"/>
                <a:gd name="T23" fmla="*/ 432 h 1135"/>
                <a:gd name="T24" fmla="*/ 533 w 581"/>
                <a:gd name="T25" fmla="*/ 505 h 1135"/>
                <a:gd name="T26" fmla="*/ 479 w 581"/>
                <a:gd name="T27" fmla="*/ 568 h 1135"/>
                <a:gd name="T28" fmla="*/ 533 w 581"/>
                <a:gd name="T29" fmla="*/ 629 h 1135"/>
                <a:gd name="T30" fmla="*/ 569 w 581"/>
                <a:gd name="T31" fmla="*/ 703 h 1135"/>
                <a:gd name="T32" fmla="*/ 581 w 581"/>
                <a:gd name="T33" fmla="*/ 785 h 1135"/>
                <a:gd name="T34" fmla="*/ 436 w 581"/>
                <a:gd name="T35" fmla="*/ 1135 h 1135"/>
                <a:gd name="T36" fmla="*/ 433 w 581"/>
                <a:gd name="T37" fmla="*/ 757 h 1135"/>
                <a:gd name="T38" fmla="*/ 411 w 581"/>
                <a:gd name="T39" fmla="*/ 706 h 1135"/>
                <a:gd name="T40" fmla="*/ 371 w 581"/>
                <a:gd name="T41" fmla="*/ 666 h 1135"/>
                <a:gd name="T42" fmla="*/ 320 w 581"/>
                <a:gd name="T43" fmla="*/ 643 h 1135"/>
                <a:gd name="T44" fmla="*/ 261 w 581"/>
                <a:gd name="T45" fmla="*/ 643 h 1135"/>
                <a:gd name="T46" fmla="*/ 208 w 581"/>
                <a:gd name="T47" fmla="*/ 666 h 1135"/>
                <a:gd name="T48" fmla="*/ 170 w 581"/>
                <a:gd name="T49" fmla="*/ 706 h 1135"/>
                <a:gd name="T50" fmla="*/ 148 w 581"/>
                <a:gd name="T51" fmla="*/ 757 h 1135"/>
                <a:gd name="T52" fmla="*/ 146 w 581"/>
                <a:gd name="T53" fmla="*/ 1135 h 1135"/>
                <a:gd name="T54" fmla="*/ 0 w 581"/>
                <a:gd name="T55" fmla="*/ 785 h 1135"/>
                <a:gd name="T56" fmla="*/ 12 w 581"/>
                <a:gd name="T57" fmla="*/ 703 h 1135"/>
                <a:gd name="T58" fmla="*/ 47 w 581"/>
                <a:gd name="T59" fmla="*/ 629 h 1135"/>
                <a:gd name="T60" fmla="*/ 100 w 581"/>
                <a:gd name="T61" fmla="*/ 568 h 1135"/>
                <a:gd name="T62" fmla="*/ 47 w 581"/>
                <a:gd name="T63" fmla="*/ 505 h 1135"/>
                <a:gd name="T64" fmla="*/ 12 w 581"/>
                <a:gd name="T65" fmla="*/ 432 h 1135"/>
                <a:gd name="T66" fmla="*/ 0 w 581"/>
                <a:gd name="T67" fmla="*/ 35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1" h="1135">
                  <a:moveTo>
                    <a:pt x="0" y="0"/>
                  </a:moveTo>
                  <a:lnTo>
                    <a:pt x="146" y="0"/>
                  </a:lnTo>
                  <a:lnTo>
                    <a:pt x="146" y="350"/>
                  </a:lnTo>
                  <a:lnTo>
                    <a:pt x="148" y="378"/>
                  </a:lnTo>
                  <a:lnTo>
                    <a:pt x="157" y="406"/>
                  </a:lnTo>
                  <a:lnTo>
                    <a:pt x="170" y="430"/>
                  </a:lnTo>
                  <a:lnTo>
                    <a:pt x="187" y="452"/>
                  </a:lnTo>
                  <a:lnTo>
                    <a:pt x="208" y="469"/>
                  </a:lnTo>
                  <a:lnTo>
                    <a:pt x="233" y="483"/>
                  </a:lnTo>
                  <a:lnTo>
                    <a:pt x="261" y="492"/>
                  </a:lnTo>
                  <a:lnTo>
                    <a:pt x="290" y="494"/>
                  </a:lnTo>
                  <a:lnTo>
                    <a:pt x="320" y="492"/>
                  </a:lnTo>
                  <a:lnTo>
                    <a:pt x="347" y="483"/>
                  </a:lnTo>
                  <a:lnTo>
                    <a:pt x="371" y="469"/>
                  </a:lnTo>
                  <a:lnTo>
                    <a:pt x="393" y="452"/>
                  </a:lnTo>
                  <a:lnTo>
                    <a:pt x="411" y="430"/>
                  </a:lnTo>
                  <a:lnTo>
                    <a:pt x="424" y="406"/>
                  </a:lnTo>
                  <a:lnTo>
                    <a:pt x="433" y="378"/>
                  </a:lnTo>
                  <a:lnTo>
                    <a:pt x="436" y="350"/>
                  </a:lnTo>
                  <a:lnTo>
                    <a:pt x="436" y="0"/>
                  </a:lnTo>
                  <a:lnTo>
                    <a:pt x="581" y="0"/>
                  </a:lnTo>
                  <a:lnTo>
                    <a:pt x="581" y="350"/>
                  </a:lnTo>
                  <a:lnTo>
                    <a:pt x="577" y="391"/>
                  </a:lnTo>
                  <a:lnTo>
                    <a:pt x="569" y="432"/>
                  </a:lnTo>
                  <a:lnTo>
                    <a:pt x="553" y="470"/>
                  </a:lnTo>
                  <a:lnTo>
                    <a:pt x="533" y="505"/>
                  </a:lnTo>
                  <a:lnTo>
                    <a:pt x="508" y="538"/>
                  </a:lnTo>
                  <a:lnTo>
                    <a:pt x="479" y="568"/>
                  </a:lnTo>
                  <a:lnTo>
                    <a:pt x="508" y="596"/>
                  </a:lnTo>
                  <a:lnTo>
                    <a:pt x="533" y="629"/>
                  </a:lnTo>
                  <a:lnTo>
                    <a:pt x="553" y="664"/>
                  </a:lnTo>
                  <a:lnTo>
                    <a:pt x="569" y="703"/>
                  </a:lnTo>
                  <a:lnTo>
                    <a:pt x="577" y="743"/>
                  </a:lnTo>
                  <a:lnTo>
                    <a:pt x="581" y="785"/>
                  </a:lnTo>
                  <a:lnTo>
                    <a:pt x="581" y="1135"/>
                  </a:lnTo>
                  <a:lnTo>
                    <a:pt x="436" y="1135"/>
                  </a:lnTo>
                  <a:lnTo>
                    <a:pt x="436" y="785"/>
                  </a:lnTo>
                  <a:lnTo>
                    <a:pt x="433" y="757"/>
                  </a:lnTo>
                  <a:lnTo>
                    <a:pt x="424" y="731"/>
                  </a:lnTo>
                  <a:lnTo>
                    <a:pt x="411" y="706"/>
                  </a:lnTo>
                  <a:lnTo>
                    <a:pt x="393" y="685"/>
                  </a:lnTo>
                  <a:lnTo>
                    <a:pt x="371" y="666"/>
                  </a:lnTo>
                  <a:lnTo>
                    <a:pt x="347" y="652"/>
                  </a:lnTo>
                  <a:lnTo>
                    <a:pt x="320" y="643"/>
                  </a:lnTo>
                  <a:lnTo>
                    <a:pt x="290" y="640"/>
                  </a:lnTo>
                  <a:lnTo>
                    <a:pt x="261" y="643"/>
                  </a:lnTo>
                  <a:lnTo>
                    <a:pt x="233" y="652"/>
                  </a:lnTo>
                  <a:lnTo>
                    <a:pt x="208" y="666"/>
                  </a:lnTo>
                  <a:lnTo>
                    <a:pt x="187" y="685"/>
                  </a:lnTo>
                  <a:lnTo>
                    <a:pt x="170" y="706"/>
                  </a:lnTo>
                  <a:lnTo>
                    <a:pt x="157" y="731"/>
                  </a:lnTo>
                  <a:lnTo>
                    <a:pt x="148" y="757"/>
                  </a:lnTo>
                  <a:lnTo>
                    <a:pt x="146" y="785"/>
                  </a:lnTo>
                  <a:lnTo>
                    <a:pt x="146" y="1135"/>
                  </a:lnTo>
                  <a:lnTo>
                    <a:pt x="0" y="1135"/>
                  </a:lnTo>
                  <a:lnTo>
                    <a:pt x="0" y="785"/>
                  </a:lnTo>
                  <a:lnTo>
                    <a:pt x="3" y="743"/>
                  </a:lnTo>
                  <a:lnTo>
                    <a:pt x="12" y="703"/>
                  </a:lnTo>
                  <a:lnTo>
                    <a:pt x="27" y="664"/>
                  </a:lnTo>
                  <a:lnTo>
                    <a:pt x="47" y="629"/>
                  </a:lnTo>
                  <a:lnTo>
                    <a:pt x="71" y="596"/>
                  </a:lnTo>
                  <a:lnTo>
                    <a:pt x="100" y="568"/>
                  </a:lnTo>
                  <a:lnTo>
                    <a:pt x="71" y="538"/>
                  </a:lnTo>
                  <a:lnTo>
                    <a:pt x="47" y="505"/>
                  </a:lnTo>
                  <a:lnTo>
                    <a:pt x="27" y="470"/>
                  </a:lnTo>
                  <a:lnTo>
                    <a:pt x="12" y="432"/>
                  </a:lnTo>
                  <a:lnTo>
                    <a:pt x="3" y="391"/>
                  </a:lnTo>
                  <a:lnTo>
                    <a:pt x="0" y="350"/>
                  </a:lnTo>
                  <a:lnTo>
                    <a:pt x="0" y="0"/>
                  </a:lnTo>
                  <a:close/>
                </a:path>
              </a:pathLst>
            </a:custGeom>
            <a:solidFill>
              <a:schemeClr val="tx1">
                <a:lumMod val="60000"/>
                <a:lumOff val="40000"/>
              </a:schemeClr>
            </a:solidFill>
            <a:ln w="0">
              <a:solidFill>
                <a:schemeClr val="tx1">
                  <a:lumMod val="60000"/>
                  <a:lumOff val="40000"/>
                </a:schemeClr>
              </a:solidFill>
              <a:prstDash val="solid"/>
              <a:round/>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45">
              <a:extLst>
                <a:ext uri="{FF2B5EF4-FFF2-40B4-BE49-F238E27FC236}">
                  <a16:creationId xmlns:a16="http://schemas.microsoft.com/office/drawing/2014/main" id="{3E73FB84-6680-4326-9020-B5EF20DEEE5E}"/>
                </a:ext>
              </a:extLst>
            </p:cNvPr>
            <p:cNvSpPr>
              <a:spLocks noEditPoints="1"/>
            </p:cNvSpPr>
            <p:nvPr/>
          </p:nvSpPr>
          <p:spPr bwMode="auto">
            <a:xfrm>
              <a:off x="6401507" y="4737307"/>
              <a:ext cx="73933" cy="395696"/>
            </a:xfrm>
            <a:custGeom>
              <a:avLst/>
              <a:gdLst>
                <a:gd name="T0" fmla="*/ 34 w 281"/>
                <a:gd name="T1" fmla="*/ 387 h 1522"/>
                <a:gd name="T2" fmla="*/ 176 w 281"/>
                <a:gd name="T3" fmla="*/ 387 h 1522"/>
                <a:gd name="T4" fmla="*/ 176 w 281"/>
                <a:gd name="T5" fmla="*/ 1329 h 1522"/>
                <a:gd name="T6" fmla="*/ 178 w 281"/>
                <a:gd name="T7" fmla="*/ 1345 h 1522"/>
                <a:gd name="T8" fmla="*/ 185 w 281"/>
                <a:gd name="T9" fmla="*/ 1357 h 1522"/>
                <a:gd name="T10" fmla="*/ 196 w 281"/>
                <a:gd name="T11" fmla="*/ 1368 h 1522"/>
                <a:gd name="T12" fmla="*/ 209 w 281"/>
                <a:gd name="T13" fmla="*/ 1375 h 1522"/>
                <a:gd name="T14" fmla="*/ 224 w 281"/>
                <a:gd name="T15" fmla="*/ 1377 h 1522"/>
                <a:gd name="T16" fmla="*/ 281 w 281"/>
                <a:gd name="T17" fmla="*/ 1379 h 1522"/>
                <a:gd name="T18" fmla="*/ 281 w 281"/>
                <a:gd name="T19" fmla="*/ 1522 h 1522"/>
                <a:gd name="T20" fmla="*/ 224 w 281"/>
                <a:gd name="T21" fmla="*/ 1522 h 1522"/>
                <a:gd name="T22" fmla="*/ 189 w 281"/>
                <a:gd name="T23" fmla="*/ 1519 h 1522"/>
                <a:gd name="T24" fmla="*/ 156 w 281"/>
                <a:gd name="T25" fmla="*/ 1510 h 1522"/>
                <a:gd name="T26" fmla="*/ 126 w 281"/>
                <a:gd name="T27" fmla="*/ 1496 h 1522"/>
                <a:gd name="T28" fmla="*/ 99 w 281"/>
                <a:gd name="T29" fmla="*/ 1476 h 1522"/>
                <a:gd name="T30" fmla="*/ 77 w 281"/>
                <a:gd name="T31" fmla="*/ 1453 h 1522"/>
                <a:gd name="T32" fmla="*/ 59 w 281"/>
                <a:gd name="T33" fmla="*/ 1426 h 1522"/>
                <a:gd name="T34" fmla="*/ 45 w 281"/>
                <a:gd name="T35" fmla="*/ 1396 h 1522"/>
                <a:gd name="T36" fmla="*/ 36 w 281"/>
                <a:gd name="T37" fmla="*/ 1364 h 1522"/>
                <a:gd name="T38" fmla="*/ 34 w 281"/>
                <a:gd name="T39" fmla="*/ 1329 h 1522"/>
                <a:gd name="T40" fmla="*/ 34 w 281"/>
                <a:gd name="T41" fmla="*/ 387 h 1522"/>
                <a:gd name="T42" fmla="*/ 106 w 281"/>
                <a:gd name="T43" fmla="*/ 0 h 1522"/>
                <a:gd name="T44" fmla="*/ 130 w 281"/>
                <a:gd name="T45" fmla="*/ 4 h 1522"/>
                <a:gd name="T46" fmla="*/ 153 w 281"/>
                <a:gd name="T47" fmla="*/ 11 h 1522"/>
                <a:gd name="T48" fmla="*/ 173 w 281"/>
                <a:gd name="T49" fmla="*/ 24 h 1522"/>
                <a:gd name="T50" fmla="*/ 189 w 281"/>
                <a:gd name="T51" fmla="*/ 41 h 1522"/>
                <a:gd name="T52" fmla="*/ 202 w 281"/>
                <a:gd name="T53" fmla="*/ 61 h 1522"/>
                <a:gd name="T54" fmla="*/ 210 w 281"/>
                <a:gd name="T55" fmla="*/ 82 h 1522"/>
                <a:gd name="T56" fmla="*/ 212 w 281"/>
                <a:gd name="T57" fmla="*/ 108 h 1522"/>
                <a:gd name="T58" fmla="*/ 210 w 281"/>
                <a:gd name="T59" fmla="*/ 132 h 1522"/>
                <a:gd name="T60" fmla="*/ 202 w 281"/>
                <a:gd name="T61" fmla="*/ 155 h 1522"/>
                <a:gd name="T62" fmla="*/ 189 w 281"/>
                <a:gd name="T63" fmla="*/ 175 h 1522"/>
                <a:gd name="T64" fmla="*/ 173 w 281"/>
                <a:gd name="T65" fmla="*/ 191 h 1522"/>
                <a:gd name="T66" fmla="*/ 153 w 281"/>
                <a:gd name="T67" fmla="*/ 203 h 1522"/>
                <a:gd name="T68" fmla="*/ 130 w 281"/>
                <a:gd name="T69" fmla="*/ 211 h 1522"/>
                <a:gd name="T70" fmla="*/ 106 w 281"/>
                <a:gd name="T71" fmla="*/ 214 h 1522"/>
                <a:gd name="T72" fmla="*/ 82 w 281"/>
                <a:gd name="T73" fmla="*/ 211 h 1522"/>
                <a:gd name="T74" fmla="*/ 59 w 281"/>
                <a:gd name="T75" fmla="*/ 203 h 1522"/>
                <a:gd name="T76" fmla="*/ 39 w 281"/>
                <a:gd name="T77" fmla="*/ 191 h 1522"/>
                <a:gd name="T78" fmla="*/ 23 w 281"/>
                <a:gd name="T79" fmla="*/ 175 h 1522"/>
                <a:gd name="T80" fmla="*/ 11 w 281"/>
                <a:gd name="T81" fmla="*/ 155 h 1522"/>
                <a:gd name="T82" fmla="*/ 2 w 281"/>
                <a:gd name="T83" fmla="*/ 132 h 1522"/>
                <a:gd name="T84" fmla="*/ 0 w 281"/>
                <a:gd name="T85" fmla="*/ 108 h 1522"/>
                <a:gd name="T86" fmla="*/ 2 w 281"/>
                <a:gd name="T87" fmla="*/ 82 h 1522"/>
                <a:gd name="T88" fmla="*/ 11 w 281"/>
                <a:gd name="T89" fmla="*/ 61 h 1522"/>
                <a:gd name="T90" fmla="*/ 23 w 281"/>
                <a:gd name="T91" fmla="*/ 41 h 1522"/>
                <a:gd name="T92" fmla="*/ 39 w 281"/>
                <a:gd name="T93" fmla="*/ 24 h 1522"/>
                <a:gd name="T94" fmla="*/ 59 w 281"/>
                <a:gd name="T95" fmla="*/ 11 h 1522"/>
                <a:gd name="T96" fmla="*/ 82 w 281"/>
                <a:gd name="T97" fmla="*/ 4 h 1522"/>
                <a:gd name="T98" fmla="*/ 106 w 281"/>
                <a:gd name="T99" fmla="*/ 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1522">
                  <a:moveTo>
                    <a:pt x="34" y="387"/>
                  </a:moveTo>
                  <a:lnTo>
                    <a:pt x="176" y="387"/>
                  </a:lnTo>
                  <a:lnTo>
                    <a:pt x="176" y="1329"/>
                  </a:lnTo>
                  <a:lnTo>
                    <a:pt x="178" y="1345"/>
                  </a:lnTo>
                  <a:lnTo>
                    <a:pt x="185" y="1357"/>
                  </a:lnTo>
                  <a:lnTo>
                    <a:pt x="196" y="1368"/>
                  </a:lnTo>
                  <a:lnTo>
                    <a:pt x="209" y="1375"/>
                  </a:lnTo>
                  <a:lnTo>
                    <a:pt x="224" y="1377"/>
                  </a:lnTo>
                  <a:lnTo>
                    <a:pt x="281" y="1379"/>
                  </a:lnTo>
                  <a:lnTo>
                    <a:pt x="281" y="1522"/>
                  </a:lnTo>
                  <a:lnTo>
                    <a:pt x="224" y="1522"/>
                  </a:lnTo>
                  <a:lnTo>
                    <a:pt x="189" y="1519"/>
                  </a:lnTo>
                  <a:lnTo>
                    <a:pt x="156" y="1510"/>
                  </a:lnTo>
                  <a:lnTo>
                    <a:pt x="126" y="1496"/>
                  </a:lnTo>
                  <a:lnTo>
                    <a:pt x="99" y="1476"/>
                  </a:lnTo>
                  <a:lnTo>
                    <a:pt x="77" y="1453"/>
                  </a:lnTo>
                  <a:lnTo>
                    <a:pt x="59" y="1426"/>
                  </a:lnTo>
                  <a:lnTo>
                    <a:pt x="45" y="1396"/>
                  </a:lnTo>
                  <a:lnTo>
                    <a:pt x="36" y="1364"/>
                  </a:lnTo>
                  <a:lnTo>
                    <a:pt x="34" y="1329"/>
                  </a:lnTo>
                  <a:lnTo>
                    <a:pt x="34" y="387"/>
                  </a:lnTo>
                  <a:close/>
                  <a:moveTo>
                    <a:pt x="106" y="0"/>
                  </a:moveTo>
                  <a:lnTo>
                    <a:pt x="130" y="4"/>
                  </a:lnTo>
                  <a:lnTo>
                    <a:pt x="153" y="11"/>
                  </a:lnTo>
                  <a:lnTo>
                    <a:pt x="173" y="24"/>
                  </a:lnTo>
                  <a:lnTo>
                    <a:pt x="189" y="41"/>
                  </a:lnTo>
                  <a:lnTo>
                    <a:pt x="202" y="61"/>
                  </a:lnTo>
                  <a:lnTo>
                    <a:pt x="210" y="82"/>
                  </a:lnTo>
                  <a:lnTo>
                    <a:pt x="212" y="108"/>
                  </a:lnTo>
                  <a:lnTo>
                    <a:pt x="210" y="132"/>
                  </a:lnTo>
                  <a:lnTo>
                    <a:pt x="202" y="155"/>
                  </a:lnTo>
                  <a:lnTo>
                    <a:pt x="189" y="175"/>
                  </a:lnTo>
                  <a:lnTo>
                    <a:pt x="173" y="191"/>
                  </a:lnTo>
                  <a:lnTo>
                    <a:pt x="153" y="203"/>
                  </a:lnTo>
                  <a:lnTo>
                    <a:pt x="130" y="211"/>
                  </a:lnTo>
                  <a:lnTo>
                    <a:pt x="106" y="214"/>
                  </a:lnTo>
                  <a:lnTo>
                    <a:pt x="82" y="211"/>
                  </a:lnTo>
                  <a:lnTo>
                    <a:pt x="59" y="203"/>
                  </a:lnTo>
                  <a:lnTo>
                    <a:pt x="39" y="191"/>
                  </a:lnTo>
                  <a:lnTo>
                    <a:pt x="23" y="175"/>
                  </a:lnTo>
                  <a:lnTo>
                    <a:pt x="11" y="155"/>
                  </a:lnTo>
                  <a:lnTo>
                    <a:pt x="2" y="132"/>
                  </a:lnTo>
                  <a:lnTo>
                    <a:pt x="0" y="108"/>
                  </a:lnTo>
                  <a:lnTo>
                    <a:pt x="2" y="82"/>
                  </a:lnTo>
                  <a:lnTo>
                    <a:pt x="11" y="61"/>
                  </a:lnTo>
                  <a:lnTo>
                    <a:pt x="23" y="41"/>
                  </a:lnTo>
                  <a:lnTo>
                    <a:pt x="39" y="24"/>
                  </a:lnTo>
                  <a:lnTo>
                    <a:pt x="59" y="11"/>
                  </a:lnTo>
                  <a:lnTo>
                    <a:pt x="82" y="4"/>
                  </a:lnTo>
                  <a:lnTo>
                    <a:pt x="106" y="0"/>
                  </a:lnTo>
                  <a:close/>
                </a:path>
              </a:pathLst>
            </a:custGeom>
            <a:solidFill>
              <a:schemeClr val="tx1">
                <a:lumMod val="60000"/>
                <a:lumOff val="40000"/>
              </a:schemeClr>
            </a:solidFill>
            <a:ln w="0">
              <a:solidFill>
                <a:schemeClr val="tx1">
                  <a:lumMod val="60000"/>
                  <a:lumOff val="40000"/>
                </a:schemeClr>
              </a:solidFill>
              <a:prstDash val="solid"/>
              <a:round/>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46">
              <a:extLst>
                <a:ext uri="{FF2B5EF4-FFF2-40B4-BE49-F238E27FC236}">
                  <a16:creationId xmlns:a16="http://schemas.microsoft.com/office/drawing/2014/main" id="{D7476DE0-8B40-41E3-ACA3-A270BFEF6C67}"/>
                </a:ext>
              </a:extLst>
            </p:cNvPr>
            <p:cNvSpPr>
              <a:spLocks noEditPoints="1"/>
            </p:cNvSpPr>
            <p:nvPr/>
          </p:nvSpPr>
          <p:spPr bwMode="auto">
            <a:xfrm>
              <a:off x="6534795" y="4834149"/>
              <a:ext cx="150990" cy="401943"/>
            </a:xfrm>
            <a:custGeom>
              <a:avLst/>
              <a:gdLst>
                <a:gd name="T0" fmla="*/ 259 w 581"/>
                <a:gd name="T1" fmla="*/ 146 h 1544"/>
                <a:gd name="T2" fmla="*/ 207 w 581"/>
                <a:gd name="T3" fmla="*/ 168 h 1544"/>
                <a:gd name="T4" fmla="*/ 168 w 581"/>
                <a:gd name="T5" fmla="*/ 206 h 1544"/>
                <a:gd name="T6" fmla="*/ 146 w 581"/>
                <a:gd name="T7" fmla="*/ 259 h 1544"/>
                <a:gd name="T8" fmla="*/ 143 w 581"/>
                <a:gd name="T9" fmla="*/ 872 h 1544"/>
                <a:gd name="T10" fmla="*/ 155 w 581"/>
                <a:gd name="T11" fmla="*/ 928 h 1544"/>
                <a:gd name="T12" fmla="*/ 185 w 581"/>
                <a:gd name="T13" fmla="*/ 974 h 1544"/>
                <a:gd name="T14" fmla="*/ 232 w 581"/>
                <a:gd name="T15" fmla="*/ 1006 h 1544"/>
                <a:gd name="T16" fmla="*/ 288 w 581"/>
                <a:gd name="T17" fmla="*/ 1017 h 1544"/>
                <a:gd name="T18" fmla="*/ 345 w 581"/>
                <a:gd name="T19" fmla="*/ 1006 h 1544"/>
                <a:gd name="T20" fmla="*/ 392 w 581"/>
                <a:gd name="T21" fmla="*/ 974 h 1544"/>
                <a:gd name="T22" fmla="*/ 424 w 581"/>
                <a:gd name="T23" fmla="*/ 928 h 1544"/>
                <a:gd name="T24" fmla="*/ 436 w 581"/>
                <a:gd name="T25" fmla="*/ 872 h 1544"/>
                <a:gd name="T26" fmla="*/ 433 w 581"/>
                <a:gd name="T27" fmla="*/ 259 h 1544"/>
                <a:gd name="T28" fmla="*/ 411 w 581"/>
                <a:gd name="T29" fmla="*/ 206 h 1544"/>
                <a:gd name="T30" fmla="*/ 370 w 581"/>
                <a:gd name="T31" fmla="*/ 168 h 1544"/>
                <a:gd name="T32" fmla="*/ 318 w 581"/>
                <a:gd name="T33" fmla="*/ 146 h 1544"/>
                <a:gd name="T34" fmla="*/ 290 w 581"/>
                <a:gd name="T35" fmla="*/ 0 h 1544"/>
                <a:gd name="T36" fmla="*/ 374 w 581"/>
                <a:gd name="T37" fmla="*/ 12 h 1544"/>
                <a:gd name="T38" fmla="*/ 448 w 581"/>
                <a:gd name="T39" fmla="*/ 46 h 1544"/>
                <a:gd name="T40" fmla="*/ 510 w 581"/>
                <a:gd name="T41" fmla="*/ 99 h 1544"/>
                <a:gd name="T42" fmla="*/ 553 w 581"/>
                <a:gd name="T43" fmla="*/ 166 h 1544"/>
                <a:gd name="T44" fmla="*/ 578 w 581"/>
                <a:gd name="T45" fmla="*/ 245 h 1544"/>
                <a:gd name="T46" fmla="*/ 581 w 581"/>
                <a:gd name="T47" fmla="*/ 872 h 1544"/>
                <a:gd name="T48" fmla="*/ 569 w 581"/>
                <a:gd name="T49" fmla="*/ 956 h 1544"/>
                <a:gd name="T50" fmla="*/ 534 w 581"/>
                <a:gd name="T51" fmla="*/ 1030 h 1544"/>
                <a:gd name="T52" fmla="*/ 480 w 581"/>
                <a:gd name="T53" fmla="*/ 1090 h 1544"/>
                <a:gd name="T54" fmla="*/ 412 w 581"/>
                <a:gd name="T55" fmla="*/ 1135 h 1544"/>
                <a:gd name="T56" fmla="*/ 333 w 581"/>
                <a:gd name="T57" fmla="*/ 1159 h 1544"/>
                <a:gd name="T58" fmla="*/ 251 w 581"/>
                <a:gd name="T59" fmla="*/ 1159 h 1544"/>
                <a:gd name="T60" fmla="*/ 177 w 581"/>
                <a:gd name="T61" fmla="*/ 1139 h 1544"/>
                <a:gd name="T62" fmla="*/ 143 w 581"/>
                <a:gd name="T63" fmla="*/ 1544 h 1544"/>
                <a:gd name="T64" fmla="*/ 0 w 581"/>
                <a:gd name="T65" fmla="*/ 288 h 1544"/>
                <a:gd name="T66" fmla="*/ 12 w 581"/>
                <a:gd name="T67" fmla="*/ 205 h 1544"/>
                <a:gd name="T68" fmla="*/ 46 w 581"/>
                <a:gd name="T69" fmla="*/ 130 h 1544"/>
                <a:gd name="T70" fmla="*/ 100 w 581"/>
                <a:gd name="T71" fmla="*/ 70 h 1544"/>
                <a:gd name="T72" fmla="*/ 168 w 581"/>
                <a:gd name="T73" fmla="*/ 26 h 1544"/>
                <a:gd name="T74" fmla="*/ 248 w 581"/>
                <a:gd name="T75" fmla="*/ 3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1" h="1544">
                  <a:moveTo>
                    <a:pt x="288" y="143"/>
                  </a:moveTo>
                  <a:lnTo>
                    <a:pt x="259" y="146"/>
                  </a:lnTo>
                  <a:lnTo>
                    <a:pt x="232" y="154"/>
                  </a:lnTo>
                  <a:lnTo>
                    <a:pt x="207" y="168"/>
                  </a:lnTo>
                  <a:lnTo>
                    <a:pt x="185" y="185"/>
                  </a:lnTo>
                  <a:lnTo>
                    <a:pt x="168" y="206"/>
                  </a:lnTo>
                  <a:lnTo>
                    <a:pt x="155" y="231"/>
                  </a:lnTo>
                  <a:lnTo>
                    <a:pt x="146" y="259"/>
                  </a:lnTo>
                  <a:lnTo>
                    <a:pt x="143" y="288"/>
                  </a:lnTo>
                  <a:lnTo>
                    <a:pt x="143" y="872"/>
                  </a:lnTo>
                  <a:lnTo>
                    <a:pt x="146" y="901"/>
                  </a:lnTo>
                  <a:lnTo>
                    <a:pt x="155" y="928"/>
                  </a:lnTo>
                  <a:lnTo>
                    <a:pt x="168" y="953"/>
                  </a:lnTo>
                  <a:lnTo>
                    <a:pt x="185" y="974"/>
                  </a:lnTo>
                  <a:lnTo>
                    <a:pt x="207" y="993"/>
                  </a:lnTo>
                  <a:lnTo>
                    <a:pt x="232" y="1006"/>
                  </a:lnTo>
                  <a:lnTo>
                    <a:pt x="259" y="1015"/>
                  </a:lnTo>
                  <a:lnTo>
                    <a:pt x="288" y="1017"/>
                  </a:lnTo>
                  <a:lnTo>
                    <a:pt x="318" y="1015"/>
                  </a:lnTo>
                  <a:lnTo>
                    <a:pt x="345" y="1006"/>
                  </a:lnTo>
                  <a:lnTo>
                    <a:pt x="370" y="993"/>
                  </a:lnTo>
                  <a:lnTo>
                    <a:pt x="392" y="974"/>
                  </a:lnTo>
                  <a:lnTo>
                    <a:pt x="411" y="953"/>
                  </a:lnTo>
                  <a:lnTo>
                    <a:pt x="424" y="928"/>
                  </a:lnTo>
                  <a:lnTo>
                    <a:pt x="433" y="901"/>
                  </a:lnTo>
                  <a:lnTo>
                    <a:pt x="436" y="872"/>
                  </a:lnTo>
                  <a:lnTo>
                    <a:pt x="436" y="288"/>
                  </a:lnTo>
                  <a:lnTo>
                    <a:pt x="433" y="259"/>
                  </a:lnTo>
                  <a:lnTo>
                    <a:pt x="424" y="231"/>
                  </a:lnTo>
                  <a:lnTo>
                    <a:pt x="411" y="206"/>
                  </a:lnTo>
                  <a:lnTo>
                    <a:pt x="392" y="185"/>
                  </a:lnTo>
                  <a:lnTo>
                    <a:pt x="370" y="168"/>
                  </a:lnTo>
                  <a:lnTo>
                    <a:pt x="345" y="154"/>
                  </a:lnTo>
                  <a:lnTo>
                    <a:pt x="318" y="146"/>
                  </a:lnTo>
                  <a:lnTo>
                    <a:pt x="288" y="143"/>
                  </a:lnTo>
                  <a:close/>
                  <a:moveTo>
                    <a:pt x="290" y="0"/>
                  </a:moveTo>
                  <a:lnTo>
                    <a:pt x="333" y="3"/>
                  </a:lnTo>
                  <a:lnTo>
                    <a:pt x="374" y="12"/>
                  </a:lnTo>
                  <a:lnTo>
                    <a:pt x="412" y="26"/>
                  </a:lnTo>
                  <a:lnTo>
                    <a:pt x="448" y="46"/>
                  </a:lnTo>
                  <a:lnTo>
                    <a:pt x="480" y="70"/>
                  </a:lnTo>
                  <a:lnTo>
                    <a:pt x="510" y="99"/>
                  </a:lnTo>
                  <a:lnTo>
                    <a:pt x="534" y="130"/>
                  </a:lnTo>
                  <a:lnTo>
                    <a:pt x="553" y="166"/>
                  </a:lnTo>
                  <a:lnTo>
                    <a:pt x="569" y="205"/>
                  </a:lnTo>
                  <a:lnTo>
                    <a:pt x="578" y="245"/>
                  </a:lnTo>
                  <a:lnTo>
                    <a:pt x="581" y="288"/>
                  </a:lnTo>
                  <a:lnTo>
                    <a:pt x="581" y="872"/>
                  </a:lnTo>
                  <a:lnTo>
                    <a:pt x="578" y="915"/>
                  </a:lnTo>
                  <a:lnTo>
                    <a:pt x="569" y="956"/>
                  </a:lnTo>
                  <a:lnTo>
                    <a:pt x="553" y="994"/>
                  </a:lnTo>
                  <a:lnTo>
                    <a:pt x="534" y="1030"/>
                  </a:lnTo>
                  <a:lnTo>
                    <a:pt x="510" y="1062"/>
                  </a:lnTo>
                  <a:lnTo>
                    <a:pt x="480" y="1090"/>
                  </a:lnTo>
                  <a:lnTo>
                    <a:pt x="448" y="1116"/>
                  </a:lnTo>
                  <a:lnTo>
                    <a:pt x="412" y="1135"/>
                  </a:lnTo>
                  <a:lnTo>
                    <a:pt x="374" y="1151"/>
                  </a:lnTo>
                  <a:lnTo>
                    <a:pt x="333" y="1159"/>
                  </a:lnTo>
                  <a:lnTo>
                    <a:pt x="290" y="1163"/>
                  </a:lnTo>
                  <a:lnTo>
                    <a:pt x="251" y="1159"/>
                  </a:lnTo>
                  <a:lnTo>
                    <a:pt x="213" y="1152"/>
                  </a:lnTo>
                  <a:lnTo>
                    <a:pt x="177" y="1139"/>
                  </a:lnTo>
                  <a:lnTo>
                    <a:pt x="143" y="1122"/>
                  </a:lnTo>
                  <a:lnTo>
                    <a:pt x="143" y="1544"/>
                  </a:lnTo>
                  <a:lnTo>
                    <a:pt x="0" y="1544"/>
                  </a:lnTo>
                  <a:lnTo>
                    <a:pt x="0" y="288"/>
                  </a:lnTo>
                  <a:lnTo>
                    <a:pt x="3" y="245"/>
                  </a:lnTo>
                  <a:lnTo>
                    <a:pt x="12" y="205"/>
                  </a:lnTo>
                  <a:lnTo>
                    <a:pt x="26" y="166"/>
                  </a:lnTo>
                  <a:lnTo>
                    <a:pt x="46" y="130"/>
                  </a:lnTo>
                  <a:lnTo>
                    <a:pt x="71" y="99"/>
                  </a:lnTo>
                  <a:lnTo>
                    <a:pt x="100" y="70"/>
                  </a:lnTo>
                  <a:lnTo>
                    <a:pt x="132" y="46"/>
                  </a:lnTo>
                  <a:lnTo>
                    <a:pt x="168" y="26"/>
                  </a:lnTo>
                  <a:lnTo>
                    <a:pt x="206" y="12"/>
                  </a:lnTo>
                  <a:lnTo>
                    <a:pt x="248" y="3"/>
                  </a:lnTo>
                  <a:lnTo>
                    <a:pt x="290" y="0"/>
                  </a:lnTo>
                  <a:close/>
                </a:path>
              </a:pathLst>
            </a:custGeom>
            <a:solidFill>
              <a:schemeClr val="tx1">
                <a:lumMod val="60000"/>
                <a:lumOff val="40000"/>
              </a:schemeClr>
            </a:solidFill>
            <a:ln w="0">
              <a:solidFill>
                <a:schemeClr val="tx1">
                  <a:lumMod val="60000"/>
                  <a:lumOff val="40000"/>
                </a:schemeClr>
              </a:solidFill>
              <a:prstDash val="solid"/>
              <a:round/>
              <a:headEnd/>
              <a:tailEnd/>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TextBox 38">
            <a:extLst>
              <a:ext uri="{FF2B5EF4-FFF2-40B4-BE49-F238E27FC236}">
                <a16:creationId xmlns:a16="http://schemas.microsoft.com/office/drawing/2014/main" id="{10AD6726-E498-4ABC-BF46-2DF72D843EBF}"/>
              </a:ext>
            </a:extLst>
          </p:cNvPr>
          <p:cNvSpPr txBox="1"/>
          <p:nvPr/>
        </p:nvSpPr>
        <p:spPr>
          <a:xfrm>
            <a:off x="8722051" y="6115316"/>
            <a:ext cx="1817155" cy="537822"/>
          </a:xfrm>
          <a:prstGeom prst="rect">
            <a:avLst/>
          </a:prstGeom>
          <a:noFill/>
        </p:spPr>
        <p:txBody>
          <a:bodyPr wrap="square" lIns="0" tIns="0" rIns="0" bIns="0" rtlCol="0">
            <a:spAutoFit/>
          </a:bodyPr>
          <a:lstStyle/>
          <a:p>
            <a:pPr marL="7935" marR="0" lvl="0" indent="0" algn="ctr" defTabSz="932563" rtl="0" eaLnBrk="1" fontAlgn="ctr" latinLnBrk="0" hangingPunct="1">
              <a:lnSpc>
                <a:spcPct val="12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Available for SfBS</a:t>
            </a:r>
            <a:b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b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Coming to Teams</a:t>
            </a:r>
          </a:p>
        </p:txBody>
      </p:sp>
      <p:pic>
        <p:nvPicPr>
          <p:cNvPr id="37" name="Picture 36">
            <a:extLst>
              <a:ext uri="{FF2B5EF4-FFF2-40B4-BE49-F238E27FC236}">
                <a16:creationId xmlns:a16="http://schemas.microsoft.com/office/drawing/2014/main" id="{B68484B7-A018-4E70-ABB1-3C27F8BFA68C}"/>
              </a:ext>
            </a:extLst>
          </p:cNvPr>
          <p:cNvPicPr>
            <a:picLocks noChangeAspect="1"/>
          </p:cNvPicPr>
          <p:nvPr/>
        </p:nvPicPr>
        <p:blipFill>
          <a:blip r:embed="rId15"/>
          <a:stretch>
            <a:fillRect/>
          </a:stretch>
        </p:blipFill>
        <p:spPr>
          <a:xfrm>
            <a:off x="10831442" y="5422153"/>
            <a:ext cx="726958" cy="643151"/>
          </a:xfrm>
          <a:prstGeom prst="rect">
            <a:avLst/>
          </a:prstGeom>
        </p:spPr>
      </p:pic>
      <p:sp>
        <p:nvSpPr>
          <p:cNvPr id="40" name="TextBox 39">
            <a:extLst>
              <a:ext uri="{FF2B5EF4-FFF2-40B4-BE49-F238E27FC236}">
                <a16:creationId xmlns:a16="http://schemas.microsoft.com/office/drawing/2014/main" id="{33660284-E103-48F9-B6E3-FF7C566D54D3}"/>
              </a:ext>
            </a:extLst>
          </p:cNvPr>
          <p:cNvSpPr txBox="1"/>
          <p:nvPr/>
        </p:nvSpPr>
        <p:spPr>
          <a:xfrm>
            <a:off x="10507337" y="6117057"/>
            <a:ext cx="1465457" cy="268911"/>
          </a:xfrm>
          <a:prstGeom prst="rect">
            <a:avLst/>
          </a:prstGeom>
          <a:noFill/>
        </p:spPr>
        <p:txBody>
          <a:bodyPr wrap="square" lIns="0" tIns="0" rIns="0" bIns="0" rtlCol="0">
            <a:spAutoFit/>
          </a:bodyPr>
          <a:lstStyle/>
          <a:p>
            <a:pPr marL="7936" marR="0" lvl="0" indent="0" algn="ctr" defTabSz="932563" rtl="0" eaLnBrk="1" fontAlgn="ctr" latinLnBrk="0" hangingPunct="1">
              <a:lnSpc>
                <a:spcPct val="120000"/>
              </a:lnSpc>
              <a:spcBef>
                <a:spcPct val="20000"/>
              </a:spcBef>
              <a:spcAft>
                <a:spcPts val="600"/>
              </a:spcAft>
              <a:buClrTx/>
              <a:buSzPct val="150000"/>
              <a:buFontTx/>
              <a:buNone/>
              <a:tabLst/>
              <a:defRPr/>
            </a:pPr>
            <a:r>
              <a:rPr kumimoji="0" lang="en-US" sz="1428" b="0" i="0" u="none" strike="noStrike" kern="1200" cap="none" spc="0" normalizeH="0" baseline="0" noProof="0">
                <a:ln>
                  <a:noFill/>
                </a:ln>
                <a:solidFill>
                  <a:srgbClr val="2F2F2F"/>
                </a:solidFill>
                <a:effectLst/>
                <a:uLnTx/>
                <a:uFillTx/>
                <a:latin typeface="Segoe UI"/>
                <a:ea typeface="+mn-ea"/>
                <a:cs typeface="Segoe UI Semibold" panose="020B0702040204020203" pitchFamily="34" charset="0"/>
              </a:rPr>
              <a:t>Coming to Teams</a:t>
            </a:r>
          </a:p>
        </p:txBody>
      </p:sp>
      <p:sp>
        <p:nvSpPr>
          <p:cNvPr id="46" name="Rectangle 45">
            <a:extLst>
              <a:ext uri="{FF2B5EF4-FFF2-40B4-BE49-F238E27FC236}">
                <a16:creationId xmlns:a16="http://schemas.microsoft.com/office/drawing/2014/main" id="{B26F78F3-97EB-4F63-91B4-62AD9C405ECB}"/>
              </a:ext>
            </a:extLst>
          </p:cNvPr>
          <p:cNvSpPr/>
          <p:nvPr/>
        </p:nvSpPr>
        <p:spPr>
          <a:xfrm>
            <a:off x="5039" y="1640439"/>
            <a:ext cx="6211122" cy="469084"/>
          </a:xfrm>
          <a:prstGeom prst="rect">
            <a:avLst/>
          </a:prstGeom>
        </p:spPr>
        <p:txBody>
          <a:bodyPr vert="horz" wrap="square" lIns="182854" tIns="91427" rIns="182854" bIns="91427" rtlCol="0" anchor="t">
            <a:noAutofit/>
          </a:bodyPr>
          <a:lstStyle/>
          <a:p>
            <a:pPr marL="466298" marR="0" lvl="0" indent="0" algn="l" defTabSz="932563" rtl="0" eaLnBrk="1" fontAlgn="auto" latinLnBrk="0" hangingPunct="1">
              <a:lnSpc>
                <a:spcPct val="90000"/>
              </a:lnSpc>
              <a:spcBef>
                <a:spcPct val="0"/>
              </a:spcBef>
              <a:spcAft>
                <a:spcPts val="0"/>
              </a:spcAft>
              <a:buClrTx/>
              <a:buSzTx/>
              <a:buFontTx/>
              <a:buNone/>
              <a:tabLst/>
              <a:defRPr/>
            </a:pPr>
            <a:r>
              <a:rPr kumimoji="0" lang="en-US" sz="2244" b="0" i="0" u="none" strike="noStrike" kern="1200" cap="none" spc="-102" normalizeH="0" baseline="0" noProof="0">
                <a:ln w="3175">
                  <a:noFill/>
                </a:ln>
                <a:solidFill>
                  <a:srgbClr val="2F2F2F"/>
                </a:solidFill>
                <a:effectLst/>
                <a:uLnTx/>
                <a:uFillTx/>
                <a:latin typeface="Segoe UI"/>
                <a:ea typeface="+mn-ea"/>
                <a:cs typeface="Segoe UI" pitchFamily="34" charset="0"/>
              </a:rPr>
              <a:t>Skype Room Systems</a:t>
            </a:r>
          </a:p>
        </p:txBody>
      </p:sp>
      <p:pic>
        <p:nvPicPr>
          <p:cNvPr id="41" name="Picture 40">
            <a:extLst>
              <a:ext uri="{FF2B5EF4-FFF2-40B4-BE49-F238E27FC236}">
                <a16:creationId xmlns:a16="http://schemas.microsoft.com/office/drawing/2014/main" id="{9438CCC7-CDCB-4FA8-9F5B-20B07844A49F}"/>
              </a:ext>
            </a:extLst>
          </p:cNvPr>
          <p:cNvPicPr>
            <a:picLocks noChangeAspect="1"/>
          </p:cNvPicPr>
          <p:nvPr/>
        </p:nvPicPr>
        <p:blipFill rotWithShape="1">
          <a:blip r:embed="rId16"/>
          <a:srcRect l="17090" t="25880" r="593" b="842"/>
          <a:stretch/>
        </p:blipFill>
        <p:spPr>
          <a:xfrm>
            <a:off x="6566668" y="2575292"/>
            <a:ext cx="5278150" cy="2641822"/>
          </a:xfrm>
          <a:prstGeom prst="rect">
            <a:avLst/>
          </a:prstGeom>
        </p:spPr>
      </p:pic>
      <p:sp>
        <p:nvSpPr>
          <p:cNvPr id="42" name="Title 1">
            <a:extLst>
              <a:ext uri="{FF2B5EF4-FFF2-40B4-BE49-F238E27FC236}">
                <a16:creationId xmlns:a16="http://schemas.microsoft.com/office/drawing/2014/main" id="{5F1EB8D9-5863-4F17-B408-6359B8C75613}"/>
              </a:ext>
            </a:extLst>
          </p:cNvPr>
          <p:cNvSpPr txBox="1">
            <a:spLocks/>
          </p:cNvSpPr>
          <p:nvPr/>
        </p:nvSpPr>
        <p:spPr>
          <a:xfrm>
            <a:off x="446360" y="-792730"/>
            <a:ext cx="11246252" cy="917444"/>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3672" b="0" i="0" u="none" strike="noStrike" kern="1200" cap="none" spc="-150" normalizeH="0" baseline="0" noProof="0">
              <a:ln w="3175">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7" name="Title 1">
            <a:extLst>
              <a:ext uri="{FF2B5EF4-FFF2-40B4-BE49-F238E27FC236}">
                <a16:creationId xmlns:a16="http://schemas.microsoft.com/office/drawing/2014/main" id="{BF77EF7D-BF81-4A60-A0E9-03333E957D0D}"/>
              </a:ext>
            </a:extLst>
          </p:cNvPr>
          <p:cNvSpPr>
            <a:spLocks noGrp="1"/>
          </p:cNvSpPr>
          <p:nvPr>
            <p:ph type="title"/>
          </p:nvPr>
        </p:nvSpPr>
        <p:spPr/>
        <p:txBody>
          <a:bodyPr/>
          <a:lstStyle/>
          <a:p>
            <a:r>
              <a:rPr lang="en-US"/>
              <a:t>Meeting Room Solutions…</a:t>
            </a:r>
          </a:p>
        </p:txBody>
      </p:sp>
      <p:cxnSp>
        <p:nvCxnSpPr>
          <p:cNvPr id="44" name="Straight Connector 43">
            <a:extLst>
              <a:ext uri="{FF2B5EF4-FFF2-40B4-BE49-F238E27FC236}">
                <a16:creationId xmlns:a16="http://schemas.microsoft.com/office/drawing/2014/main" id="{76D9969C-6579-4843-9082-EBDF7065AB9D}"/>
              </a:ext>
            </a:extLst>
          </p:cNvPr>
          <p:cNvCxnSpPr>
            <a:cxnSpLocks/>
          </p:cNvCxnSpPr>
          <p:nvPr/>
        </p:nvCxnSpPr>
        <p:spPr>
          <a:xfrm>
            <a:off x="6211998" y="2139616"/>
            <a:ext cx="0" cy="5060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AD518C-7667-49E9-9682-4DB759FC1866}"/>
              </a:ext>
            </a:extLst>
          </p:cNvPr>
          <p:cNvCxnSpPr>
            <a:cxnSpLocks/>
          </p:cNvCxnSpPr>
          <p:nvPr/>
        </p:nvCxnSpPr>
        <p:spPr>
          <a:xfrm>
            <a:off x="6211998" y="1631029"/>
            <a:ext cx="0" cy="49927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525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135C9D-CC61-4F32-BC3A-4919C7288EDC}"/>
              </a:ext>
            </a:extLst>
          </p:cNvPr>
          <p:cNvSpPr/>
          <p:nvPr/>
        </p:nvSpPr>
        <p:spPr bwMode="auto">
          <a:xfrm>
            <a:off x="881" y="1631029"/>
            <a:ext cx="6215277" cy="49927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B10F1987-4B6B-46D6-8D23-ACDE1C8BEC22}"/>
              </a:ext>
            </a:extLst>
          </p:cNvPr>
          <p:cNvSpPr/>
          <p:nvPr/>
        </p:nvSpPr>
        <p:spPr bwMode="auto">
          <a:xfrm>
            <a:off x="6211998" y="1633542"/>
            <a:ext cx="6219434" cy="5060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5189C45C-246F-4FA2-A81D-7EB46A95EF4B}"/>
              </a:ext>
            </a:extLst>
          </p:cNvPr>
          <p:cNvSpPr txBox="1">
            <a:spLocks/>
          </p:cNvSpPr>
          <p:nvPr/>
        </p:nvSpPr>
        <p:spPr>
          <a:xfrm>
            <a:off x="6216159" y="1655244"/>
            <a:ext cx="6215277" cy="917444"/>
          </a:xfrm>
          <a:prstGeom prst="rect">
            <a:avLst/>
          </a:prstGeom>
        </p:spPr>
        <p:txBody>
          <a:bodyPr vert="horz" wrap="square" lIns="182854" tIns="91427" rIns="182854"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33363" marR="0" lvl="0" indent="0" algn="l" defTabSz="932563" rtl="0" eaLnBrk="1" fontAlgn="auto" latinLnBrk="0" hangingPunct="1">
              <a:lnSpc>
                <a:spcPct val="90000"/>
              </a:lnSpc>
              <a:spcBef>
                <a:spcPct val="0"/>
              </a:spcBef>
              <a:spcAft>
                <a:spcPts val="0"/>
              </a:spcAft>
              <a:buClrTx/>
              <a:buSzTx/>
              <a:buFontTx/>
              <a:buNone/>
              <a:tabLst/>
              <a:defRPr/>
            </a:pPr>
            <a:r>
              <a:rPr kumimoji="0" lang="en-US" sz="2244" b="0" i="0" u="none" strike="noStrike" kern="1200" cap="none" spc="-102" normalizeH="0" baseline="0" noProof="0">
                <a:ln w="3175">
                  <a:noFill/>
                </a:ln>
                <a:solidFill>
                  <a:srgbClr val="2F2F2F"/>
                </a:solidFill>
                <a:effectLst/>
                <a:uLnTx/>
                <a:uFillTx/>
                <a:latin typeface="Segoe UI"/>
                <a:ea typeface="+mn-ea"/>
                <a:cs typeface="Segoe UI" pitchFamily="34" charset="0"/>
              </a:rPr>
              <a:t>Mobile Workspace</a:t>
            </a:r>
          </a:p>
        </p:txBody>
      </p:sp>
      <p:sp>
        <p:nvSpPr>
          <p:cNvPr id="46" name="Rectangle 45">
            <a:extLst>
              <a:ext uri="{FF2B5EF4-FFF2-40B4-BE49-F238E27FC236}">
                <a16:creationId xmlns:a16="http://schemas.microsoft.com/office/drawing/2014/main" id="{B26F78F3-97EB-4F63-91B4-62AD9C405ECB}"/>
              </a:ext>
            </a:extLst>
          </p:cNvPr>
          <p:cNvSpPr/>
          <p:nvPr/>
        </p:nvSpPr>
        <p:spPr>
          <a:xfrm>
            <a:off x="5039" y="1640439"/>
            <a:ext cx="6211122" cy="469084"/>
          </a:xfrm>
          <a:prstGeom prst="rect">
            <a:avLst/>
          </a:prstGeom>
        </p:spPr>
        <p:txBody>
          <a:bodyPr vert="horz" wrap="square" lIns="182854" tIns="91427" rIns="182854" bIns="91427" rtlCol="0" anchor="t">
            <a:noAutofit/>
          </a:bodyPr>
          <a:lstStyle/>
          <a:p>
            <a:pPr marL="466298" marR="0" lvl="0" indent="0" algn="l" defTabSz="932563" rtl="0" eaLnBrk="1" fontAlgn="auto" latinLnBrk="0" hangingPunct="1">
              <a:lnSpc>
                <a:spcPct val="90000"/>
              </a:lnSpc>
              <a:spcBef>
                <a:spcPct val="0"/>
              </a:spcBef>
              <a:spcAft>
                <a:spcPts val="0"/>
              </a:spcAft>
              <a:buClrTx/>
              <a:buSzTx/>
              <a:buFontTx/>
              <a:buNone/>
              <a:tabLst/>
              <a:defRPr/>
            </a:pPr>
            <a:r>
              <a:rPr kumimoji="0" lang="en-US" sz="2244" b="0" i="0" u="none" strike="noStrike" kern="1200" cap="none" spc="-102" normalizeH="0" baseline="0" noProof="0">
                <a:ln w="3175">
                  <a:noFill/>
                </a:ln>
                <a:solidFill>
                  <a:srgbClr val="2F2F2F"/>
                </a:solidFill>
                <a:effectLst/>
                <a:uLnTx/>
                <a:uFillTx/>
                <a:latin typeface="Segoe UI"/>
                <a:ea typeface="+mn-ea"/>
                <a:cs typeface="Segoe UI" pitchFamily="34" charset="0"/>
              </a:rPr>
              <a:t>Personal Workspace</a:t>
            </a:r>
          </a:p>
        </p:txBody>
      </p:sp>
      <p:sp>
        <p:nvSpPr>
          <p:cNvPr id="42" name="Title 1">
            <a:extLst>
              <a:ext uri="{FF2B5EF4-FFF2-40B4-BE49-F238E27FC236}">
                <a16:creationId xmlns:a16="http://schemas.microsoft.com/office/drawing/2014/main" id="{5F1EB8D9-5863-4F17-B408-6359B8C75613}"/>
              </a:ext>
            </a:extLst>
          </p:cNvPr>
          <p:cNvSpPr txBox="1">
            <a:spLocks/>
          </p:cNvSpPr>
          <p:nvPr/>
        </p:nvSpPr>
        <p:spPr>
          <a:xfrm>
            <a:off x="446360" y="-792730"/>
            <a:ext cx="11246252" cy="917444"/>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3672" b="0" i="0" u="none" strike="noStrike" kern="1200" cap="none" spc="-150" normalizeH="0" baseline="0" noProof="0">
              <a:ln w="3175">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7" name="Title 1">
            <a:extLst>
              <a:ext uri="{FF2B5EF4-FFF2-40B4-BE49-F238E27FC236}">
                <a16:creationId xmlns:a16="http://schemas.microsoft.com/office/drawing/2014/main" id="{BF77EF7D-BF81-4A60-A0E9-03333E957D0D}"/>
              </a:ext>
            </a:extLst>
          </p:cNvPr>
          <p:cNvSpPr>
            <a:spLocks noGrp="1"/>
          </p:cNvSpPr>
          <p:nvPr>
            <p:ph type="title"/>
          </p:nvPr>
        </p:nvSpPr>
        <p:spPr/>
        <p:txBody>
          <a:bodyPr/>
          <a:lstStyle/>
          <a:p>
            <a:r>
              <a:rPr lang="en-US"/>
              <a:t>Personal and Mobile device solutions…</a:t>
            </a:r>
          </a:p>
        </p:txBody>
      </p:sp>
      <p:cxnSp>
        <p:nvCxnSpPr>
          <p:cNvPr id="44" name="Straight Connector 43">
            <a:extLst>
              <a:ext uri="{FF2B5EF4-FFF2-40B4-BE49-F238E27FC236}">
                <a16:creationId xmlns:a16="http://schemas.microsoft.com/office/drawing/2014/main" id="{76D9969C-6579-4843-9082-EBDF7065AB9D}"/>
              </a:ext>
            </a:extLst>
          </p:cNvPr>
          <p:cNvCxnSpPr>
            <a:cxnSpLocks/>
          </p:cNvCxnSpPr>
          <p:nvPr/>
        </p:nvCxnSpPr>
        <p:spPr>
          <a:xfrm>
            <a:off x="6211998" y="2139616"/>
            <a:ext cx="0" cy="5060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AD518C-7667-49E9-9682-4DB759FC1866}"/>
              </a:ext>
            </a:extLst>
          </p:cNvPr>
          <p:cNvCxnSpPr>
            <a:cxnSpLocks/>
          </p:cNvCxnSpPr>
          <p:nvPr/>
        </p:nvCxnSpPr>
        <p:spPr>
          <a:xfrm>
            <a:off x="6211998" y="1631029"/>
            <a:ext cx="0" cy="49927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8" name="Picture 57" descr="A close up of electronics&#10;&#10;Description generated with very high confidence">
            <a:extLst>
              <a:ext uri="{FF2B5EF4-FFF2-40B4-BE49-F238E27FC236}">
                <a16:creationId xmlns:a16="http://schemas.microsoft.com/office/drawing/2014/main" id="{39F6C4D6-962C-444A-A795-A561A20043C8}"/>
              </a:ext>
            </a:extLst>
          </p:cNvPr>
          <p:cNvPicPr>
            <a:picLocks noChangeAspect="1"/>
          </p:cNvPicPr>
          <p:nvPr/>
        </p:nvPicPr>
        <p:blipFill rotWithShape="1">
          <a:blip r:embed="rId3">
            <a:extLst>
              <a:ext uri="{28A0092B-C50C-407E-A947-70E740481C1C}">
                <a14:useLocalDpi xmlns:a14="http://schemas.microsoft.com/office/drawing/2010/main" val="0"/>
              </a:ext>
            </a:extLst>
          </a:blip>
          <a:srcRect l="18795" r="16530" b="6049"/>
          <a:stretch/>
        </p:blipFill>
        <p:spPr>
          <a:xfrm>
            <a:off x="1876592" y="2905665"/>
            <a:ext cx="530328" cy="1025679"/>
          </a:xfrm>
          <a:prstGeom prst="rect">
            <a:avLst/>
          </a:prstGeom>
        </p:spPr>
      </p:pic>
      <p:pic>
        <p:nvPicPr>
          <p:cNvPr id="57" name="Picture 56" descr="A close up of a device&#10;&#10;Description generated with high confidence">
            <a:extLst>
              <a:ext uri="{FF2B5EF4-FFF2-40B4-BE49-F238E27FC236}">
                <a16:creationId xmlns:a16="http://schemas.microsoft.com/office/drawing/2014/main" id="{FFB68560-532D-401F-A045-DA245BE8FB52}"/>
              </a:ext>
            </a:extLst>
          </p:cNvPr>
          <p:cNvPicPr>
            <a:picLocks noChangeAspect="1"/>
          </p:cNvPicPr>
          <p:nvPr/>
        </p:nvPicPr>
        <p:blipFill rotWithShape="1">
          <a:blip r:embed="rId4"/>
          <a:srcRect l="3881" r="9279"/>
          <a:stretch/>
        </p:blipFill>
        <p:spPr>
          <a:xfrm>
            <a:off x="737497" y="2948835"/>
            <a:ext cx="670561" cy="874527"/>
          </a:xfrm>
          <a:prstGeom prst="rect">
            <a:avLst/>
          </a:prstGeom>
        </p:spPr>
      </p:pic>
      <p:pic>
        <p:nvPicPr>
          <p:cNvPr id="59" name="Picture 58" descr="A picture containing indoor, sitting, black, table&#10;&#10;Description generated with high confidence">
            <a:extLst>
              <a:ext uri="{FF2B5EF4-FFF2-40B4-BE49-F238E27FC236}">
                <a16:creationId xmlns:a16="http://schemas.microsoft.com/office/drawing/2014/main" id="{A8EE7A6D-0E00-4BBD-9D2D-F75B1B5A0ED1}"/>
              </a:ext>
            </a:extLst>
          </p:cNvPr>
          <p:cNvPicPr>
            <a:picLocks noChangeAspect="1"/>
          </p:cNvPicPr>
          <p:nvPr/>
        </p:nvPicPr>
        <p:blipFill rotWithShape="1">
          <a:blip r:embed="rId5">
            <a:extLst>
              <a:ext uri="{28A0092B-C50C-407E-A947-70E740481C1C}">
                <a14:useLocalDpi xmlns:a14="http://schemas.microsoft.com/office/drawing/2010/main" val="0"/>
              </a:ext>
            </a:extLst>
          </a:blip>
          <a:srcRect l="17873" r="17253"/>
          <a:stretch/>
        </p:blipFill>
        <p:spPr>
          <a:xfrm>
            <a:off x="2875454" y="2945391"/>
            <a:ext cx="726440" cy="858901"/>
          </a:xfrm>
          <a:prstGeom prst="rect">
            <a:avLst/>
          </a:prstGeom>
        </p:spPr>
      </p:pic>
      <p:pic>
        <p:nvPicPr>
          <p:cNvPr id="60" name="Picture 59" descr="A close up of a sign&#10;&#10;Description generated with very high confidence">
            <a:extLst>
              <a:ext uri="{FF2B5EF4-FFF2-40B4-BE49-F238E27FC236}">
                <a16:creationId xmlns:a16="http://schemas.microsoft.com/office/drawing/2014/main" id="{F52EBBCD-1EE0-4ACE-AE75-7A3A08EEA2F6}"/>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609461" y="4014108"/>
            <a:ext cx="919670" cy="121664"/>
          </a:xfrm>
          <a:prstGeom prst="rect">
            <a:avLst/>
          </a:prstGeom>
        </p:spPr>
      </p:pic>
      <p:pic>
        <p:nvPicPr>
          <p:cNvPr id="61" name="Picture 60" descr="A picture containing clipart&#10;&#10;Description generated with very high confidence">
            <a:extLst>
              <a:ext uri="{FF2B5EF4-FFF2-40B4-BE49-F238E27FC236}">
                <a16:creationId xmlns:a16="http://schemas.microsoft.com/office/drawing/2014/main" id="{FA4BE8C5-E137-4658-9F21-6B49C01D17EE}"/>
              </a:ext>
            </a:extLst>
          </p:cNvPr>
          <p:cNvPicPr>
            <a:picLocks noChangeAspect="1"/>
          </p:cNvPicPr>
          <p:nvPr/>
        </p:nvPicPr>
        <p:blipFill rotWithShape="1">
          <a:blip r:embed="rId8">
            <a:extLst>
              <a:ext uri="{28A0092B-C50C-407E-A947-70E740481C1C}">
                <a14:useLocalDpi xmlns:a14="http://schemas.microsoft.com/office/drawing/2010/main" val="0"/>
              </a:ext>
            </a:extLst>
          </a:blip>
          <a:srcRect l="10906" t="19999" r="10093" b="23676"/>
          <a:stretch/>
        </p:blipFill>
        <p:spPr>
          <a:xfrm>
            <a:off x="775335" y="3982816"/>
            <a:ext cx="480277" cy="121664"/>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87B882CA-7F37-4606-9DB2-9877FE9B7B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9198" y="3991543"/>
            <a:ext cx="1059035" cy="144229"/>
          </a:xfrm>
          <a:prstGeom prst="rect">
            <a:avLst/>
          </a:prstGeom>
        </p:spPr>
      </p:pic>
      <p:pic>
        <p:nvPicPr>
          <p:cNvPr id="64" name="Picture 63" descr="A picture containing black, indoor, sitting, camera&#10;&#10;Description generated with high confidence">
            <a:extLst>
              <a:ext uri="{FF2B5EF4-FFF2-40B4-BE49-F238E27FC236}">
                <a16:creationId xmlns:a16="http://schemas.microsoft.com/office/drawing/2014/main" id="{1EA8E641-0C1F-4696-9155-B77827EB090A}"/>
              </a:ext>
            </a:extLst>
          </p:cNvPr>
          <p:cNvPicPr>
            <a:picLocks noChangeAspect="1"/>
          </p:cNvPicPr>
          <p:nvPr/>
        </p:nvPicPr>
        <p:blipFill>
          <a:blip r:embed="rId10"/>
          <a:stretch>
            <a:fillRect/>
          </a:stretch>
        </p:blipFill>
        <p:spPr>
          <a:xfrm>
            <a:off x="4364110" y="2903843"/>
            <a:ext cx="1313938" cy="1057873"/>
          </a:xfrm>
          <a:prstGeom prst="rect">
            <a:avLst/>
          </a:prstGeom>
        </p:spPr>
      </p:pic>
      <p:pic>
        <p:nvPicPr>
          <p:cNvPr id="65" name="Picture 2" descr="Image result for Logitech logo">
            <a:extLst>
              <a:ext uri="{FF2B5EF4-FFF2-40B4-BE49-F238E27FC236}">
                <a16:creationId xmlns:a16="http://schemas.microsoft.com/office/drawing/2014/main" id="{B72D9250-3C90-48F7-AE98-095E33E2D6F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706427" y="3994493"/>
            <a:ext cx="671268" cy="19135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A close up of a device&#10;&#10;Description generated with high confidence">
            <a:extLst>
              <a:ext uri="{FF2B5EF4-FFF2-40B4-BE49-F238E27FC236}">
                <a16:creationId xmlns:a16="http://schemas.microsoft.com/office/drawing/2014/main" id="{AFB8E98C-485A-49D3-8B0E-34B84A53E2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9367" y="4975400"/>
            <a:ext cx="736327" cy="1183806"/>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882FA21E-7E1B-45B4-8B71-9BB8A30FDC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619" y="4994579"/>
            <a:ext cx="775429" cy="883989"/>
          </a:xfrm>
          <a:prstGeom prst="rect">
            <a:avLst/>
          </a:prstGeom>
        </p:spPr>
      </p:pic>
      <p:pic>
        <p:nvPicPr>
          <p:cNvPr id="68" name="Picture 67" descr="A close up of electronics&#10;&#10;Description generated with very high confidence">
            <a:extLst>
              <a:ext uri="{FF2B5EF4-FFF2-40B4-BE49-F238E27FC236}">
                <a16:creationId xmlns:a16="http://schemas.microsoft.com/office/drawing/2014/main" id="{130019CA-463E-4905-8123-3057580A09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9922" y="4867691"/>
            <a:ext cx="1057873" cy="1057873"/>
          </a:xfrm>
          <a:prstGeom prst="rect">
            <a:avLst/>
          </a:prstGeom>
        </p:spPr>
      </p:pic>
      <p:grpSp>
        <p:nvGrpSpPr>
          <p:cNvPr id="86" name="Group 85">
            <a:extLst>
              <a:ext uri="{FF2B5EF4-FFF2-40B4-BE49-F238E27FC236}">
                <a16:creationId xmlns:a16="http://schemas.microsoft.com/office/drawing/2014/main" id="{F94061DD-897C-4625-B793-0B189DA25201}"/>
              </a:ext>
            </a:extLst>
          </p:cNvPr>
          <p:cNvGrpSpPr/>
          <p:nvPr/>
        </p:nvGrpSpPr>
        <p:grpSpPr>
          <a:xfrm>
            <a:off x="983196" y="6223275"/>
            <a:ext cx="4527535" cy="144229"/>
            <a:chOff x="983196" y="6223275"/>
            <a:chExt cx="4527535" cy="144229"/>
          </a:xfrm>
        </p:grpSpPr>
        <p:pic>
          <p:nvPicPr>
            <p:cNvPr id="70" name="Picture 69" descr="A close up of a sign&#10;&#10;Description generated with very high confidence">
              <a:extLst>
                <a:ext uri="{FF2B5EF4-FFF2-40B4-BE49-F238E27FC236}">
                  <a16:creationId xmlns:a16="http://schemas.microsoft.com/office/drawing/2014/main" id="{8DD631D3-E4E0-4FB2-8497-F09735AB2C77}"/>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579177" y="6234557"/>
              <a:ext cx="919670" cy="121664"/>
            </a:xfrm>
            <a:prstGeom prst="rect">
              <a:avLst/>
            </a:prstGeom>
          </p:spPr>
        </p:pic>
        <p:pic>
          <p:nvPicPr>
            <p:cNvPr id="71" name="Picture 70" descr="A picture containing clipart&#10;&#10;Description generated with very high confidence">
              <a:extLst>
                <a:ext uri="{FF2B5EF4-FFF2-40B4-BE49-F238E27FC236}">
                  <a16:creationId xmlns:a16="http://schemas.microsoft.com/office/drawing/2014/main" id="{9A4A3AFB-4EEE-4E0D-8115-AEFAEAC383DA}"/>
                </a:ext>
              </a:extLst>
            </p:cNvPr>
            <p:cNvPicPr>
              <a:picLocks noChangeAspect="1"/>
            </p:cNvPicPr>
            <p:nvPr/>
          </p:nvPicPr>
          <p:blipFill rotWithShape="1">
            <a:blip r:embed="rId8">
              <a:extLst>
                <a:ext uri="{28A0092B-C50C-407E-A947-70E740481C1C}">
                  <a14:useLocalDpi xmlns:a14="http://schemas.microsoft.com/office/drawing/2010/main" val="0"/>
                </a:ext>
              </a:extLst>
            </a:blip>
            <a:srcRect l="10906" t="19999" r="10093" b="23676"/>
            <a:stretch/>
          </p:blipFill>
          <p:spPr>
            <a:xfrm>
              <a:off x="983196" y="6234557"/>
              <a:ext cx="480277" cy="121664"/>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EBA5DE91-C880-4581-AFF8-7A1C2585A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1696" y="6223275"/>
              <a:ext cx="1059035" cy="144229"/>
            </a:xfrm>
            <a:prstGeom prst="rect">
              <a:avLst/>
            </a:prstGeom>
          </p:spPr>
        </p:pic>
      </p:grpSp>
      <p:cxnSp>
        <p:nvCxnSpPr>
          <p:cNvPr id="73" name="Straight Connector 72">
            <a:extLst>
              <a:ext uri="{FF2B5EF4-FFF2-40B4-BE49-F238E27FC236}">
                <a16:creationId xmlns:a16="http://schemas.microsoft.com/office/drawing/2014/main" id="{8535B5C5-E649-421A-BE6F-9F2D41D64514}"/>
              </a:ext>
            </a:extLst>
          </p:cNvPr>
          <p:cNvCxnSpPr>
            <a:cxnSpLocks/>
          </p:cNvCxnSpPr>
          <p:nvPr/>
        </p:nvCxnSpPr>
        <p:spPr>
          <a:xfrm>
            <a:off x="3944104" y="2296295"/>
            <a:ext cx="0" cy="20116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9AF65744-7C0D-4A4B-B435-21D7B7650594}"/>
              </a:ext>
            </a:extLst>
          </p:cNvPr>
          <p:cNvGrpSpPr/>
          <p:nvPr/>
        </p:nvGrpSpPr>
        <p:grpSpPr>
          <a:xfrm>
            <a:off x="414091" y="2338436"/>
            <a:ext cx="5577840" cy="4179839"/>
            <a:chOff x="414091" y="2338436"/>
            <a:chExt cx="5577840" cy="4179839"/>
          </a:xfrm>
        </p:grpSpPr>
        <p:grpSp>
          <p:nvGrpSpPr>
            <p:cNvPr id="75" name="Group 74">
              <a:extLst>
                <a:ext uri="{FF2B5EF4-FFF2-40B4-BE49-F238E27FC236}">
                  <a16:creationId xmlns:a16="http://schemas.microsoft.com/office/drawing/2014/main" id="{AA525280-A41D-40B1-A5F1-C81D558A62F8}"/>
                </a:ext>
              </a:extLst>
            </p:cNvPr>
            <p:cNvGrpSpPr/>
            <p:nvPr/>
          </p:nvGrpSpPr>
          <p:grpSpPr>
            <a:xfrm>
              <a:off x="465138" y="2338436"/>
              <a:ext cx="5526793" cy="4179839"/>
              <a:chOff x="465138" y="2338436"/>
              <a:chExt cx="5526793" cy="4179839"/>
            </a:xfrm>
          </p:grpSpPr>
          <p:sp>
            <p:nvSpPr>
              <p:cNvPr id="2" name="Rectangle 1">
                <a:extLst>
                  <a:ext uri="{FF2B5EF4-FFF2-40B4-BE49-F238E27FC236}">
                    <a16:creationId xmlns:a16="http://schemas.microsoft.com/office/drawing/2014/main" id="{16EF9654-EFDE-4253-9437-649B9958172C}"/>
                  </a:ext>
                </a:extLst>
              </p:cNvPr>
              <p:cNvSpPr/>
              <p:nvPr/>
            </p:nvSpPr>
            <p:spPr bwMode="auto">
              <a:xfrm>
                <a:off x="468206" y="2338436"/>
                <a:ext cx="3455578" cy="205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600" b="0" i="0" u="none" strike="noStrike" kern="1200" cap="none" spc="0" normalizeH="0" baseline="0" noProof="0">
                    <a:ln>
                      <a:noFill/>
                    </a:ln>
                    <a:solidFill>
                      <a:srgbClr val="2F2F2F"/>
                    </a:solidFill>
                    <a:effectLst/>
                    <a:uLnTx/>
                    <a:uFillTx/>
                    <a:latin typeface="Segoe UI Semibold"/>
                    <a:ea typeface="+mn-ea"/>
                    <a:cs typeface="Segoe UI Semibold" panose="020B0702040204020203" pitchFamily="34" charset="0"/>
                  </a:rPr>
                  <a:t>BT Headset devices</a:t>
                </a:r>
              </a:p>
            </p:txBody>
          </p:sp>
          <p:sp>
            <p:nvSpPr>
              <p:cNvPr id="43" name="Rectangle 42">
                <a:extLst>
                  <a:ext uri="{FF2B5EF4-FFF2-40B4-BE49-F238E27FC236}">
                    <a16:creationId xmlns:a16="http://schemas.microsoft.com/office/drawing/2014/main" id="{A3A27695-811B-4E6F-9365-8DE8B459D3D9}"/>
                  </a:ext>
                </a:extLst>
              </p:cNvPr>
              <p:cNvSpPr/>
              <p:nvPr/>
            </p:nvSpPr>
            <p:spPr bwMode="auto">
              <a:xfrm>
                <a:off x="3976452" y="2338436"/>
                <a:ext cx="2015479" cy="205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600" b="0" i="0" u="none" strike="noStrike" kern="1200" cap="none" spc="0" normalizeH="0" baseline="0" noProof="0">
                    <a:ln>
                      <a:noFill/>
                    </a:ln>
                    <a:solidFill>
                      <a:srgbClr val="2F2F2F"/>
                    </a:solidFill>
                    <a:effectLst/>
                    <a:uLnTx/>
                    <a:uFillTx/>
                    <a:latin typeface="Segoe UI Semibold"/>
                    <a:ea typeface="+mn-ea"/>
                    <a:cs typeface="Segoe UI Semibold" panose="020B0702040204020203" pitchFamily="34" charset="0"/>
                  </a:rPr>
                  <a:t>Webcam devices</a:t>
                </a:r>
              </a:p>
            </p:txBody>
          </p:sp>
          <p:sp>
            <p:nvSpPr>
              <p:cNvPr id="49" name="Rectangle 48">
                <a:extLst>
                  <a:ext uri="{FF2B5EF4-FFF2-40B4-BE49-F238E27FC236}">
                    <a16:creationId xmlns:a16="http://schemas.microsoft.com/office/drawing/2014/main" id="{6B14181F-0AB2-4DC0-A12F-A52EAE02221C}"/>
                  </a:ext>
                </a:extLst>
              </p:cNvPr>
              <p:cNvSpPr/>
              <p:nvPr/>
            </p:nvSpPr>
            <p:spPr bwMode="auto">
              <a:xfrm>
                <a:off x="465138" y="4467005"/>
                <a:ext cx="5523724" cy="205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600" b="0" i="0" u="none" strike="noStrike" kern="1200" cap="none" spc="0" normalizeH="0" baseline="0" noProof="0">
                    <a:ln>
                      <a:noFill/>
                    </a:ln>
                    <a:solidFill>
                      <a:srgbClr val="2F2F2F"/>
                    </a:solidFill>
                    <a:effectLst/>
                    <a:uLnTx/>
                    <a:uFillTx/>
                    <a:latin typeface="Segoe UI Semibold"/>
                    <a:ea typeface="+mn-ea"/>
                    <a:cs typeface="Segoe UI Semibold" panose="020B0702040204020203" pitchFamily="34" charset="0"/>
                  </a:rPr>
                  <a:t>USB Headset devices</a:t>
                </a:r>
              </a:p>
            </p:txBody>
          </p:sp>
        </p:grpSp>
        <p:cxnSp>
          <p:nvCxnSpPr>
            <p:cNvPr id="74" name="Straight Connector 73">
              <a:extLst>
                <a:ext uri="{FF2B5EF4-FFF2-40B4-BE49-F238E27FC236}">
                  <a16:creationId xmlns:a16="http://schemas.microsoft.com/office/drawing/2014/main" id="{DF64019D-CB76-4C33-88A5-82A98D699AA5}"/>
                </a:ext>
              </a:extLst>
            </p:cNvPr>
            <p:cNvCxnSpPr>
              <a:cxnSpLocks/>
            </p:cNvCxnSpPr>
            <p:nvPr/>
          </p:nvCxnSpPr>
          <p:spPr>
            <a:xfrm rot="5400000">
              <a:off x="3203011" y="1639015"/>
              <a:ext cx="0" cy="55778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CA915D1-BB72-4ECD-85E3-1FCE720F7D52}"/>
              </a:ext>
            </a:extLst>
          </p:cNvPr>
          <p:cNvGrpSpPr/>
          <p:nvPr/>
        </p:nvGrpSpPr>
        <p:grpSpPr>
          <a:xfrm>
            <a:off x="6390429" y="2338436"/>
            <a:ext cx="5580909" cy="4179839"/>
            <a:chOff x="414091" y="2338436"/>
            <a:chExt cx="5580909" cy="4179839"/>
          </a:xfrm>
          <a:noFill/>
        </p:grpSpPr>
        <p:grpSp>
          <p:nvGrpSpPr>
            <p:cNvPr id="78" name="Group 77">
              <a:extLst>
                <a:ext uri="{FF2B5EF4-FFF2-40B4-BE49-F238E27FC236}">
                  <a16:creationId xmlns:a16="http://schemas.microsoft.com/office/drawing/2014/main" id="{E17B9834-575A-496C-83A9-BB1EBA80D706}"/>
                </a:ext>
              </a:extLst>
            </p:cNvPr>
            <p:cNvGrpSpPr/>
            <p:nvPr/>
          </p:nvGrpSpPr>
          <p:grpSpPr>
            <a:xfrm>
              <a:off x="465138" y="2338436"/>
              <a:ext cx="5529862" cy="4179839"/>
              <a:chOff x="465138" y="2338436"/>
              <a:chExt cx="5529862" cy="4179839"/>
            </a:xfrm>
            <a:grpFill/>
          </p:grpSpPr>
          <p:sp>
            <p:nvSpPr>
              <p:cNvPr id="80" name="Rectangle 79">
                <a:extLst>
                  <a:ext uri="{FF2B5EF4-FFF2-40B4-BE49-F238E27FC236}">
                    <a16:creationId xmlns:a16="http://schemas.microsoft.com/office/drawing/2014/main" id="{56CE7E53-7871-4A0A-8E25-53EFC6A77B7C}"/>
                  </a:ext>
                </a:extLst>
              </p:cNvPr>
              <p:cNvSpPr/>
              <p:nvPr/>
            </p:nvSpPr>
            <p:spPr bwMode="auto">
              <a:xfrm>
                <a:off x="468206" y="2338436"/>
                <a:ext cx="5526794" cy="20512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600" b="0" i="0" u="none" strike="noStrike" kern="1200" cap="none" spc="0" normalizeH="0" baseline="0" noProof="0">
                    <a:ln>
                      <a:noFill/>
                    </a:ln>
                    <a:solidFill>
                      <a:srgbClr val="2F2F2F"/>
                    </a:solidFill>
                    <a:effectLst/>
                    <a:uLnTx/>
                    <a:uFillTx/>
                    <a:latin typeface="Segoe UI Semibold"/>
                    <a:ea typeface="+mn-ea"/>
                    <a:cs typeface="Segoe UI Semibold" panose="020B0702040204020203" pitchFamily="34" charset="0"/>
                  </a:rPr>
                  <a:t>Puck devices</a:t>
                </a:r>
              </a:p>
            </p:txBody>
          </p:sp>
          <p:sp>
            <p:nvSpPr>
              <p:cNvPr id="82" name="Rectangle 81">
                <a:extLst>
                  <a:ext uri="{FF2B5EF4-FFF2-40B4-BE49-F238E27FC236}">
                    <a16:creationId xmlns:a16="http://schemas.microsoft.com/office/drawing/2014/main" id="{D9ABAC3E-3F6A-4544-BF74-B90D9663FB2C}"/>
                  </a:ext>
                </a:extLst>
              </p:cNvPr>
              <p:cNvSpPr/>
              <p:nvPr/>
            </p:nvSpPr>
            <p:spPr bwMode="auto">
              <a:xfrm>
                <a:off x="465138" y="4467005"/>
                <a:ext cx="5523724" cy="20512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7935" marR="0" lvl="0" indent="0" algn="l" defTabSz="932563" rtl="0" eaLnBrk="1" fontAlgn="ctr" latinLnBrk="0" hangingPunct="1">
                  <a:lnSpc>
                    <a:spcPct val="90000"/>
                  </a:lnSpc>
                  <a:spcBef>
                    <a:spcPct val="20000"/>
                  </a:spcBef>
                  <a:spcAft>
                    <a:spcPts val="600"/>
                  </a:spcAft>
                  <a:buClrTx/>
                  <a:buSzPct val="150000"/>
                  <a:buFontTx/>
                  <a:buNone/>
                  <a:tabLst/>
                  <a:defRPr/>
                </a:pPr>
                <a:r>
                  <a:rPr kumimoji="0" lang="en-US" sz="1600" b="0" i="0" u="none" strike="noStrike" kern="1200" cap="none" spc="0" normalizeH="0" baseline="0" noProof="0">
                    <a:ln>
                      <a:noFill/>
                    </a:ln>
                    <a:solidFill>
                      <a:srgbClr val="2F2F2F"/>
                    </a:solidFill>
                    <a:effectLst/>
                    <a:uLnTx/>
                    <a:uFillTx/>
                    <a:latin typeface="Segoe UI Semibold"/>
                    <a:ea typeface="+mn-ea"/>
                    <a:cs typeface="Segoe UI Semibold" panose="020B0702040204020203" pitchFamily="34" charset="0"/>
                  </a:rPr>
                  <a:t>Bluetooth devices</a:t>
                </a:r>
              </a:p>
            </p:txBody>
          </p:sp>
        </p:grpSp>
        <p:cxnSp>
          <p:nvCxnSpPr>
            <p:cNvPr id="79" name="Straight Connector 78">
              <a:extLst>
                <a:ext uri="{FF2B5EF4-FFF2-40B4-BE49-F238E27FC236}">
                  <a16:creationId xmlns:a16="http://schemas.microsoft.com/office/drawing/2014/main" id="{F24BE66F-C067-4D5B-AF0C-719B93E6B636}"/>
                </a:ext>
              </a:extLst>
            </p:cNvPr>
            <p:cNvCxnSpPr>
              <a:cxnSpLocks/>
            </p:cNvCxnSpPr>
            <p:nvPr/>
          </p:nvCxnSpPr>
          <p:spPr>
            <a:xfrm rot="5400000">
              <a:off x="3203011" y="1639015"/>
              <a:ext cx="0" cy="557784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3" name="Picture 82" descr="A close up of a speaker&#10;&#10;Description generated with high confidence">
            <a:extLst>
              <a:ext uri="{FF2B5EF4-FFF2-40B4-BE49-F238E27FC236}">
                <a16:creationId xmlns:a16="http://schemas.microsoft.com/office/drawing/2014/main" id="{7127E76B-5D2F-4A51-BEAB-8EE64C9724FB}"/>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6075" b="89720" l="2509" r="97491">
                        <a14:foregroundMark x1="6272" y1="38084" x2="15591" y2="50234"/>
                        <a14:foregroundMark x1="15591" y1="50234" x2="37276" y2="66355"/>
                        <a14:foregroundMark x1="37276" y1="66355" x2="60215" y2="62617"/>
                        <a14:foregroundMark x1="60215" y1="62617" x2="90143" y2="48364"/>
                        <a14:foregroundMark x1="90143" y1="48364" x2="90681" y2="35748"/>
                        <a14:foregroundMark x1="90681" y1="35748" x2="79391" y2="17056"/>
                        <a14:foregroundMark x1="79391" y1="17056" x2="70251" y2="11215"/>
                        <a14:foregroundMark x1="70251" y1="11215" x2="41577" y2="12150"/>
                        <a14:foregroundMark x1="41577" y1="12150" x2="49104" y2="30841"/>
                        <a14:foregroundMark x1="49104" y1="30841" x2="38710" y2="36916"/>
                        <a14:foregroundMark x1="38710" y1="36916" x2="48925" y2="45093"/>
                        <a14:foregroundMark x1="7787" y1="21775" x2="7706" y2="21729"/>
                        <a14:foregroundMark x1="9356" y1="22664" x2="8372" y2="22106"/>
                        <a14:foregroundMark x1="48925" y1="45093" x2="9356" y2="22664"/>
                        <a14:foregroundMark x1="8261" y1="22664" x2="12007" y2="28972"/>
                        <a14:foregroundMark x1="8206" y1="22572" x2="8261" y2="22664"/>
                        <a14:foregroundMark x1="7706" y1="21729" x2="7769" y2="21836"/>
                        <a14:foregroundMark x1="10932" y1="43692" x2="28315" y2="70327"/>
                        <a14:foregroundMark x1="39785" y1="64720" x2="65950" y2="69159"/>
                        <a14:foregroundMark x1="65950" y1="68224" x2="82437" y2="51869"/>
                        <a14:foregroundMark x1="82437" y1="51869" x2="90502" y2="46729"/>
                        <a14:foregroundMark x1="90502" y1="46729" x2="94444" y2="40421"/>
                        <a14:foregroundMark x1="7885" y1="23598" x2="5018" y2="35514"/>
                        <a14:foregroundMark x1="5018" y1="35514" x2="6272" y2="56776"/>
                        <a14:foregroundMark x1="8423" y1="60514" x2="15950" y2="62150"/>
                        <a14:foregroundMark x1="31900" y1="78271" x2="40860" y2="81542"/>
                        <a14:foregroundMark x1="40860" y1="81542" x2="47670" y2="73832"/>
                        <a14:foregroundMark x1="47670" y1="73832" x2="49104" y2="73598"/>
                        <a14:foregroundMark x1="60932" y1="89953" x2="65233" y2="72897"/>
                        <a14:foregroundMark x1="73118" y1="78037" x2="81183" y2="67290"/>
                        <a14:foregroundMark x1="81183" y1="67290" x2="82258" y2="66589"/>
                        <a14:foregroundMark x1="87276" y1="71495" x2="87634" y2="59346"/>
                        <a14:foregroundMark x1="87634" y1="59346" x2="88530" y2="56075"/>
                        <a14:foregroundMark x1="93190" y1="57477" x2="94444" y2="45093"/>
                        <a14:foregroundMark x1="94444" y1="45093" x2="95699" y2="43692"/>
                        <a14:foregroundMark x1="2509" y1="44159" x2="3943" y2="40654"/>
                        <a14:foregroundMark x1="13978" y1="18224" x2="16667" y2="18224"/>
                        <a14:foregroundMark x1="11006" y1="22664" x2="10753" y2="23364"/>
                        <a14:foregroundMark x1="12186" y1="19393" x2="11006" y2="22664"/>
                        <a14:foregroundMark x1="15591" y1="17290" x2="32616" y2="8178"/>
                        <a14:foregroundMark x1="32616" y1="8178" x2="33692" y2="7944"/>
                        <a14:foregroundMark x1="40502" y1="9579" x2="50179" y2="6075"/>
                        <a14:foregroundMark x1="50179" y1="6075" x2="54659" y2="6776"/>
                        <a14:foregroundMark x1="50538" y1="6308" x2="41219" y2="6776"/>
                        <a14:foregroundMark x1="41219" y1="6776" x2="41039" y2="6776"/>
                        <a14:foregroundMark x1="36918" y1="7243" x2="36918" y2="7243"/>
                        <a14:foregroundMark x1="37634" y1="6776" x2="39427" y2="7944"/>
                        <a14:foregroundMark x1="34409" y1="8879" x2="40681" y2="7009"/>
                        <a14:foregroundMark x1="33333" y1="7944" x2="36022" y2="8178"/>
                        <a14:foregroundMark x1="32258" y1="7944" x2="39964" y2="6776"/>
                        <a14:foregroundMark x1="51075" y1="6542" x2="60215" y2="6308"/>
                        <a14:foregroundMark x1="60215" y1="6308" x2="71326" y2="8879"/>
                        <a14:foregroundMark x1="71326" y1="8879" x2="85484" y2="17290"/>
                        <a14:foregroundMark x1="85484" y1="17290" x2="93011" y2="25467"/>
                        <a14:foregroundMark x1="93011" y1="25467" x2="93369" y2="27804"/>
                        <a14:foregroundMark x1="93369" y1="27804" x2="97312" y2="38551"/>
                        <a14:foregroundMark x1="97312" y1="38551" x2="97491" y2="42056"/>
                        <a14:foregroundMark x1="44444" y1="6075" x2="47312" y2="7243"/>
                        <a14:foregroundMark x1="19355" y1="14486" x2="26523" y2="11449"/>
                        <a14:foregroundMark x1="22939" y1="13084" x2="26523" y2="11449"/>
                        <a14:foregroundMark x1="24373" y1="11682" x2="25986" y2="10514"/>
                        <a14:backgroundMark x1="7527" y1="22664" x2="7527" y2="22664"/>
                        <a14:backgroundMark x1="7527" y1="22664" x2="8244" y2="21028"/>
                        <a14:backgroundMark x1="7168" y1="23131" x2="7527" y2="21495"/>
                        <a14:backgroundMark x1="7527" y1="23131" x2="8244" y2="22196"/>
                        <a14:backgroundMark x1="7885" y1="22430" x2="8423" y2="21963"/>
                      </a14:backgroundRemoval>
                    </a14:imgEffect>
                  </a14:imgLayer>
                </a14:imgProps>
              </a:ext>
            </a:extLst>
          </a:blip>
          <a:srcRect t="3334" b="4721"/>
          <a:stretch/>
        </p:blipFill>
        <p:spPr>
          <a:xfrm>
            <a:off x="8359252" y="2864602"/>
            <a:ext cx="1272268" cy="980440"/>
          </a:xfrm>
          <a:prstGeom prst="rect">
            <a:avLst/>
          </a:prstGeom>
        </p:spPr>
      </p:pic>
      <p:pic>
        <p:nvPicPr>
          <p:cNvPr id="84" name="Picture 83" descr="A close up of a speaker&#10;&#10;Description generated with very high confidence">
            <a:extLst>
              <a:ext uri="{FF2B5EF4-FFF2-40B4-BE49-F238E27FC236}">
                <a16:creationId xmlns:a16="http://schemas.microsoft.com/office/drawing/2014/main" id="{087D01A9-5F99-4FD1-AEFF-54BB36F108F9}"/>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17074" t="16328" r="16094" b="16179"/>
          <a:stretch/>
        </p:blipFill>
        <p:spPr>
          <a:xfrm>
            <a:off x="6678676" y="2841982"/>
            <a:ext cx="1025346" cy="1025680"/>
          </a:xfrm>
          <a:prstGeom prst="rect">
            <a:avLst/>
          </a:prstGeom>
        </p:spPr>
      </p:pic>
      <p:pic>
        <p:nvPicPr>
          <p:cNvPr id="85" name="Picture 84" descr="A close up of a speaker&#10;&#10;Description generated with very high confidence">
            <a:extLst>
              <a:ext uri="{FF2B5EF4-FFF2-40B4-BE49-F238E27FC236}">
                <a16:creationId xmlns:a16="http://schemas.microsoft.com/office/drawing/2014/main" id="{82F9F0FC-9DEC-49BA-B142-A085ACB4125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11710" y="2787918"/>
            <a:ext cx="1259785" cy="1133808"/>
          </a:xfrm>
          <a:prstGeom prst="rect">
            <a:avLst/>
          </a:prstGeom>
        </p:spPr>
      </p:pic>
      <p:grpSp>
        <p:nvGrpSpPr>
          <p:cNvPr id="3" name="Group 2">
            <a:extLst>
              <a:ext uri="{FF2B5EF4-FFF2-40B4-BE49-F238E27FC236}">
                <a16:creationId xmlns:a16="http://schemas.microsoft.com/office/drawing/2014/main" id="{F7170CC6-A40C-42D0-9F8F-7C0375E688B8}"/>
              </a:ext>
            </a:extLst>
          </p:cNvPr>
          <p:cNvGrpSpPr/>
          <p:nvPr/>
        </p:nvGrpSpPr>
        <p:grpSpPr>
          <a:xfrm>
            <a:off x="6939570" y="4047376"/>
            <a:ext cx="4631925" cy="144229"/>
            <a:chOff x="6939570" y="4047376"/>
            <a:chExt cx="4631925" cy="144229"/>
          </a:xfrm>
        </p:grpSpPr>
        <p:pic>
          <p:nvPicPr>
            <p:cNvPr id="88" name="Picture 87" descr="A close up of a sign&#10;&#10;Description generated with very high confidence">
              <a:extLst>
                <a:ext uri="{FF2B5EF4-FFF2-40B4-BE49-F238E27FC236}">
                  <a16:creationId xmlns:a16="http://schemas.microsoft.com/office/drawing/2014/main" id="{1C331110-40EB-455B-9F3B-B38D367F34FD}"/>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651825" y="4069941"/>
              <a:ext cx="919670" cy="121664"/>
            </a:xfrm>
            <a:prstGeom prst="rect">
              <a:avLst/>
            </a:prstGeom>
          </p:spPr>
        </p:pic>
        <p:pic>
          <p:nvPicPr>
            <p:cNvPr id="89" name="Picture 88" descr="A picture containing clipart&#10;&#10;Description generated with very high confidence">
              <a:extLst>
                <a:ext uri="{FF2B5EF4-FFF2-40B4-BE49-F238E27FC236}">
                  <a16:creationId xmlns:a16="http://schemas.microsoft.com/office/drawing/2014/main" id="{EBC20E30-5484-4EBE-8C11-D77672B3B380}"/>
                </a:ext>
              </a:extLst>
            </p:cNvPr>
            <p:cNvPicPr>
              <a:picLocks noChangeAspect="1"/>
            </p:cNvPicPr>
            <p:nvPr/>
          </p:nvPicPr>
          <p:blipFill rotWithShape="1">
            <a:blip r:embed="rId8">
              <a:extLst>
                <a:ext uri="{28A0092B-C50C-407E-A947-70E740481C1C}">
                  <a14:useLocalDpi xmlns:a14="http://schemas.microsoft.com/office/drawing/2010/main" val="0"/>
                </a:ext>
              </a:extLst>
            </a:blip>
            <a:srcRect l="10906" t="19999" r="10093" b="23676"/>
            <a:stretch/>
          </p:blipFill>
          <p:spPr>
            <a:xfrm>
              <a:off x="6939570" y="4054930"/>
              <a:ext cx="480277" cy="121664"/>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83699CEB-E154-4D0C-A4A4-9A3742AA0F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2485" y="4047376"/>
              <a:ext cx="1059035" cy="144229"/>
            </a:xfrm>
            <a:prstGeom prst="rect">
              <a:avLst/>
            </a:prstGeom>
          </p:spPr>
        </p:pic>
      </p:grpSp>
      <p:grpSp>
        <p:nvGrpSpPr>
          <p:cNvPr id="4" name="Group 3">
            <a:extLst>
              <a:ext uri="{FF2B5EF4-FFF2-40B4-BE49-F238E27FC236}">
                <a16:creationId xmlns:a16="http://schemas.microsoft.com/office/drawing/2014/main" id="{F96CC6BE-1E31-4A4D-913A-020792096286}"/>
              </a:ext>
            </a:extLst>
          </p:cNvPr>
          <p:cNvGrpSpPr/>
          <p:nvPr/>
        </p:nvGrpSpPr>
        <p:grpSpPr>
          <a:xfrm>
            <a:off x="6939570" y="6090328"/>
            <a:ext cx="4409831" cy="163816"/>
            <a:chOff x="6939570" y="6090328"/>
            <a:chExt cx="4409831" cy="163816"/>
          </a:xfrm>
        </p:grpSpPr>
        <p:pic>
          <p:nvPicPr>
            <p:cNvPr id="92" name="Picture 91" descr="A close up of a sign&#10;&#10;Description generated with very high confidence">
              <a:extLst>
                <a:ext uri="{FF2B5EF4-FFF2-40B4-BE49-F238E27FC236}">
                  <a16:creationId xmlns:a16="http://schemas.microsoft.com/office/drawing/2014/main" id="{C262C573-A2CA-4EE8-8A07-53124EC2A8B1}"/>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429731" y="6090328"/>
              <a:ext cx="919670" cy="121664"/>
            </a:xfrm>
            <a:prstGeom prst="rect">
              <a:avLst/>
            </a:prstGeom>
          </p:spPr>
        </p:pic>
        <p:pic>
          <p:nvPicPr>
            <p:cNvPr id="93" name="Picture 92" descr="A picture containing clipart&#10;&#10;Description generated with very high confidence">
              <a:extLst>
                <a:ext uri="{FF2B5EF4-FFF2-40B4-BE49-F238E27FC236}">
                  <a16:creationId xmlns:a16="http://schemas.microsoft.com/office/drawing/2014/main" id="{B3582C1A-AE17-4B41-9BAE-471DEF103C6F}"/>
                </a:ext>
              </a:extLst>
            </p:cNvPr>
            <p:cNvPicPr>
              <a:picLocks noChangeAspect="1"/>
            </p:cNvPicPr>
            <p:nvPr/>
          </p:nvPicPr>
          <p:blipFill rotWithShape="1">
            <a:blip r:embed="rId8">
              <a:extLst>
                <a:ext uri="{28A0092B-C50C-407E-A947-70E740481C1C}">
                  <a14:useLocalDpi xmlns:a14="http://schemas.microsoft.com/office/drawing/2010/main" val="0"/>
                </a:ext>
              </a:extLst>
            </a:blip>
            <a:srcRect l="10906" t="19999" r="10093" b="23676"/>
            <a:stretch/>
          </p:blipFill>
          <p:spPr>
            <a:xfrm>
              <a:off x="6939570" y="6090328"/>
              <a:ext cx="480277" cy="121664"/>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F7A069A0-420F-4402-81F8-0E8BC2AA2A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65868" y="6109915"/>
              <a:ext cx="1059035" cy="144229"/>
            </a:xfrm>
            <a:prstGeom prst="rect">
              <a:avLst/>
            </a:prstGeom>
          </p:spPr>
        </p:pic>
      </p:grpSp>
      <p:grpSp>
        <p:nvGrpSpPr>
          <p:cNvPr id="95" name="Group 94">
            <a:extLst>
              <a:ext uri="{FF2B5EF4-FFF2-40B4-BE49-F238E27FC236}">
                <a16:creationId xmlns:a16="http://schemas.microsoft.com/office/drawing/2014/main" id="{66FC2C13-2805-4D74-A806-BBB2DAA02075}"/>
              </a:ext>
            </a:extLst>
          </p:cNvPr>
          <p:cNvGrpSpPr/>
          <p:nvPr/>
        </p:nvGrpSpPr>
        <p:grpSpPr>
          <a:xfrm>
            <a:off x="6697872" y="4997508"/>
            <a:ext cx="4873625" cy="986954"/>
            <a:chOff x="6235963" y="4206402"/>
            <a:chExt cx="5726890" cy="1159748"/>
          </a:xfrm>
        </p:grpSpPr>
        <p:pic>
          <p:nvPicPr>
            <p:cNvPr id="96" name="Picture 95" descr="A close up of a device&#10;&#10;Description generated with high confidence">
              <a:extLst>
                <a:ext uri="{FF2B5EF4-FFF2-40B4-BE49-F238E27FC236}">
                  <a16:creationId xmlns:a16="http://schemas.microsoft.com/office/drawing/2014/main" id="{76E2B247-DA58-4396-A29B-0A713EBB7AD1}"/>
                </a:ext>
              </a:extLst>
            </p:cNvPr>
            <p:cNvPicPr>
              <a:picLocks noChangeAspect="1"/>
            </p:cNvPicPr>
            <p:nvPr/>
          </p:nvPicPr>
          <p:blipFill>
            <a:blip r:embed="rId21"/>
            <a:stretch>
              <a:fillRect/>
            </a:stretch>
          </p:blipFill>
          <p:spPr>
            <a:xfrm>
              <a:off x="10678490" y="4250782"/>
              <a:ext cx="1284363" cy="1035641"/>
            </a:xfrm>
            <a:prstGeom prst="rect">
              <a:avLst/>
            </a:prstGeom>
          </p:spPr>
        </p:pic>
        <p:pic>
          <p:nvPicPr>
            <p:cNvPr id="97" name="Picture 96">
              <a:extLst>
                <a:ext uri="{FF2B5EF4-FFF2-40B4-BE49-F238E27FC236}">
                  <a16:creationId xmlns:a16="http://schemas.microsoft.com/office/drawing/2014/main" id="{453C2A18-D1CC-4664-9FED-06330A0DD6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35963" y="4206402"/>
              <a:ext cx="1159748" cy="1159748"/>
            </a:xfrm>
            <a:prstGeom prst="rect">
              <a:avLst/>
            </a:prstGeom>
          </p:spPr>
        </p:pic>
        <p:pic>
          <p:nvPicPr>
            <p:cNvPr id="98" name="Picture 97" descr="A picture containing indoor, sitting&#10;&#10;Description generated with very high confidence">
              <a:extLst>
                <a:ext uri="{FF2B5EF4-FFF2-40B4-BE49-F238E27FC236}">
                  <a16:creationId xmlns:a16="http://schemas.microsoft.com/office/drawing/2014/main" id="{3FBB2EFB-37CA-4D44-9B91-F3F13F6F13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95379" y="4373246"/>
              <a:ext cx="1082034" cy="829947"/>
            </a:xfrm>
            <a:prstGeom prst="rect">
              <a:avLst/>
            </a:prstGeom>
          </p:spPr>
        </p:pic>
      </p:grpSp>
    </p:spTree>
    <p:extLst>
      <p:ext uri="{BB962C8B-B14F-4D97-AF65-F5344CB8AC3E}">
        <p14:creationId xmlns:p14="http://schemas.microsoft.com/office/powerpoint/2010/main" val="24434823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24A4FD8-971C-412E-B0BC-E10057AEA4FE}"/>
              </a:ext>
            </a:extLst>
          </p:cNvPr>
          <p:cNvSpPr>
            <a:spLocks noGrp="1"/>
          </p:cNvSpPr>
          <p:nvPr>
            <p:ph type="title"/>
          </p:nvPr>
        </p:nvSpPr>
        <p:spPr>
          <a:xfrm>
            <a:off x="465141" y="632782"/>
            <a:ext cx="5043561" cy="795089"/>
          </a:xfrm>
        </p:spPr>
        <p:txBody>
          <a:bodyPr anchor="t"/>
          <a:lstStyle/>
          <a:p>
            <a:r>
              <a:rPr lang="en-US"/>
              <a:t>Unlock the power of the group with Teams on Surface Hub</a:t>
            </a:r>
          </a:p>
        </p:txBody>
      </p:sp>
      <p:pic>
        <p:nvPicPr>
          <p:cNvPr id="7" name="Picture 6" descr="A screenshot of a cell phone&#10;&#10;Description generated with very high confidence">
            <a:extLst>
              <a:ext uri="{FF2B5EF4-FFF2-40B4-BE49-F238E27FC236}">
                <a16:creationId xmlns:a16="http://schemas.microsoft.com/office/drawing/2014/main" id="{CEBACEF5-8E23-46C1-9EEA-B9E2304283DE}"/>
              </a:ext>
            </a:extLst>
          </p:cNvPr>
          <p:cNvPicPr>
            <a:picLocks noChangeAspect="1"/>
          </p:cNvPicPr>
          <p:nvPr/>
        </p:nvPicPr>
        <p:blipFill rotWithShape="1">
          <a:blip r:embed="rId3"/>
          <a:srcRect l="22294"/>
          <a:stretch/>
        </p:blipFill>
        <p:spPr>
          <a:xfrm>
            <a:off x="5612885" y="1429720"/>
            <a:ext cx="6823590" cy="4932023"/>
          </a:xfrm>
          <a:prstGeom prst="rect">
            <a:avLst/>
          </a:prstGeom>
        </p:spPr>
      </p:pic>
      <p:sp>
        <p:nvSpPr>
          <p:cNvPr id="8" name="Rectangle 7">
            <a:extLst>
              <a:ext uri="{FF2B5EF4-FFF2-40B4-BE49-F238E27FC236}">
                <a16:creationId xmlns:a16="http://schemas.microsoft.com/office/drawing/2014/main" id="{226B3F75-910D-4C30-950E-D86ED5D1241C}"/>
              </a:ext>
            </a:extLst>
          </p:cNvPr>
          <p:cNvSpPr/>
          <p:nvPr/>
        </p:nvSpPr>
        <p:spPr>
          <a:xfrm>
            <a:off x="465141" y="2141492"/>
            <a:ext cx="4176307" cy="1877437"/>
          </a:xfrm>
          <a:prstGeom prst="rect">
            <a:avLst/>
          </a:prstGeom>
        </p:spPr>
        <p:txBody>
          <a:bodyPr wrap="square" lIns="0">
            <a:spAutoFit/>
          </a:bodyPr>
          <a:lstStyle/>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Teams and Teams meetings accessible via browser </a:t>
            </a:r>
          </a:p>
          <a:p>
            <a:pPr marL="0" marR="0" lvl="0" indent="0" algn="l" defTabSz="914203" rtl="0" eaLnBrk="1" fontAlgn="auto" latinLnBrk="0" hangingPunct="1">
              <a:lnSpc>
                <a:spcPct val="120000"/>
              </a:lnSpc>
              <a:spcBef>
                <a:spcPts val="2448"/>
              </a:spcBef>
              <a:spcAft>
                <a:spcPts val="0"/>
              </a:spcAft>
              <a:buClrTx/>
              <a:buSzPct val="90000"/>
              <a:buFontTx/>
              <a:buNone/>
              <a:tabLst/>
              <a:defRPr/>
            </a:pPr>
            <a:r>
              <a:rPr kumimoji="0" lang="en-US" sz="2000" b="0" i="0" u="none" strike="noStrike" kern="1200" cap="none" spc="-30" normalizeH="0" baseline="0" noProof="0">
                <a:ln>
                  <a:noFill/>
                </a:ln>
                <a:solidFill>
                  <a:srgbClr val="2F2F2F"/>
                </a:solidFill>
                <a:effectLst/>
                <a:uLnTx/>
                <a:uFillTx/>
                <a:latin typeface="Segoe UI"/>
                <a:ea typeface="+mn-ea"/>
                <a:cs typeface="+mn-cs"/>
              </a:rPr>
              <a:t>Native Teams app experience</a:t>
            </a:r>
            <a:br>
              <a:rPr kumimoji="0" lang="en-US" sz="2000" b="0" i="0" u="none" strike="noStrike" kern="1200" cap="none" spc="-30" normalizeH="0" baseline="0" noProof="0">
                <a:ln>
                  <a:noFill/>
                </a:ln>
                <a:solidFill>
                  <a:srgbClr val="2F2F2F"/>
                </a:solidFill>
                <a:effectLst/>
                <a:uLnTx/>
                <a:uFillTx/>
                <a:latin typeface="Segoe UI"/>
                <a:ea typeface="+mn-ea"/>
                <a:cs typeface="+mn-cs"/>
              </a:rPr>
            </a:br>
            <a:r>
              <a:rPr kumimoji="0" lang="en-US" sz="2000" b="0" i="0" u="none" strike="noStrike" kern="1200" cap="none" spc="-30" normalizeH="0" baseline="0" noProof="0">
                <a:ln>
                  <a:noFill/>
                </a:ln>
                <a:solidFill>
                  <a:srgbClr val="2F2F2F"/>
                </a:solidFill>
                <a:effectLst/>
                <a:uLnTx/>
                <a:uFillTx/>
                <a:latin typeface="Segoe UI"/>
                <a:ea typeface="+mn-ea"/>
                <a:cs typeface="+mn-cs"/>
              </a:rPr>
              <a:t>on future roadmap</a:t>
            </a:r>
          </a:p>
        </p:txBody>
      </p:sp>
    </p:spTree>
    <p:extLst>
      <p:ext uri="{BB962C8B-B14F-4D97-AF65-F5344CB8AC3E}">
        <p14:creationId xmlns:p14="http://schemas.microsoft.com/office/powerpoint/2010/main" val="40042735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2730-2286-4EAA-9C94-5D4C9665715F}"/>
              </a:ext>
            </a:extLst>
          </p:cNvPr>
          <p:cNvSpPr>
            <a:spLocks noGrp="1"/>
          </p:cNvSpPr>
          <p:nvPr>
            <p:ph type="title"/>
          </p:nvPr>
        </p:nvSpPr>
        <p:spPr/>
        <p:txBody>
          <a:bodyPr/>
          <a:lstStyle/>
          <a:p>
            <a:r>
              <a:rPr lang="en-US"/>
              <a:t>Skype-to-Teams customer experience journey </a:t>
            </a:r>
          </a:p>
        </p:txBody>
      </p:sp>
      <p:sp>
        <p:nvSpPr>
          <p:cNvPr id="10" name="TextBox 9">
            <a:extLst>
              <a:ext uri="{FF2B5EF4-FFF2-40B4-BE49-F238E27FC236}">
                <a16:creationId xmlns:a16="http://schemas.microsoft.com/office/drawing/2014/main" id="{EF8BC0EB-C4DC-46CB-8648-D5BE7CD9F484}"/>
              </a:ext>
            </a:extLst>
          </p:cNvPr>
          <p:cNvSpPr txBox="1"/>
          <p:nvPr/>
        </p:nvSpPr>
        <p:spPr>
          <a:xfrm>
            <a:off x="614940" y="4838506"/>
            <a:ext cx="11218346" cy="1948033"/>
          </a:xfrm>
          <a:prstGeom prst="rect">
            <a:avLst/>
          </a:prstGeom>
          <a:noFill/>
        </p:spPr>
        <p:txBody>
          <a:bodyPr wrap="square" rtlCol="0">
            <a:spAutoFit/>
          </a:bodyPr>
          <a:lstStyle/>
          <a:p>
            <a:pPr marL="0" marR="0" lvl="0" indent="0" algn="l" defTabSz="932418" rtl="0" eaLnBrk="1" fontAlgn="auto" latinLnBrk="0" hangingPunct="1">
              <a:lnSpc>
                <a:spcPct val="12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Skype for Business capabilities will be coming to Teams over time</a:t>
            </a:r>
          </a:p>
          <a:p>
            <a:pPr marL="0" marR="0" lvl="0" indent="0" algn="l" defTabSz="932418" rtl="0" eaLnBrk="1" fontAlgn="auto" latinLnBrk="0" hangingPunct="1">
              <a:lnSpc>
                <a:spcPct val="12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Evaluate your needs relative to the schedule of feature delivery on the Microsoft Teams roadmap </a:t>
            </a:r>
          </a:p>
          <a:p>
            <a:pPr marL="0" marR="0" lvl="0" indent="0" algn="l" defTabSz="932418" rtl="0" eaLnBrk="1" fontAlgn="auto" latinLnBrk="0" hangingPunct="1">
              <a:lnSpc>
                <a:spcPct val="12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Begin using Teams today to explore the benefits of the hub for teamwork in Microsoft 365</a:t>
            </a:r>
          </a:p>
          <a:p>
            <a:pPr marL="0" marR="0" lvl="0" indent="0" algn="l" defTabSz="932418" rtl="0" eaLnBrk="1" fontAlgn="auto" latinLnBrk="0" hangingPunct="1">
              <a:lnSpc>
                <a:spcPct val="12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Run Teams side by side with Skype for Business until Teams meets your business needs</a:t>
            </a:r>
          </a:p>
        </p:txBody>
      </p:sp>
      <p:grpSp>
        <p:nvGrpSpPr>
          <p:cNvPr id="54" name="Group 53">
            <a:extLst>
              <a:ext uri="{FF2B5EF4-FFF2-40B4-BE49-F238E27FC236}">
                <a16:creationId xmlns:a16="http://schemas.microsoft.com/office/drawing/2014/main" id="{4DA79765-1B7D-4E3B-804A-B520F7A4298F}"/>
              </a:ext>
            </a:extLst>
          </p:cNvPr>
          <p:cNvGrpSpPr/>
          <p:nvPr/>
        </p:nvGrpSpPr>
        <p:grpSpPr>
          <a:xfrm>
            <a:off x="614939" y="1365927"/>
            <a:ext cx="11218347" cy="3195969"/>
            <a:chOff x="489401" y="1044951"/>
            <a:chExt cx="11244600" cy="3133587"/>
          </a:xfrm>
        </p:grpSpPr>
        <p:sp>
          <p:nvSpPr>
            <p:cNvPr id="14" name="Rectangle 13">
              <a:extLst>
                <a:ext uri="{FF2B5EF4-FFF2-40B4-BE49-F238E27FC236}">
                  <a16:creationId xmlns:a16="http://schemas.microsoft.com/office/drawing/2014/main" id="{66687AB5-3EF9-4E98-81C7-667BDAEEEC48}"/>
                </a:ext>
              </a:extLst>
            </p:cNvPr>
            <p:cNvSpPr/>
            <p:nvPr/>
          </p:nvSpPr>
          <p:spPr>
            <a:xfrm>
              <a:off x="2860182" y="2754554"/>
              <a:ext cx="8873819" cy="459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ZA"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EAAA3056-A324-4671-B73F-6A851E413048}"/>
                </a:ext>
              </a:extLst>
            </p:cNvPr>
            <p:cNvSpPr/>
            <p:nvPr/>
          </p:nvSpPr>
          <p:spPr>
            <a:xfrm>
              <a:off x="3588155" y="3329612"/>
              <a:ext cx="8145845" cy="459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ZA" sz="1836"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6994925B-D41C-4AC6-B529-6D5DF2B738E7}"/>
                </a:ext>
              </a:extLst>
            </p:cNvPr>
            <p:cNvSpPr/>
            <p:nvPr/>
          </p:nvSpPr>
          <p:spPr>
            <a:xfrm>
              <a:off x="1830423" y="2172076"/>
              <a:ext cx="9896953" cy="460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ZA" sz="1836" b="0" i="0" u="none" strike="noStrike" kern="1200" cap="none" spc="0" normalizeH="0" baseline="0" noProof="0">
                <a:ln>
                  <a:noFill/>
                </a:ln>
                <a:solidFill>
                  <a:prstClr val="white"/>
                </a:solidFill>
                <a:effectLst/>
                <a:uLnTx/>
                <a:uFillTx/>
                <a:latin typeface="Segoe UI"/>
                <a:ea typeface="+mn-ea"/>
                <a:cs typeface="+mn-cs"/>
              </a:endParaRPr>
            </a:p>
          </p:txBody>
        </p:sp>
        <p:sp>
          <p:nvSpPr>
            <p:cNvPr id="17" name="Manual Input 6">
              <a:extLst>
                <a:ext uri="{FF2B5EF4-FFF2-40B4-BE49-F238E27FC236}">
                  <a16:creationId xmlns:a16="http://schemas.microsoft.com/office/drawing/2014/main" id="{C88B6C5A-D26B-42B8-8B76-FD80FFB1C5C6}"/>
                </a:ext>
              </a:extLst>
            </p:cNvPr>
            <p:cNvSpPr/>
            <p:nvPr/>
          </p:nvSpPr>
          <p:spPr>
            <a:xfrm rot="5400000">
              <a:off x="1297116" y="1364362"/>
              <a:ext cx="464947" cy="208037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36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36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360"/>
                  </a:moveTo>
                  <a:lnTo>
                    <a:pt x="10000" y="0"/>
                  </a:lnTo>
                  <a:lnTo>
                    <a:pt x="10000" y="10000"/>
                  </a:lnTo>
                  <a:lnTo>
                    <a:pt x="0" y="10000"/>
                  </a:lnTo>
                  <a:lnTo>
                    <a:pt x="0" y="3360"/>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82E4BB3B-CCE6-4BA8-82CB-15E983487E34}"/>
                </a:ext>
              </a:extLst>
            </p:cNvPr>
            <p:cNvCxnSpPr>
              <a:cxnSpLocks/>
            </p:cNvCxnSpPr>
            <p:nvPr/>
          </p:nvCxnSpPr>
          <p:spPr>
            <a:xfrm>
              <a:off x="2387410" y="1984484"/>
              <a:ext cx="8728217" cy="767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24F12B13-0185-4057-9029-BFCFFD9A5566}"/>
                </a:ext>
              </a:extLst>
            </p:cNvPr>
            <p:cNvSpPr/>
            <p:nvPr/>
          </p:nvSpPr>
          <p:spPr>
            <a:xfrm>
              <a:off x="496453" y="1592008"/>
              <a:ext cx="11230836" cy="457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ZA" sz="1836"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527ADB0-43AB-44BA-AF0B-D54628DC43A4}"/>
                </a:ext>
              </a:extLst>
            </p:cNvPr>
            <p:cNvSpPr txBox="1"/>
            <p:nvPr/>
          </p:nvSpPr>
          <p:spPr>
            <a:xfrm>
              <a:off x="6005324" y="1250839"/>
              <a:ext cx="1707688"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H2 CY2018</a:t>
              </a:r>
            </a:p>
          </p:txBody>
        </p:sp>
        <p:sp>
          <p:nvSpPr>
            <p:cNvPr id="22" name="TextBox 21">
              <a:extLst>
                <a:ext uri="{FF2B5EF4-FFF2-40B4-BE49-F238E27FC236}">
                  <a16:creationId xmlns:a16="http://schemas.microsoft.com/office/drawing/2014/main" id="{3574D279-3B62-43B0-81D4-8E2AFFBFAEE7}"/>
                </a:ext>
              </a:extLst>
            </p:cNvPr>
            <p:cNvSpPr txBox="1"/>
            <p:nvPr/>
          </p:nvSpPr>
          <p:spPr>
            <a:xfrm>
              <a:off x="3129909" y="1250839"/>
              <a:ext cx="1707688"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H1 CY2018</a:t>
              </a:r>
            </a:p>
          </p:txBody>
        </p:sp>
        <p:sp>
          <p:nvSpPr>
            <p:cNvPr id="23" name="TextBox 22">
              <a:extLst>
                <a:ext uri="{FF2B5EF4-FFF2-40B4-BE49-F238E27FC236}">
                  <a16:creationId xmlns:a16="http://schemas.microsoft.com/office/drawing/2014/main" id="{1BEBA77E-97E0-4B9B-9830-0411017348BC}"/>
                </a:ext>
              </a:extLst>
            </p:cNvPr>
            <p:cNvSpPr txBox="1"/>
            <p:nvPr/>
          </p:nvSpPr>
          <p:spPr>
            <a:xfrm>
              <a:off x="8965535" y="1250839"/>
              <a:ext cx="1707688"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CY2019</a:t>
              </a:r>
            </a:p>
          </p:txBody>
        </p:sp>
        <p:sp>
          <p:nvSpPr>
            <p:cNvPr id="24" name="TextBox 23">
              <a:extLst>
                <a:ext uri="{FF2B5EF4-FFF2-40B4-BE49-F238E27FC236}">
                  <a16:creationId xmlns:a16="http://schemas.microsoft.com/office/drawing/2014/main" id="{78BB4E28-7776-4E24-A4CF-9D87353D0C31}"/>
                </a:ext>
              </a:extLst>
            </p:cNvPr>
            <p:cNvSpPr txBox="1"/>
            <p:nvPr/>
          </p:nvSpPr>
          <p:spPr>
            <a:xfrm>
              <a:off x="665721" y="1679919"/>
              <a:ext cx="2009284"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prstClr val="white"/>
                  </a:solidFill>
                  <a:effectLst/>
                  <a:uLnTx/>
                  <a:uFillTx/>
                  <a:latin typeface="Segoe UI Semibold" charset="0"/>
                  <a:ea typeface="Segoe UI Semibold" charset="0"/>
                  <a:cs typeface="Segoe UI Semibold" charset="0"/>
                </a:rPr>
                <a:t>Hub for teamwork</a:t>
              </a:r>
            </a:p>
          </p:txBody>
        </p:sp>
        <p:sp>
          <p:nvSpPr>
            <p:cNvPr id="25" name="TextBox 24">
              <a:extLst>
                <a:ext uri="{FF2B5EF4-FFF2-40B4-BE49-F238E27FC236}">
                  <a16:creationId xmlns:a16="http://schemas.microsoft.com/office/drawing/2014/main" id="{72CF2267-9EBB-4AA8-8349-7A777D986EE6}"/>
                </a:ext>
              </a:extLst>
            </p:cNvPr>
            <p:cNvSpPr txBox="1"/>
            <p:nvPr/>
          </p:nvSpPr>
          <p:spPr>
            <a:xfrm>
              <a:off x="593491" y="1044951"/>
              <a:ext cx="1707688" cy="531737"/>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br>
                <a:rPr kumimoji="0" lang="en-ZA" sz="1428" b="0" i="0" u="none" strike="noStrike" kern="1200" cap="none" spc="0" normalizeH="0" baseline="0" noProof="0">
                  <a:ln>
                    <a:noFill/>
                  </a:ln>
                  <a:solidFill>
                    <a:srgbClr val="000000"/>
                  </a:solidFill>
                  <a:effectLst/>
                  <a:uLnTx/>
                  <a:uFillTx/>
                  <a:latin typeface="Segoe UI" charset="0"/>
                  <a:ea typeface="Segoe UI" charset="0"/>
                  <a:cs typeface="Segoe UI" charset="0"/>
                </a:rPr>
              </a:br>
              <a:r>
                <a:rPr kumimoji="0" lang="en-ZA" sz="1428"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September 2017</a:t>
              </a:r>
            </a:p>
          </p:txBody>
        </p:sp>
        <p:sp>
          <p:nvSpPr>
            <p:cNvPr id="26" name="Freeform 76">
              <a:extLst>
                <a:ext uri="{FF2B5EF4-FFF2-40B4-BE49-F238E27FC236}">
                  <a16:creationId xmlns:a16="http://schemas.microsoft.com/office/drawing/2014/main" id="{11ED5AD9-36C6-401B-BAC9-8D4201BED894}"/>
                </a:ext>
              </a:extLst>
            </p:cNvPr>
            <p:cNvSpPr/>
            <p:nvPr/>
          </p:nvSpPr>
          <p:spPr>
            <a:xfrm rot="5400000">
              <a:off x="1900746" y="1343211"/>
              <a:ext cx="459810" cy="3282497"/>
            </a:xfrm>
            <a:custGeom>
              <a:avLst/>
              <a:gdLst>
                <a:gd name="connsiteX0" fmla="*/ 0 w 460695"/>
                <a:gd name="connsiteY0" fmla="*/ 6843646 h 6843646"/>
                <a:gd name="connsiteX1" fmla="*/ 0 w 460695"/>
                <a:gd name="connsiteY1" fmla="*/ 4155449 h 6843646"/>
                <a:gd name="connsiteX2" fmla="*/ 1 w 460695"/>
                <a:gd name="connsiteY2" fmla="*/ 4155446 h 6843646"/>
                <a:gd name="connsiteX3" fmla="*/ 1 w 460695"/>
                <a:gd name="connsiteY3" fmla="*/ 2004530 h 6843646"/>
                <a:gd name="connsiteX4" fmla="*/ 4 w 460695"/>
                <a:gd name="connsiteY4" fmla="*/ 2004521 h 6843646"/>
                <a:gd name="connsiteX5" fmla="*/ 4 w 460695"/>
                <a:gd name="connsiteY5" fmla="*/ 1360293 h 6843646"/>
                <a:gd name="connsiteX6" fmla="*/ 460695 w 460695"/>
                <a:gd name="connsiteY6" fmla="*/ 0 h 6843646"/>
                <a:gd name="connsiteX7" fmla="*/ 460695 w 460695"/>
                <a:gd name="connsiteY7" fmla="*/ 4048490 h 6843646"/>
                <a:gd name="connsiteX8" fmla="*/ 460692 w 460695"/>
                <a:gd name="connsiteY8" fmla="*/ 4048490 h 6843646"/>
                <a:gd name="connsiteX9" fmla="*/ 460692 w 460695"/>
                <a:gd name="connsiteY9" fmla="*/ 4692727 h 6843646"/>
                <a:gd name="connsiteX10" fmla="*/ 460691 w 460695"/>
                <a:gd name="connsiteY10" fmla="*/ 4692727 h 6843646"/>
                <a:gd name="connsiteX11" fmla="*/ 460691 w 460695"/>
                <a:gd name="connsiteY11" fmla="*/ 6843646 h 684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695" h="6843646">
                  <a:moveTo>
                    <a:pt x="0" y="6843646"/>
                  </a:moveTo>
                  <a:lnTo>
                    <a:pt x="0" y="4155449"/>
                  </a:lnTo>
                  <a:lnTo>
                    <a:pt x="1" y="4155446"/>
                  </a:lnTo>
                  <a:lnTo>
                    <a:pt x="1" y="2004530"/>
                  </a:lnTo>
                  <a:lnTo>
                    <a:pt x="4" y="2004521"/>
                  </a:lnTo>
                  <a:lnTo>
                    <a:pt x="4" y="1360293"/>
                  </a:lnTo>
                  <a:lnTo>
                    <a:pt x="460695" y="0"/>
                  </a:lnTo>
                  <a:lnTo>
                    <a:pt x="460695" y="4048490"/>
                  </a:lnTo>
                  <a:lnTo>
                    <a:pt x="460692" y="4048490"/>
                  </a:lnTo>
                  <a:lnTo>
                    <a:pt x="460692" y="4692727"/>
                  </a:lnTo>
                  <a:lnTo>
                    <a:pt x="460691" y="4692727"/>
                  </a:lnTo>
                  <a:lnTo>
                    <a:pt x="460691" y="6843646"/>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81">
              <a:extLst>
                <a:ext uri="{FF2B5EF4-FFF2-40B4-BE49-F238E27FC236}">
                  <a16:creationId xmlns:a16="http://schemas.microsoft.com/office/drawing/2014/main" id="{529422A3-7649-41D1-B2B2-AD24DA275D39}"/>
                </a:ext>
              </a:extLst>
            </p:cNvPr>
            <p:cNvSpPr/>
            <p:nvPr/>
          </p:nvSpPr>
          <p:spPr>
            <a:xfrm rot="5400000">
              <a:off x="2072195" y="1746825"/>
              <a:ext cx="459809" cy="3625397"/>
            </a:xfrm>
            <a:custGeom>
              <a:avLst/>
              <a:gdLst>
                <a:gd name="connsiteX0" fmla="*/ 0 w 460695"/>
                <a:gd name="connsiteY0" fmla="*/ 9825836 h 9825836"/>
                <a:gd name="connsiteX1" fmla="*/ 0 w 460695"/>
                <a:gd name="connsiteY1" fmla="*/ 7137638 h 9825836"/>
                <a:gd name="connsiteX2" fmla="*/ 1 w 460695"/>
                <a:gd name="connsiteY2" fmla="*/ 7137635 h 9825836"/>
                <a:gd name="connsiteX3" fmla="*/ 1 w 460695"/>
                <a:gd name="connsiteY3" fmla="*/ 5412748 h 9825836"/>
                <a:gd name="connsiteX4" fmla="*/ 2 w 460695"/>
                <a:gd name="connsiteY4" fmla="*/ 5412745 h 9825836"/>
                <a:gd name="connsiteX5" fmla="*/ 2 w 460695"/>
                <a:gd name="connsiteY5" fmla="*/ 3906066 h 9825836"/>
                <a:gd name="connsiteX6" fmla="*/ 4 w 460695"/>
                <a:gd name="connsiteY6" fmla="*/ 3906060 h 9825836"/>
                <a:gd name="connsiteX7" fmla="*/ 4 w 460695"/>
                <a:gd name="connsiteY7" fmla="*/ 1360292 h 9825836"/>
                <a:gd name="connsiteX8" fmla="*/ 460695 w 460695"/>
                <a:gd name="connsiteY8" fmla="*/ 0 h 9825836"/>
                <a:gd name="connsiteX9" fmla="*/ 460695 w 460695"/>
                <a:gd name="connsiteY9" fmla="*/ 4048489 h 9825836"/>
                <a:gd name="connsiteX10" fmla="*/ 460693 w 460695"/>
                <a:gd name="connsiteY10" fmla="*/ 4048489 h 9825836"/>
                <a:gd name="connsiteX11" fmla="*/ 460693 w 460695"/>
                <a:gd name="connsiteY11" fmla="*/ 6594263 h 9825836"/>
                <a:gd name="connsiteX12" fmla="*/ 460692 w 460695"/>
                <a:gd name="connsiteY12" fmla="*/ 6594263 h 9825836"/>
                <a:gd name="connsiteX13" fmla="*/ 460692 w 460695"/>
                <a:gd name="connsiteY13" fmla="*/ 8100945 h 9825836"/>
                <a:gd name="connsiteX14" fmla="*/ 460691 w 460695"/>
                <a:gd name="connsiteY14" fmla="*/ 8100945 h 9825836"/>
                <a:gd name="connsiteX15" fmla="*/ 460691 w 460695"/>
                <a:gd name="connsiteY15" fmla="*/ 9825836 h 982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695" h="9825836">
                  <a:moveTo>
                    <a:pt x="0" y="9825836"/>
                  </a:moveTo>
                  <a:lnTo>
                    <a:pt x="0" y="7137638"/>
                  </a:lnTo>
                  <a:lnTo>
                    <a:pt x="1" y="7137635"/>
                  </a:lnTo>
                  <a:lnTo>
                    <a:pt x="1" y="5412748"/>
                  </a:lnTo>
                  <a:lnTo>
                    <a:pt x="2" y="5412745"/>
                  </a:lnTo>
                  <a:lnTo>
                    <a:pt x="2" y="3906066"/>
                  </a:lnTo>
                  <a:lnTo>
                    <a:pt x="4" y="3906060"/>
                  </a:lnTo>
                  <a:lnTo>
                    <a:pt x="4" y="1360292"/>
                  </a:lnTo>
                  <a:lnTo>
                    <a:pt x="460695" y="0"/>
                  </a:lnTo>
                  <a:lnTo>
                    <a:pt x="460695" y="4048489"/>
                  </a:lnTo>
                  <a:lnTo>
                    <a:pt x="460693" y="4048489"/>
                  </a:lnTo>
                  <a:lnTo>
                    <a:pt x="460693" y="6594263"/>
                  </a:lnTo>
                  <a:lnTo>
                    <a:pt x="460692" y="6594263"/>
                  </a:lnTo>
                  <a:lnTo>
                    <a:pt x="460692" y="8100945"/>
                  </a:lnTo>
                  <a:lnTo>
                    <a:pt x="460691" y="8100945"/>
                  </a:lnTo>
                  <a:lnTo>
                    <a:pt x="460691" y="9825836"/>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8B2A7967-D9F0-465A-9EA2-38264D4C6495}"/>
                </a:ext>
              </a:extLst>
            </p:cNvPr>
            <p:cNvSpPr txBox="1"/>
            <p:nvPr/>
          </p:nvSpPr>
          <p:spPr>
            <a:xfrm>
              <a:off x="698656" y="2858693"/>
              <a:ext cx="2661751" cy="312073"/>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Meetings, audio conference</a:t>
              </a:r>
            </a:p>
          </p:txBody>
        </p:sp>
        <p:sp>
          <p:nvSpPr>
            <p:cNvPr id="29" name="TextBox 28">
              <a:extLst>
                <a:ext uri="{FF2B5EF4-FFF2-40B4-BE49-F238E27FC236}">
                  <a16:creationId xmlns:a16="http://schemas.microsoft.com/office/drawing/2014/main" id="{91423A6F-F6C1-4165-BC2E-8E299F570B27}"/>
                </a:ext>
              </a:extLst>
            </p:cNvPr>
            <p:cNvSpPr txBox="1"/>
            <p:nvPr/>
          </p:nvSpPr>
          <p:spPr>
            <a:xfrm>
              <a:off x="658839" y="3400522"/>
              <a:ext cx="2360318"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Voice, phone system</a:t>
              </a:r>
            </a:p>
          </p:txBody>
        </p:sp>
        <p:sp>
          <p:nvSpPr>
            <p:cNvPr id="35" name="Rectangle 34">
              <a:extLst>
                <a:ext uri="{FF2B5EF4-FFF2-40B4-BE49-F238E27FC236}">
                  <a16:creationId xmlns:a16="http://schemas.microsoft.com/office/drawing/2014/main" id="{3EF47D6E-DFC4-49D1-BA28-9C7E0025A25C}"/>
                </a:ext>
              </a:extLst>
            </p:cNvPr>
            <p:cNvSpPr/>
            <p:nvPr/>
          </p:nvSpPr>
          <p:spPr>
            <a:xfrm>
              <a:off x="495777" y="3942590"/>
              <a:ext cx="153508" cy="15350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23652185-E284-4273-9D2B-20D255C0F990}"/>
                </a:ext>
              </a:extLst>
            </p:cNvPr>
            <p:cNvCxnSpPr>
              <a:cxnSpLocks/>
            </p:cNvCxnSpPr>
            <p:nvPr/>
          </p:nvCxnSpPr>
          <p:spPr>
            <a:xfrm>
              <a:off x="2629285" y="4033858"/>
              <a:ext cx="7080687" cy="0"/>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ight Triangle 36">
              <a:extLst>
                <a:ext uri="{FF2B5EF4-FFF2-40B4-BE49-F238E27FC236}">
                  <a16:creationId xmlns:a16="http://schemas.microsoft.com/office/drawing/2014/main" id="{2150B315-1951-437F-9EFB-925752592C6F}"/>
                </a:ext>
              </a:extLst>
            </p:cNvPr>
            <p:cNvSpPr/>
            <p:nvPr/>
          </p:nvSpPr>
          <p:spPr bwMode="auto">
            <a:xfrm>
              <a:off x="1830424" y="2172075"/>
              <a:ext cx="2743796" cy="464949"/>
            </a:xfrm>
            <a:prstGeom prst="rtTriangl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ight Triangle 37">
              <a:extLst>
                <a:ext uri="{FF2B5EF4-FFF2-40B4-BE49-F238E27FC236}">
                  <a16:creationId xmlns:a16="http://schemas.microsoft.com/office/drawing/2014/main" id="{6E7DD67A-159A-4FDD-9C71-B189268F362C}"/>
                </a:ext>
              </a:extLst>
            </p:cNvPr>
            <p:cNvSpPr/>
            <p:nvPr/>
          </p:nvSpPr>
          <p:spPr bwMode="auto">
            <a:xfrm>
              <a:off x="3105667" y="2757188"/>
              <a:ext cx="3161781" cy="457183"/>
            </a:xfrm>
            <a:prstGeom prst="rtTriangl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ight Triangle 38">
              <a:extLst>
                <a:ext uri="{FF2B5EF4-FFF2-40B4-BE49-F238E27FC236}">
                  <a16:creationId xmlns:a16="http://schemas.microsoft.com/office/drawing/2014/main" id="{76252F91-D773-4998-B139-B2518ADA7FD8}"/>
                </a:ext>
              </a:extLst>
            </p:cNvPr>
            <p:cNvSpPr/>
            <p:nvPr/>
          </p:nvSpPr>
          <p:spPr bwMode="auto">
            <a:xfrm>
              <a:off x="3588155" y="3325297"/>
              <a:ext cx="3948451" cy="464131"/>
            </a:xfrm>
            <a:prstGeom prst="rtTriangl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557D60E5-E78B-495E-A31A-B1F2E3DF471E}"/>
                </a:ext>
              </a:extLst>
            </p:cNvPr>
            <p:cNvSpPr txBox="1"/>
            <p:nvPr/>
          </p:nvSpPr>
          <p:spPr>
            <a:xfrm>
              <a:off x="747657" y="3866465"/>
              <a:ext cx="1701768" cy="312073"/>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Skype for Business</a:t>
              </a:r>
            </a:p>
          </p:txBody>
        </p:sp>
        <p:sp>
          <p:nvSpPr>
            <p:cNvPr id="41" name="TextBox 40">
              <a:extLst>
                <a:ext uri="{FF2B5EF4-FFF2-40B4-BE49-F238E27FC236}">
                  <a16:creationId xmlns:a16="http://schemas.microsoft.com/office/drawing/2014/main" id="{FC5CDE78-8894-469E-8950-F0BB303AA423}"/>
                </a:ext>
              </a:extLst>
            </p:cNvPr>
            <p:cNvSpPr txBox="1"/>
            <p:nvPr/>
          </p:nvSpPr>
          <p:spPr>
            <a:xfrm>
              <a:off x="9833717" y="3866465"/>
              <a:ext cx="1610627" cy="312073"/>
            </a:xfrm>
            <a:prstGeom prst="rect">
              <a:avLst/>
            </a:prstGeom>
            <a:noFill/>
          </p:spPr>
          <p:txBody>
            <a:bodyPr wrap="square" rtlCol="0">
              <a:spAutoFit/>
            </a:bodyPr>
            <a:lstStyle/>
            <a:p>
              <a:pPr marL="0" marR="0" lvl="0" indent="0" algn="r"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Teams</a:t>
              </a:r>
            </a:p>
          </p:txBody>
        </p:sp>
        <p:grpSp>
          <p:nvGrpSpPr>
            <p:cNvPr id="30" name="Group 29">
              <a:extLst>
                <a:ext uri="{FF2B5EF4-FFF2-40B4-BE49-F238E27FC236}">
                  <a16:creationId xmlns:a16="http://schemas.microsoft.com/office/drawing/2014/main" id="{C2D6DFA6-D691-42B9-A32A-7C59475674C2}"/>
                </a:ext>
              </a:extLst>
            </p:cNvPr>
            <p:cNvGrpSpPr/>
            <p:nvPr/>
          </p:nvGrpSpPr>
          <p:grpSpPr>
            <a:xfrm>
              <a:off x="3062413" y="1486741"/>
              <a:ext cx="5841171" cy="2302687"/>
              <a:chOff x="2981960" y="1732281"/>
              <a:chExt cx="5842000" cy="2487044"/>
            </a:xfrm>
          </p:grpSpPr>
          <p:cxnSp>
            <p:nvCxnSpPr>
              <p:cNvPr id="31" name="Straight Connector 30">
                <a:extLst>
                  <a:ext uri="{FF2B5EF4-FFF2-40B4-BE49-F238E27FC236}">
                    <a16:creationId xmlns:a16="http://schemas.microsoft.com/office/drawing/2014/main" id="{1D9A7D6F-5ADA-484F-BCF3-DBD3F2193792}"/>
                  </a:ext>
                </a:extLst>
              </p:cNvPr>
              <p:cNvCxnSpPr>
                <a:cxnSpLocks/>
              </p:cNvCxnSpPr>
              <p:nvPr/>
            </p:nvCxnSpPr>
            <p:spPr>
              <a:xfrm flipV="1">
                <a:off x="2981960" y="1732281"/>
                <a:ext cx="0" cy="2487044"/>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777731-1F07-412F-992F-A09DA74EDB07}"/>
                  </a:ext>
                </a:extLst>
              </p:cNvPr>
              <p:cNvCxnSpPr>
                <a:cxnSpLocks/>
              </p:cNvCxnSpPr>
              <p:nvPr/>
            </p:nvCxnSpPr>
            <p:spPr>
              <a:xfrm flipV="1">
                <a:off x="5836920" y="1732281"/>
                <a:ext cx="0" cy="2487044"/>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FFBD3F-F15F-4A36-818A-61658F28FD3A}"/>
                  </a:ext>
                </a:extLst>
              </p:cNvPr>
              <p:cNvCxnSpPr>
                <a:cxnSpLocks/>
              </p:cNvCxnSpPr>
              <p:nvPr/>
            </p:nvCxnSpPr>
            <p:spPr>
              <a:xfrm flipV="1">
                <a:off x="8823960" y="1732281"/>
                <a:ext cx="0" cy="2487044"/>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211183F9-AB82-490A-9F24-3917C93EE294}"/>
                </a:ext>
              </a:extLst>
            </p:cNvPr>
            <p:cNvSpPr/>
            <p:nvPr/>
          </p:nvSpPr>
          <p:spPr>
            <a:xfrm>
              <a:off x="11568088" y="3942590"/>
              <a:ext cx="153508" cy="153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0CFC6A7-6E75-4B2E-93AF-431B3F00F082}"/>
                </a:ext>
              </a:extLst>
            </p:cNvPr>
            <p:cNvSpPr txBox="1"/>
            <p:nvPr/>
          </p:nvSpPr>
          <p:spPr>
            <a:xfrm>
              <a:off x="649285" y="2269227"/>
              <a:ext cx="1596121" cy="312029"/>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ZA" sz="1428" b="0"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Chat, presence</a:t>
              </a:r>
            </a:p>
          </p:txBody>
        </p:sp>
      </p:grpSp>
      <p:sp>
        <p:nvSpPr>
          <p:cNvPr id="53" name="TextBox 52">
            <a:extLst>
              <a:ext uri="{FF2B5EF4-FFF2-40B4-BE49-F238E27FC236}">
                <a16:creationId xmlns:a16="http://schemas.microsoft.com/office/drawing/2014/main" id="{8ED09465-6862-442B-AB96-1AA47CE13235}"/>
              </a:ext>
            </a:extLst>
          </p:cNvPr>
          <p:cNvSpPr txBox="1"/>
          <p:nvPr/>
        </p:nvSpPr>
        <p:spPr>
          <a:xfrm>
            <a:off x="454523" y="1138955"/>
            <a:ext cx="5572623" cy="527317"/>
          </a:xfrm>
          <a:prstGeom prst="rect">
            <a:avLst/>
          </a:prstGeom>
          <a:noFill/>
        </p:spPr>
        <p:txBody>
          <a:bodyPr wrap="squar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What can you do now?</a:t>
            </a:r>
          </a:p>
        </p:txBody>
      </p:sp>
    </p:spTree>
    <p:extLst>
      <p:ext uri="{BB962C8B-B14F-4D97-AF65-F5344CB8AC3E}">
        <p14:creationId xmlns:p14="http://schemas.microsoft.com/office/powerpoint/2010/main" val="40973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F09EFAB-17B3-41BF-A89C-57548C661AB2}"/>
              </a:ext>
            </a:extLst>
          </p:cNvPr>
          <p:cNvSpPr/>
          <p:nvPr/>
        </p:nvSpPr>
        <p:spPr>
          <a:xfrm>
            <a:off x="9388262" y="3348897"/>
            <a:ext cx="2518029" cy="861956"/>
          </a:xfrm>
          <a:prstGeom prst="rect">
            <a:avLst/>
          </a:prstGeom>
        </p:spPr>
        <p:txBody>
          <a:bodyPr wrap="square">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Hub for Teamwork</a:t>
            </a: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Segoe UI Semilight" charset="0"/>
              <a:cs typeface="Segoe UI Semilight" charset="0"/>
            </a:endParaRPr>
          </a:p>
        </p:txBody>
      </p:sp>
      <p:sp>
        <p:nvSpPr>
          <p:cNvPr id="70" name="Rectangle 69">
            <a:extLst>
              <a:ext uri="{FF2B5EF4-FFF2-40B4-BE49-F238E27FC236}">
                <a16:creationId xmlns:a16="http://schemas.microsoft.com/office/drawing/2014/main" id="{AAAC8270-2C3F-46CE-9211-C2D5DD3965A9}"/>
              </a:ext>
            </a:extLst>
          </p:cNvPr>
          <p:cNvSpPr/>
          <p:nvPr/>
        </p:nvSpPr>
        <p:spPr>
          <a:xfrm>
            <a:off x="7137714" y="3348897"/>
            <a:ext cx="2518029" cy="861956"/>
          </a:xfrm>
          <a:prstGeom prst="rect">
            <a:avLst/>
          </a:prstGeom>
        </p:spPr>
        <p:txBody>
          <a:bodyPr wrap="square">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Co-Author</a:t>
            </a: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Segoe UI Semilight" charset="0"/>
              <a:cs typeface="Segoe UI Semilight" charset="0"/>
            </a:endParaRPr>
          </a:p>
        </p:txBody>
      </p:sp>
      <p:sp>
        <p:nvSpPr>
          <p:cNvPr id="71" name="Rectangle 70">
            <a:extLst>
              <a:ext uri="{FF2B5EF4-FFF2-40B4-BE49-F238E27FC236}">
                <a16:creationId xmlns:a16="http://schemas.microsoft.com/office/drawing/2014/main" id="{00B87183-926B-4016-96B8-528186B462FF}"/>
              </a:ext>
            </a:extLst>
          </p:cNvPr>
          <p:cNvSpPr/>
          <p:nvPr/>
        </p:nvSpPr>
        <p:spPr>
          <a:xfrm>
            <a:off x="4764573" y="3348897"/>
            <a:ext cx="2939359" cy="605621"/>
          </a:xfrm>
          <a:prstGeom prst="rect">
            <a:avLst/>
          </a:prstGeom>
        </p:spPr>
        <p:txBody>
          <a:bodyPr wrap="square">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Connect Across </a:t>
            </a:r>
          </a:p>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the Organization</a:t>
            </a:r>
          </a:p>
          <a:p>
            <a:pPr marL="0" marR="0" lvl="0" indent="0" algn="ctr" defTabSz="93239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Segoe UI Semilight" charset="0"/>
              <a:cs typeface="Segoe UI Semilight" charset="0"/>
            </a:endParaRPr>
          </a:p>
        </p:txBody>
      </p:sp>
      <p:sp>
        <p:nvSpPr>
          <p:cNvPr id="72" name="Rectangle 71">
            <a:extLst>
              <a:ext uri="{FF2B5EF4-FFF2-40B4-BE49-F238E27FC236}">
                <a16:creationId xmlns:a16="http://schemas.microsoft.com/office/drawing/2014/main" id="{86709895-8F3F-4151-B960-85E8E4932E60}"/>
              </a:ext>
            </a:extLst>
          </p:cNvPr>
          <p:cNvSpPr/>
          <p:nvPr/>
        </p:nvSpPr>
        <p:spPr>
          <a:xfrm>
            <a:off x="2411398" y="3348897"/>
            <a:ext cx="2939359" cy="861956"/>
          </a:xfrm>
          <a:prstGeom prst="rect">
            <a:avLst/>
          </a:prstGeom>
        </p:spPr>
        <p:txBody>
          <a:bodyPr wrap="square">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Intranets &amp; </a:t>
            </a:r>
            <a:b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b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Content Management</a:t>
            </a:r>
          </a:p>
          <a:p>
            <a:pPr marL="0" marR="0" lvl="0" indent="0" algn="ctr" defTabSz="93239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rPr>
              <a:t>	</a:t>
            </a: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Segoe UI Semilight" charset="0"/>
              <a:cs typeface="Segoe UI Semilight" charset="0"/>
            </a:endParaRPr>
          </a:p>
        </p:txBody>
      </p:sp>
      <p:sp>
        <p:nvSpPr>
          <p:cNvPr id="73" name="Rectangle 72">
            <a:extLst>
              <a:ext uri="{FF2B5EF4-FFF2-40B4-BE49-F238E27FC236}">
                <a16:creationId xmlns:a16="http://schemas.microsoft.com/office/drawing/2014/main" id="{59C44550-804F-42F0-82CC-44C7DC513693}"/>
              </a:ext>
            </a:extLst>
          </p:cNvPr>
          <p:cNvSpPr/>
          <p:nvPr/>
        </p:nvSpPr>
        <p:spPr>
          <a:xfrm>
            <a:off x="36435" y="3348897"/>
            <a:ext cx="2939359" cy="454129"/>
          </a:xfrm>
          <a:prstGeom prst="rect">
            <a:avLst/>
          </a:prstGeom>
        </p:spPr>
        <p:txBody>
          <a:bodyPr wrap="square">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a:ea typeface="+mn-ea"/>
                <a:cs typeface="Segoe UI Semibold" panose="020B0702040204020203" pitchFamily="34" charset="0"/>
              </a:rPr>
              <a:t>Email &amp; Calendar </a:t>
            </a: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50000"/>
                </a:srgbClr>
              </a:solidFill>
              <a:effectLst/>
              <a:uLnTx/>
              <a:uFillTx/>
              <a:latin typeface="Segoe UI"/>
              <a:ea typeface="Segoe UI Semilight" charset="0"/>
              <a:cs typeface="Segoe UI Semilight" charset="0"/>
            </a:endParaRPr>
          </a:p>
        </p:txBody>
      </p:sp>
      <p:sp>
        <p:nvSpPr>
          <p:cNvPr id="74" name="Rectangle 73">
            <a:extLst>
              <a:ext uri="{FF2B5EF4-FFF2-40B4-BE49-F238E27FC236}">
                <a16:creationId xmlns:a16="http://schemas.microsoft.com/office/drawing/2014/main" id="{46653AB3-D08D-4A84-9E6B-2A3DE74AF2F5}"/>
              </a:ext>
            </a:extLst>
          </p:cNvPr>
          <p:cNvSpPr/>
          <p:nvPr/>
        </p:nvSpPr>
        <p:spPr>
          <a:xfrm>
            <a:off x="9388262" y="1692346"/>
            <a:ext cx="2518029" cy="605622"/>
          </a:xfrm>
          <a:prstGeom prst="rect">
            <a:avLst/>
          </a:prstGeom>
        </p:spPr>
        <p:txBody>
          <a:bodyPr wrap="square" anchor="t">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Teams</a:t>
            </a: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5" name="Rectangle 74">
            <a:extLst>
              <a:ext uri="{FF2B5EF4-FFF2-40B4-BE49-F238E27FC236}">
                <a16:creationId xmlns:a16="http://schemas.microsoft.com/office/drawing/2014/main" id="{6827A736-DC5C-4567-90A3-8D93FDF29612}"/>
              </a:ext>
            </a:extLst>
          </p:cNvPr>
          <p:cNvSpPr/>
          <p:nvPr/>
        </p:nvSpPr>
        <p:spPr>
          <a:xfrm>
            <a:off x="7137714" y="1692346"/>
            <a:ext cx="2518029" cy="605622"/>
          </a:xfrm>
          <a:prstGeom prst="rect">
            <a:avLst/>
          </a:prstGeom>
        </p:spPr>
        <p:txBody>
          <a:bodyPr wrap="square" anchor="t">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Office Apps</a:t>
            </a: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6" name="Rectangle 75">
            <a:extLst>
              <a:ext uri="{FF2B5EF4-FFF2-40B4-BE49-F238E27FC236}">
                <a16:creationId xmlns:a16="http://schemas.microsoft.com/office/drawing/2014/main" id="{AA128782-FAD3-4739-AC42-AB3934B06538}"/>
              </a:ext>
            </a:extLst>
          </p:cNvPr>
          <p:cNvSpPr/>
          <p:nvPr/>
        </p:nvSpPr>
        <p:spPr>
          <a:xfrm>
            <a:off x="4764573" y="1692346"/>
            <a:ext cx="2939359" cy="605622"/>
          </a:xfrm>
          <a:prstGeom prst="rect">
            <a:avLst/>
          </a:prstGeom>
        </p:spPr>
        <p:txBody>
          <a:bodyPr wrap="square" anchor="t">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Yammer</a:t>
            </a:r>
          </a:p>
          <a:p>
            <a:pPr marL="0" marR="0" lvl="0" indent="0" algn="ctr" defTabSz="93239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7" name="Rectangle 76">
            <a:extLst>
              <a:ext uri="{FF2B5EF4-FFF2-40B4-BE49-F238E27FC236}">
                <a16:creationId xmlns:a16="http://schemas.microsoft.com/office/drawing/2014/main" id="{1701727C-23F7-4B58-A5F3-1B0669A37169}"/>
              </a:ext>
            </a:extLst>
          </p:cNvPr>
          <p:cNvSpPr/>
          <p:nvPr/>
        </p:nvSpPr>
        <p:spPr>
          <a:xfrm>
            <a:off x="2411398" y="1692346"/>
            <a:ext cx="2939359" cy="605622"/>
          </a:xfrm>
          <a:prstGeom prst="rect">
            <a:avLst/>
          </a:prstGeom>
        </p:spPr>
        <p:txBody>
          <a:bodyPr wrap="square" anchor="t">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SharePoint</a:t>
            </a:r>
          </a:p>
          <a:p>
            <a:pPr marL="0" marR="0" lvl="0" indent="0" algn="ctr" defTabSz="93239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8" name="Rectangle 77">
            <a:extLst>
              <a:ext uri="{FF2B5EF4-FFF2-40B4-BE49-F238E27FC236}">
                <a16:creationId xmlns:a16="http://schemas.microsoft.com/office/drawing/2014/main" id="{9C4CD980-4A91-4D56-A6D1-7F7BB10BDF2C}"/>
              </a:ext>
            </a:extLst>
          </p:cNvPr>
          <p:cNvSpPr/>
          <p:nvPr/>
        </p:nvSpPr>
        <p:spPr>
          <a:xfrm>
            <a:off x="36435" y="1692346"/>
            <a:ext cx="2939359" cy="605622"/>
          </a:xfrm>
          <a:prstGeom prst="rect">
            <a:avLst/>
          </a:prstGeom>
        </p:spPr>
        <p:txBody>
          <a:bodyPr wrap="square" anchor="t">
            <a:noAutofit/>
          </a:bodyPr>
          <a:lstStyle/>
          <a:p>
            <a:pPr marL="0" marR="0" lvl="0" indent="0" algn="ctr" defTabSz="93239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Outlook</a:t>
            </a: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ctr" defTabSz="932395" rtl="0" eaLnBrk="1" fontAlgn="auto" latinLnBrk="0" hangingPunct="1">
              <a:lnSpc>
                <a:spcPts val="2244"/>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9" name="Rectangle 78">
            <a:extLst>
              <a:ext uri="{FF2B5EF4-FFF2-40B4-BE49-F238E27FC236}">
                <a16:creationId xmlns:a16="http://schemas.microsoft.com/office/drawing/2014/main" id="{28B9FDB8-FF37-4A2F-BEF0-CA28D4EA2741}"/>
              </a:ext>
            </a:extLst>
          </p:cNvPr>
          <p:cNvSpPr/>
          <p:nvPr/>
        </p:nvSpPr>
        <p:spPr bwMode="auto">
          <a:xfrm>
            <a:off x="882" y="4992054"/>
            <a:ext cx="12434711" cy="2002471"/>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000" b="0" i="0" u="none" strike="noStrike" kern="1200" cap="none" spc="0" normalizeH="0" baseline="0" noProof="0">
              <a:ln>
                <a:noFill/>
              </a:ln>
              <a:solidFill>
                <a:srgbClr val="D83B01"/>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6BB19D1-3472-4FB3-8806-36F0CF8D09B3}"/>
              </a:ext>
            </a:extLst>
          </p:cNvPr>
          <p:cNvSpPr/>
          <p:nvPr/>
        </p:nvSpPr>
        <p:spPr>
          <a:xfrm>
            <a:off x="630152" y="5510653"/>
            <a:ext cx="2942059" cy="574463"/>
          </a:xfrm>
          <a:prstGeom prst="rect">
            <a:avLst/>
          </a:prstGeom>
          <a:noFill/>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90" normalizeH="0" baseline="0" noProof="0">
                <a:ln w="3175">
                  <a:noFill/>
                </a:ln>
                <a:solidFill>
                  <a:srgbClr val="2F2F2F"/>
                </a:solidFill>
                <a:effectLst/>
                <a:uLnTx/>
                <a:uFillTx/>
                <a:latin typeface="Segoe UI Semibold"/>
                <a:ea typeface="+mn-ea"/>
                <a:cs typeface="Segoe UI" pitchFamily="34" charset="0"/>
              </a:rPr>
              <a:t>Office 365 Groups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C292A"/>
                </a:solidFill>
                <a:effectLst/>
                <a:uLnTx/>
                <a:uFillTx/>
                <a:latin typeface="Segoe UI"/>
                <a:ea typeface="+mn-ea"/>
                <a:cs typeface="Segoe UI Light" panose="020B0502040204020203" pitchFamily="34" charset="0"/>
              </a:rPr>
              <a:t>Single team membership across apps and services</a:t>
            </a:r>
          </a:p>
        </p:txBody>
      </p:sp>
      <p:sp>
        <p:nvSpPr>
          <p:cNvPr id="81" name="Rectangle 80">
            <a:extLst>
              <a:ext uri="{FF2B5EF4-FFF2-40B4-BE49-F238E27FC236}">
                <a16:creationId xmlns:a16="http://schemas.microsoft.com/office/drawing/2014/main" id="{F9D2A9B9-29A2-4C43-A353-B2E7C1370104}"/>
              </a:ext>
            </a:extLst>
          </p:cNvPr>
          <p:cNvSpPr/>
          <p:nvPr/>
        </p:nvSpPr>
        <p:spPr>
          <a:xfrm>
            <a:off x="4543879" y="5510653"/>
            <a:ext cx="3208687" cy="492101"/>
          </a:xfrm>
          <a:prstGeom prst="rect">
            <a:avLst/>
          </a:prstGeom>
          <a:noFill/>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90" normalizeH="0" baseline="0" noProof="0">
                <a:ln w="3175">
                  <a:noFill/>
                </a:ln>
                <a:solidFill>
                  <a:srgbClr val="2F2F2F"/>
                </a:solidFill>
                <a:effectLst/>
                <a:uLnTx/>
                <a:uFillTx/>
                <a:latin typeface="Segoe UI Semibold"/>
                <a:ea typeface="+mn-ea"/>
                <a:cs typeface="Segoe UI" pitchFamily="34" charset="0"/>
              </a:rPr>
              <a:t>Microsoft Graph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C292A"/>
                </a:solidFill>
                <a:effectLst/>
                <a:uLnTx/>
                <a:uFillTx/>
                <a:latin typeface="Segoe UI"/>
                <a:ea typeface="+mn-ea"/>
                <a:cs typeface="Segoe UI Light" panose="020B0502040204020203" pitchFamily="34" charset="0"/>
              </a:rPr>
              <a:t>Suite-wide intelligence connecting people and content</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652"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rPr>
              <a:t> </a:t>
            </a:r>
          </a:p>
        </p:txBody>
      </p:sp>
      <p:sp>
        <p:nvSpPr>
          <p:cNvPr id="82" name="Rectangle 81">
            <a:extLst>
              <a:ext uri="{FF2B5EF4-FFF2-40B4-BE49-F238E27FC236}">
                <a16:creationId xmlns:a16="http://schemas.microsoft.com/office/drawing/2014/main" id="{A5B1BEC3-4B2A-4106-8A01-8182BA56099C}"/>
              </a:ext>
            </a:extLst>
          </p:cNvPr>
          <p:cNvSpPr/>
          <p:nvPr/>
        </p:nvSpPr>
        <p:spPr>
          <a:xfrm>
            <a:off x="8388325" y="5510653"/>
            <a:ext cx="3821069" cy="659197"/>
          </a:xfrm>
          <a:prstGeom prst="rect">
            <a:avLst/>
          </a:prstGeom>
          <a:noFill/>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90" normalizeH="0" baseline="0" noProof="0">
                <a:ln w="3175">
                  <a:noFill/>
                </a:ln>
                <a:solidFill>
                  <a:srgbClr val="2F2F2F"/>
                </a:solidFill>
                <a:effectLst/>
                <a:uLnTx/>
                <a:uFillTx/>
                <a:latin typeface="Segoe UI Semibold"/>
                <a:ea typeface="+mn-ea"/>
                <a:cs typeface="Segoe UI" pitchFamily="34" charset="0"/>
              </a:rPr>
              <a:t>Security and Compliance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C292A"/>
                </a:solidFill>
                <a:effectLst/>
                <a:uLnTx/>
                <a:uFillTx/>
                <a:latin typeface="Segoe UI"/>
                <a:ea typeface="+mn-ea"/>
                <a:cs typeface="Segoe UI Light" panose="020B0502040204020203" pitchFamily="34" charset="0"/>
              </a:rPr>
              <a:t>Centralized policy management </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52"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52"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C91F8C41-EBBE-4986-B70C-D3BF57DEF559}"/>
              </a:ext>
            </a:extLst>
          </p:cNvPr>
          <p:cNvGrpSpPr/>
          <p:nvPr/>
        </p:nvGrpSpPr>
        <p:grpSpPr>
          <a:xfrm>
            <a:off x="435493" y="4037259"/>
            <a:ext cx="11607743" cy="343046"/>
            <a:chOff x="435493" y="4020074"/>
            <a:chExt cx="11607743" cy="343046"/>
          </a:xfrm>
        </p:grpSpPr>
        <p:cxnSp>
          <p:nvCxnSpPr>
            <p:cNvPr id="3" name="Straight Connector 2">
              <a:extLst>
                <a:ext uri="{FF2B5EF4-FFF2-40B4-BE49-F238E27FC236}">
                  <a16:creationId xmlns:a16="http://schemas.microsoft.com/office/drawing/2014/main" id="{F35126E5-D5C5-403F-AAE3-91EE47AA9C7C}"/>
                </a:ext>
              </a:extLst>
            </p:cNvPr>
            <p:cNvCxnSpPr>
              <a:cxnSpLocks/>
            </p:cNvCxnSpPr>
            <p:nvPr/>
          </p:nvCxnSpPr>
          <p:spPr>
            <a:xfrm flipV="1">
              <a:off x="435493" y="4349944"/>
              <a:ext cx="11607743" cy="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BE3E20-156F-4E4B-AE3B-219C79B847CF}"/>
                </a:ext>
              </a:extLst>
            </p:cNvPr>
            <p:cNvCxnSpPr/>
            <p:nvPr/>
          </p:nvCxnSpPr>
          <p:spPr>
            <a:xfrm>
              <a:off x="451498" y="4020074"/>
              <a:ext cx="0" cy="34304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69E6A0-CA47-4DCC-9922-C0981D0F24AE}"/>
                </a:ext>
              </a:extLst>
            </p:cNvPr>
            <p:cNvCxnSpPr/>
            <p:nvPr/>
          </p:nvCxnSpPr>
          <p:spPr>
            <a:xfrm>
              <a:off x="12033207" y="4020074"/>
              <a:ext cx="0" cy="34304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F418AE56-2D34-4741-88EE-2FAB39BC0767}"/>
              </a:ext>
            </a:extLst>
          </p:cNvPr>
          <p:cNvCxnSpPr>
            <a:cxnSpLocks/>
          </p:cNvCxnSpPr>
          <p:nvPr/>
        </p:nvCxnSpPr>
        <p:spPr>
          <a:xfrm>
            <a:off x="6218237" y="4359275"/>
            <a:ext cx="0" cy="6173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0416-6A58-49CB-9139-5CB0DB3C42AF}"/>
              </a:ext>
            </a:extLst>
          </p:cNvPr>
          <p:cNvSpPr>
            <a:spLocks noGrp="1"/>
          </p:cNvSpPr>
          <p:nvPr>
            <p:ph type="title"/>
          </p:nvPr>
        </p:nvSpPr>
        <p:spPr/>
        <p:txBody>
          <a:bodyPr/>
          <a:lstStyle/>
          <a:p>
            <a:r>
              <a:rPr lang="en-US"/>
              <a:t>Microsoft 365: Universal Toolkit for Teamwork </a:t>
            </a:r>
          </a:p>
        </p:txBody>
      </p:sp>
      <p:sp>
        <p:nvSpPr>
          <p:cNvPr id="85" name="globe_6" title="Icon of a monitor in front of a sphere made of lines">
            <a:extLst>
              <a:ext uri="{FF2B5EF4-FFF2-40B4-BE49-F238E27FC236}">
                <a16:creationId xmlns:a16="http://schemas.microsoft.com/office/drawing/2014/main" id="{0F397371-240A-4116-8994-33A6568B9392}"/>
              </a:ext>
            </a:extLst>
          </p:cNvPr>
          <p:cNvSpPr>
            <a:spLocks noChangeAspect="1" noEditPoints="1"/>
          </p:cNvSpPr>
          <p:nvPr/>
        </p:nvSpPr>
        <p:spPr bwMode="auto">
          <a:xfrm>
            <a:off x="3621293" y="2361296"/>
            <a:ext cx="565288" cy="60556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86" name="Intelligence" title="Icon of circles connected by crossing lines">
            <a:extLst>
              <a:ext uri="{FF2B5EF4-FFF2-40B4-BE49-F238E27FC236}">
                <a16:creationId xmlns:a16="http://schemas.microsoft.com/office/drawing/2014/main" id="{638B3B34-DF11-43D3-97E0-5E79DF1AD039}"/>
              </a:ext>
            </a:extLst>
          </p:cNvPr>
          <p:cNvSpPr>
            <a:spLocks noChangeAspect="1" noEditPoints="1"/>
          </p:cNvSpPr>
          <p:nvPr/>
        </p:nvSpPr>
        <p:spPr bwMode="auto">
          <a:xfrm>
            <a:off x="5908192" y="2363010"/>
            <a:ext cx="652120" cy="62663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speech_5" title="Icon of two overlapping chat bubbles">
            <a:extLst>
              <a:ext uri="{FF2B5EF4-FFF2-40B4-BE49-F238E27FC236}">
                <a16:creationId xmlns:a16="http://schemas.microsoft.com/office/drawing/2014/main" id="{E30403AE-67AA-4A7A-BEF5-B25D44A5E2C9}"/>
              </a:ext>
            </a:extLst>
          </p:cNvPr>
          <p:cNvSpPr>
            <a:spLocks noChangeAspect="1" noEditPoints="1"/>
          </p:cNvSpPr>
          <p:nvPr/>
        </p:nvSpPr>
        <p:spPr bwMode="auto">
          <a:xfrm>
            <a:off x="10301727" y="2386775"/>
            <a:ext cx="691099" cy="54036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pencil" title="Icon of a pencil">
            <a:extLst>
              <a:ext uri="{FF2B5EF4-FFF2-40B4-BE49-F238E27FC236}">
                <a16:creationId xmlns:a16="http://schemas.microsoft.com/office/drawing/2014/main" id="{2AF2C5AA-C34A-4DA8-B96F-09970200DD24}"/>
              </a:ext>
            </a:extLst>
          </p:cNvPr>
          <p:cNvSpPr>
            <a:spLocks noChangeAspect="1" noEditPoints="1"/>
          </p:cNvSpPr>
          <p:nvPr/>
        </p:nvSpPr>
        <p:spPr bwMode="auto">
          <a:xfrm>
            <a:off x="8131547" y="2391777"/>
            <a:ext cx="530362" cy="530362"/>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9CF75B5-F79C-4306-A1F8-7456893CC974}"/>
              </a:ext>
            </a:extLst>
          </p:cNvPr>
          <p:cNvGrpSpPr/>
          <p:nvPr/>
        </p:nvGrpSpPr>
        <p:grpSpPr>
          <a:xfrm>
            <a:off x="1112026" y="2345389"/>
            <a:ext cx="666236" cy="716258"/>
            <a:chOff x="1042453" y="2365324"/>
            <a:chExt cx="666236" cy="716258"/>
          </a:xfrm>
        </p:grpSpPr>
        <p:sp>
          <p:nvSpPr>
            <p:cNvPr id="90" name="Calendar" title="Icon of a calendar">
              <a:extLst>
                <a:ext uri="{FF2B5EF4-FFF2-40B4-BE49-F238E27FC236}">
                  <a16:creationId xmlns:a16="http://schemas.microsoft.com/office/drawing/2014/main" id="{D7C09483-4327-424E-9DE8-C501344B5235}"/>
                </a:ext>
              </a:extLst>
            </p:cNvPr>
            <p:cNvSpPr>
              <a:spLocks noChangeAspect="1" noEditPoints="1"/>
            </p:cNvSpPr>
            <p:nvPr/>
          </p:nvSpPr>
          <p:spPr bwMode="auto">
            <a:xfrm>
              <a:off x="1334572" y="2365324"/>
              <a:ext cx="374117" cy="358477"/>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91" name="mail_2" title="Icon of an envelope with an arrow on the lower right pointing right">
              <a:extLst>
                <a:ext uri="{FF2B5EF4-FFF2-40B4-BE49-F238E27FC236}">
                  <a16:creationId xmlns:a16="http://schemas.microsoft.com/office/drawing/2014/main" id="{31A34E82-3083-4210-ACFB-3CEA87C5F44D}"/>
                </a:ext>
              </a:extLst>
            </p:cNvPr>
            <p:cNvSpPr>
              <a:spLocks noChangeAspect="1" noEditPoints="1"/>
            </p:cNvSpPr>
            <p:nvPr/>
          </p:nvSpPr>
          <p:spPr bwMode="auto">
            <a:xfrm>
              <a:off x="1042453" y="2767915"/>
              <a:ext cx="434642" cy="313667"/>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2" name="Straight Connector 91">
            <a:extLst>
              <a:ext uri="{FF2B5EF4-FFF2-40B4-BE49-F238E27FC236}">
                <a16:creationId xmlns:a16="http://schemas.microsoft.com/office/drawing/2014/main" id="{6D3D5B7D-C635-4E80-A522-FA1D71DDC334}"/>
              </a:ext>
            </a:extLst>
          </p:cNvPr>
          <p:cNvCxnSpPr>
            <a:cxnSpLocks/>
          </p:cNvCxnSpPr>
          <p:nvPr/>
        </p:nvCxnSpPr>
        <p:spPr>
          <a:xfrm flipV="1">
            <a:off x="0" y="4976634"/>
            <a:ext cx="12435593" cy="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7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Customer Evidence </a:t>
            </a:r>
            <a:br>
              <a:rPr lang="en-US"/>
            </a:br>
            <a:r>
              <a:rPr lang="en-US"/>
              <a:t>Library</a:t>
            </a:r>
          </a:p>
        </p:txBody>
      </p:sp>
    </p:spTree>
    <p:extLst>
      <p:ext uri="{BB962C8B-B14F-4D97-AF65-F5344CB8AC3E}">
        <p14:creationId xmlns:p14="http://schemas.microsoft.com/office/powerpoint/2010/main" val="33699034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pc="0"/>
              <a:t>Trek Bicycle</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3866" y="5974118"/>
            <a:ext cx="905065" cy="519705"/>
          </a:xfrm>
          <a:prstGeom prst="rect">
            <a:avLst/>
          </a:prstGeom>
        </p:spPr>
      </p:pic>
      <p:sp>
        <p:nvSpPr>
          <p:cNvPr id="24" name="TextBox 23"/>
          <p:cNvSpPr txBox="1"/>
          <p:nvPr/>
        </p:nvSpPr>
        <p:spPr>
          <a:xfrm>
            <a:off x="334688" y="1421081"/>
            <a:ext cx="2571858" cy="144962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ts val="18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Use Case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Teams around the world</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Chat + files in one place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Video meetings</a:t>
            </a:r>
          </a:p>
        </p:txBody>
      </p:sp>
      <p:sp>
        <p:nvSpPr>
          <p:cNvPr id="29" name="Text Placeholder 2"/>
          <p:cNvSpPr txBox="1">
            <a:spLocks/>
          </p:cNvSpPr>
          <p:nvPr/>
        </p:nvSpPr>
        <p:spPr>
          <a:xfrm>
            <a:off x="412726" y="6315706"/>
            <a:ext cx="3013168" cy="24970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hlinkClick r:id="rId4"/>
              </a:rPr>
              <a:t>Trek Bicycle Case Study</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30" name="Text Placeholder 2"/>
          <p:cNvSpPr txBox="1">
            <a:spLocks/>
          </p:cNvSpPr>
          <p:nvPr/>
        </p:nvSpPr>
        <p:spPr>
          <a:xfrm>
            <a:off x="413617" y="3104277"/>
            <a:ext cx="5305314" cy="30867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How They’re Using Microsoft Teams:</a:t>
            </a:r>
          </a:p>
          <a:p>
            <a:pPr marL="0" marR="0" lvl="0" indent="0" algn="l" defTabSz="932742" rtl="0" eaLnBrk="1" fontAlgn="auto" latinLnBrk="0" hangingPunct="1">
              <a:lnSpc>
                <a:spcPts val="2220"/>
              </a:lnSpc>
              <a:spcBef>
                <a:spcPct val="20000"/>
              </a:spcBef>
              <a:spcAft>
                <a:spcPts val="60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595959"/>
                </a:solidFill>
                <a:effectLst/>
                <a:uLnTx/>
                <a:uFillTx/>
                <a:latin typeface="Segoe UI"/>
                <a:ea typeface="Segoe UI Light" charset="0"/>
                <a:cs typeface="Segoe UI Light" charset="0"/>
              </a:rPr>
              <a:t>“Insights from Microsoft Power BI have been a game changer for us. It has enabled us to be more productive, as well as better allocate our time and resources – and when combined with the rest of the Microsoft solutions, it’s helping Trek break out further from the pack.”  </a:t>
            </a:r>
            <a:endParaRPr kumimoji="0" lang="en-US" sz="16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David Peterson, Enterprise Collaboration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Trek Bicycle</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43396" r="6721"/>
          <a:stretch/>
        </p:blipFill>
        <p:spPr>
          <a:xfrm>
            <a:off x="6232900" y="0"/>
            <a:ext cx="6203575" cy="6992345"/>
          </a:xfrm>
          <a:prstGeom prst="rect">
            <a:avLst/>
          </a:prstGeom>
        </p:spPr>
      </p:pic>
    </p:spTree>
    <p:extLst>
      <p:ext uri="{BB962C8B-B14F-4D97-AF65-F5344CB8AC3E}">
        <p14:creationId xmlns:p14="http://schemas.microsoft.com/office/powerpoint/2010/main" val="33006346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J. Walter Thompson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3655" r="27599"/>
          <a:stretch/>
        </p:blipFill>
        <p:spPr>
          <a:xfrm>
            <a:off x="6232008" y="0"/>
            <a:ext cx="6197619" cy="6994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837" y="6110607"/>
            <a:ext cx="1142375" cy="430622"/>
          </a:xfrm>
          <a:prstGeom prst="rect">
            <a:avLst/>
          </a:prstGeom>
        </p:spPr>
      </p:pic>
      <p:sp>
        <p:nvSpPr>
          <p:cNvPr id="20" name="Text Placeholder 2"/>
          <p:cNvSpPr txBox="1">
            <a:spLocks/>
          </p:cNvSpPr>
          <p:nvPr/>
        </p:nvSpPr>
        <p:spPr>
          <a:xfrm>
            <a:off x="413617" y="3104277"/>
            <a:ext cx="5305314" cy="256123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How They’re Using Microsoft Teams</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t>
            </a:r>
          </a:p>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Segoe UI Light" charset="0"/>
                <a:cs typeface="Segoe UI Light" charset="0"/>
              </a:rPr>
              <a:t>“Our employees have been surprised and delighted with the intuitive interface and the ability Microsoft Teams gives them to mobilize people in a way we’ve never seen before. It’s easy to onboard people mid project, and it works well on a Mac. And like all the other Office 365 apps, we get the structure and security that makes us comfortable with Microsoft cloud solutions.”</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rPr>
              <a:t>Jamie McLellan, Chief Technology Officer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J. Walter Thompson</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22" name="Text Placeholder 2"/>
          <p:cNvSpPr txBox="1">
            <a:spLocks/>
          </p:cNvSpPr>
          <p:nvPr/>
        </p:nvSpPr>
        <p:spPr>
          <a:xfrm>
            <a:off x="412725" y="6306254"/>
            <a:ext cx="3013168" cy="24970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hlinkClick r:id="rId5"/>
              </a:rPr>
              <a:t>J. Walter Thompson Case Study</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9" name="TextBox 8"/>
          <p:cNvSpPr txBox="1"/>
          <p:nvPr/>
        </p:nvSpPr>
        <p:spPr>
          <a:xfrm>
            <a:off x="334688" y="1421081"/>
            <a:ext cx="2647007" cy="144962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ts val="18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Use case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Distributed workforce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Single, shared workspace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Intuitive interface</a:t>
            </a:r>
          </a:p>
        </p:txBody>
      </p:sp>
    </p:spTree>
    <p:extLst>
      <p:ext uri="{BB962C8B-B14F-4D97-AF65-F5344CB8AC3E}">
        <p14:creationId xmlns:p14="http://schemas.microsoft.com/office/powerpoint/2010/main" val="34474034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Dentsu Aegis Network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138" r="38212"/>
          <a:stretch/>
        </p:blipFill>
        <p:spPr>
          <a:xfrm>
            <a:off x="6232900" y="-13220"/>
            <a:ext cx="6203574" cy="69945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176" y="5864812"/>
            <a:ext cx="639160" cy="639160"/>
          </a:xfrm>
          <a:prstGeom prst="rect">
            <a:avLst/>
          </a:prstGeom>
        </p:spPr>
      </p:pic>
      <p:sp>
        <p:nvSpPr>
          <p:cNvPr id="18" name="Text Placeholder 2"/>
          <p:cNvSpPr txBox="1">
            <a:spLocks/>
          </p:cNvSpPr>
          <p:nvPr/>
        </p:nvSpPr>
        <p:spPr>
          <a:xfrm>
            <a:off x="413617" y="3104277"/>
            <a:ext cx="5305314" cy="30867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How They’re Using Microsoft Teams:</a:t>
            </a:r>
          </a:p>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595959"/>
                </a:solidFill>
                <a:effectLst/>
                <a:uLnTx/>
                <a:uFillTx/>
                <a:latin typeface="Segoe UI"/>
                <a:ea typeface="Segoe UI Light" charset="0"/>
                <a:cs typeface="Segoe UI Light" charset="0"/>
              </a:rPr>
              <a:t>“We used Power BI to pull data from each group and combine it into one view. This is a lot more efficient than our previous process…once we finish creating automatic import functions to move data from Microsoft Excel into a Power BI dashboard, we’ll reduce the time it takes to prepare the reports by approximately 60 percent—up to four or five days a month.”</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Sunil Yadav, President, </a:t>
            </a:r>
            <a:r>
              <a:rPr kumimoji="0" lang="en-US" sz="105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Amplifi</a:t>
            </a: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Asia Pacific</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a:ea typeface="+mn-ea"/>
                <a:cs typeface="+mn-cs"/>
              </a:rPr>
              <a:t>Dentsu</a:t>
            </a:r>
            <a:r>
              <a:rPr kumimoji="0" lang="en-US" sz="105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Aegis</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20" name="Text Placeholder 2"/>
          <p:cNvSpPr txBox="1">
            <a:spLocks/>
          </p:cNvSpPr>
          <p:nvPr/>
        </p:nvSpPr>
        <p:spPr>
          <a:xfrm>
            <a:off x="412725" y="6306254"/>
            <a:ext cx="3013168" cy="24970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gradFill>
                  <a:gsLst>
                    <a:gs pos="1250">
                      <a:srgbClr val="2F2F2F"/>
                    </a:gs>
                    <a:gs pos="100000">
                      <a:srgbClr val="2F2F2F"/>
                    </a:gs>
                  </a:gsLst>
                  <a:lin ang="5400000" scaled="0"/>
                </a:gradFill>
                <a:effectLst/>
                <a:uLnTx/>
                <a:uFillTx/>
                <a:latin typeface="Segoe UI Semibold"/>
                <a:ea typeface="+mn-ea"/>
                <a:cs typeface="+mn-cs"/>
                <a:hlinkClick r:id="rId5"/>
              </a:rPr>
              <a:t>Dentsu</a:t>
            </a: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hlinkClick r:id="rId5"/>
              </a:rPr>
              <a:t> Aegis Network</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9" name="TextBox 8"/>
          <p:cNvSpPr txBox="1"/>
          <p:nvPr/>
        </p:nvSpPr>
        <p:spPr>
          <a:xfrm>
            <a:off x="334688" y="1421081"/>
            <a:ext cx="2885149" cy="144962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ts val="18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Use case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teams across regions</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Viral adoption</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Open work culture</a:t>
            </a:r>
          </a:p>
        </p:txBody>
      </p:sp>
    </p:spTree>
    <p:extLst>
      <p:ext uri="{BB962C8B-B14F-4D97-AF65-F5344CB8AC3E}">
        <p14:creationId xmlns:p14="http://schemas.microsoft.com/office/powerpoint/2010/main" val="3401081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7F34-4960-421F-980F-95F8D0CD0B47}"/>
              </a:ext>
            </a:extLst>
          </p:cNvPr>
          <p:cNvSpPr>
            <a:spLocks noGrp="1"/>
          </p:cNvSpPr>
          <p:nvPr>
            <p:ph type="title"/>
          </p:nvPr>
        </p:nvSpPr>
        <p:spPr>
          <a:xfrm>
            <a:off x="465141" y="632782"/>
            <a:ext cx="11533187" cy="411162"/>
          </a:xfrm>
        </p:spPr>
        <p:txBody>
          <a:bodyPr/>
          <a:lstStyle/>
          <a:p>
            <a:r>
              <a:rPr lang="en-US"/>
              <a:t>Demo</a:t>
            </a:r>
          </a:p>
        </p:txBody>
      </p:sp>
      <p:pic>
        <p:nvPicPr>
          <p:cNvPr id="3" name="Picture 2"/>
          <p:cNvPicPr>
            <a:picLocks noChangeAspect="1"/>
          </p:cNvPicPr>
          <p:nvPr/>
        </p:nvPicPr>
        <p:blipFill rotWithShape="1">
          <a:blip r:embed="rId3"/>
          <a:srcRect r="17331" b="15392"/>
          <a:stretch/>
        </p:blipFill>
        <p:spPr>
          <a:xfrm>
            <a:off x="987711" y="389318"/>
            <a:ext cx="11447881" cy="6605207"/>
          </a:xfrm>
          <a:prstGeom prst="rect">
            <a:avLst/>
          </a:prstGeom>
        </p:spPr>
      </p:pic>
    </p:spTree>
    <p:extLst>
      <p:ext uri="{BB962C8B-B14F-4D97-AF65-F5344CB8AC3E}">
        <p14:creationId xmlns:p14="http://schemas.microsoft.com/office/powerpoint/2010/main" val="37683683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Three</a:t>
            </a:r>
          </a:p>
        </p:txBody>
      </p:sp>
      <p:sp>
        <p:nvSpPr>
          <p:cNvPr id="15" name="Text Placeholder 2"/>
          <p:cNvSpPr txBox="1">
            <a:spLocks/>
          </p:cNvSpPr>
          <p:nvPr/>
        </p:nvSpPr>
        <p:spPr>
          <a:xfrm>
            <a:off x="413617" y="3104277"/>
            <a:ext cx="5214185" cy="30867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How They’re Using Microsoft Teams:</a:t>
            </a:r>
          </a:p>
          <a:p>
            <a:pPr marL="0" marR="0" lvl="0" indent="0" algn="l" defTabSz="932742" rtl="0" eaLnBrk="1" fontAlgn="auto" latinLnBrk="0" hangingPunct="1">
              <a:lnSpc>
                <a:spcPts val="222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595959"/>
                </a:solidFill>
                <a:effectLst/>
                <a:uLnTx/>
                <a:uFillTx/>
                <a:latin typeface="Segoe UI"/>
                <a:ea typeface="Segoe UI Light" charset="0"/>
                <a:cs typeface="Segoe UI Light" charset="0"/>
              </a:rPr>
              <a:t>“The real advantage of Microsoft Teams is that you’re more productive because you don’t have to constantly switch between productivity apps. With Microsoft Teams, it’s contextually evident when to use the different Office 365 services—Skype for Business Online to start a meeting, OneNote to organize meeting minutes, and SharePoint Online or Microsoft OneDrive for Business to save your document.”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Gary Walker, Head of People Digital Tools</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Three</a:t>
            </a:r>
          </a:p>
        </p:txBody>
      </p:sp>
      <p:sp>
        <p:nvSpPr>
          <p:cNvPr id="17" name="Text Placeholder 2"/>
          <p:cNvSpPr txBox="1">
            <a:spLocks/>
          </p:cNvSpPr>
          <p:nvPr/>
        </p:nvSpPr>
        <p:spPr>
          <a:xfrm>
            <a:off x="413617" y="6315706"/>
            <a:ext cx="3013168" cy="24970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hlinkClick r:id="rId3"/>
              </a:rPr>
              <a:t>Three Case Study</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334" r="8973"/>
          <a:stretch/>
        </p:blipFill>
        <p:spPr>
          <a:xfrm>
            <a:off x="6232900" y="0"/>
            <a:ext cx="6203575" cy="69945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633" y="5721475"/>
            <a:ext cx="553169" cy="804609"/>
          </a:xfrm>
          <a:prstGeom prst="rect">
            <a:avLst/>
          </a:prstGeom>
        </p:spPr>
      </p:pic>
      <p:sp>
        <p:nvSpPr>
          <p:cNvPr id="10" name="TextBox 9"/>
          <p:cNvSpPr txBox="1"/>
          <p:nvPr/>
        </p:nvSpPr>
        <p:spPr>
          <a:xfrm>
            <a:off x="334688" y="1421081"/>
            <a:ext cx="2109104" cy="144962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ts val="18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Use Case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Global teams</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Central workspace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Natural adoption</a:t>
            </a:r>
          </a:p>
        </p:txBody>
      </p:sp>
    </p:spTree>
    <p:extLst>
      <p:ext uri="{BB962C8B-B14F-4D97-AF65-F5344CB8AC3E}">
        <p14:creationId xmlns:p14="http://schemas.microsoft.com/office/powerpoint/2010/main" val="22175802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Hendrick Motorsports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84" r="29845"/>
          <a:stretch/>
        </p:blipFill>
        <p:spPr>
          <a:xfrm>
            <a:off x="6232009" y="-1"/>
            <a:ext cx="6204466" cy="6994525"/>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7875" y="6068741"/>
            <a:ext cx="1141056" cy="477817"/>
          </a:xfrm>
          <a:prstGeom prst="rect">
            <a:avLst/>
          </a:prstGeom>
        </p:spPr>
      </p:pic>
      <p:sp>
        <p:nvSpPr>
          <p:cNvPr id="22" name="Text Placeholder 2"/>
          <p:cNvSpPr txBox="1">
            <a:spLocks/>
          </p:cNvSpPr>
          <p:nvPr/>
        </p:nvSpPr>
        <p:spPr>
          <a:xfrm>
            <a:off x="413617" y="3104277"/>
            <a:ext cx="5305314" cy="308678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22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How They’re Using Microsoft Teams:</a:t>
            </a:r>
          </a:p>
          <a:p>
            <a:pPr marL="0" marR="0" lvl="0" indent="0" algn="l" defTabSz="932742" rtl="0" eaLnBrk="1" fontAlgn="auto" latinLnBrk="0" hangingPunct="1">
              <a:lnSpc>
                <a:spcPts val="2220"/>
              </a:lnSpc>
              <a:spcBef>
                <a:spcPct val="20000"/>
              </a:spcBef>
              <a:spcAft>
                <a:spcPts val="60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595959"/>
                </a:solidFill>
                <a:effectLst/>
                <a:uLnTx/>
                <a:uFillTx/>
                <a:latin typeface="Segoe UI"/>
                <a:ea typeface="Segoe UI Light" charset="0"/>
                <a:cs typeface="Segoe UI Light" charset="0"/>
              </a:rPr>
              <a:t>“We conduct simultaneous tests, sharing and syncing large Microsoft Excel files through Microsoft Teams and SharePoint Online to compare results in almost real time. Now we don’t have to wait until the engineers come back from the wind tunnel to review the data. We refine our analyses of the car’s aerodynamic capabilities on the fly, get more tests done before the race, and build a faster car.”</a:t>
            </a:r>
          </a:p>
          <a:p>
            <a:pPr marL="0" marR="0" lvl="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br>
              <a:rPr kumimoji="0" lang="en-US" sz="1600" b="0" i="1" u="none" strike="noStrike" kern="1200" cap="none" spc="0" normalizeH="0" baseline="0" noProof="0">
                <a:ln>
                  <a:noFill/>
                </a:ln>
                <a:solidFill>
                  <a:srgbClr val="0078D7"/>
                </a:solidFill>
                <a:effectLst/>
                <a:uLnTx/>
                <a:uFillTx/>
                <a:latin typeface="Segoe UI"/>
                <a:ea typeface="Segoe UI Light" charset="0"/>
                <a:cs typeface="Segoe UI Light" charset="0"/>
              </a:rPr>
            </a:br>
            <a:r>
              <a:rPr kumimoji="0" lang="en-US" sz="1000" b="0" i="0" u="none" strike="noStrike" kern="1200" cap="none" spc="0" normalizeH="0" baseline="0" noProof="0" err="1">
                <a:ln>
                  <a:noFill/>
                </a:ln>
                <a:solidFill>
                  <a:srgbClr val="2F2F2F"/>
                </a:solidFill>
                <a:effectLst/>
                <a:uLnTx/>
                <a:uFillTx/>
                <a:latin typeface="Segoe UI"/>
                <a:ea typeface="+mn-ea"/>
                <a:cs typeface="+mn-cs"/>
              </a:rPr>
              <a:t>L.Bryce</a:t>
            </a:r>
            <a:r>
              <a:rPr kumimoji="0" lang="en-US" sz="1000" b="0" i="0" u="none" strike="noStrike" kern="1200" cap="none" spc="0" normalizeH="0" baseline="0" noProof="0">
                <a:ln>
                  <a:noFill/>
                </a:ln>
                <a:solidFill>
                  <a:srgbClr val="2F2F2F"/>
                </a:solidFill>
                <a:effectLst/>
                <a:uLnTx/>
                <a:uFillTx/>
                <a:latin typeface="Segoe UI"/>
                <a:ea typeface="+mn-ea"/>
                <a:cs typeface="+mn-cs"/>
              </a:rPr>
              <a:t> Whitson Jr.</a:t>
            </a: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 </a:t>
            </a:r>
            <a:r>
              <a:rPr kumimoji="0" lang="en-US" sz="1000" b="0" i="0" u="none" strike="noStrike" kern="1200" cap="none" spc="0" normalizeH="0" baseline="0" noProof="0">
                <a:ln>
                  <a:noFill/>
                </a:ln>
                <a:solidFill>
                  <a:srgbClr val="2F2F2F"/>
                </a:solidFill>
                <a:effectLst/>
                <a:uLnTx/>
                <a:uFillTx/>
                <a:latin typeface="Segoe UI"/>
                <a:ea typeface="+mn-ea"/>
                <a:cs typeface="+mn-cs"/>
              </a:rPr>
              <a:t>Aerodynamics Engineer</a:t>
            </a:r>
            <a:br>
              <a:rPr kumimoji="0" lang="en-US" sz="1000" b="0" i="0" u="none" strike="noStrike" kern="1200" cap="none" spc="0" normalizeH="0" baseline="0" noProof="0">
                <a:ln>
                  <a:noFill/>
                </a:ln>
                <a:solidFill>
                  <a:srgbClr val="2F2F2F"/>
                </a:solidFill>
                <a:effectLst/>
                <a:uLnTx/>
                <a:uFillTx/>
                <a:latin typeface="Segoe UI"/>
                <a:ea typeface="+mn-ea"/>
                <a:cs typeface="+mn-cs"/>
              </a:rPr>
            </a:b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Hendrick Motorsports</a:t>
            </a:r>
          </a:p>
        </p:txBody>
      </p:sp>
      <p:sp>
        <p:nvSpPr>
          <p:cNvPr id="25" name="Text Placeholder 2"/>
          <p:cNvSpPr txBox="1">
            <a:spLocks/>
          </p:cNvSpPr>
          <p:nvPr/>
        </p:nvSpPr>
        <p:spPr>
          <a:xfrm>
            <a:off x="412726" y="6306254"/>
            <a:ext cx="3013168" cy="24970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bold"/>
                <a:ea typeface="+mn-ea"/>
                <a:cs typeface="+mn-cs"/>
                <a:hlinkClick r:id="rId5"/>
              </a:rPr>
              <a:t>Hendrick Motorsports Case Study</a:t>
            </a:r>
            <a:endParaRPr kumimoji="0" lang="en-US" sz="10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endParaRPr>
          </a:p>
        </p:txBody>
      </p:sp>
      <p:sp>
        <p:nvSpPr>
          <p:cNvPr id="9" name="TextBox 8"/>
          <p:cNvSpPr txBox="1"/>
          <p:nvPr/>
        </p:nvSpPr>
        <p:spPr>
          <a:xfrm>
            <a:off x="334688" y="1421081"/>
            <a:ext cx="2637902" cy="144962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ts val="18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Use Case</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Multiple teams, locations</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Single UI</a:t>
            </a:r>
          </a:p>
          <a:p>
            <a:pPr marL="285750" marR="0" lvl="0" indent="-285750" algn="l" defTabSz="932742" rtl="0" eaLnBrk="1" fontAlgn="auto" latinLnBrk="0" hangingPunct="1">
              <a:lnSpc>
                <a:spcPts val="1800"/>
              </a:lnSpc>
              <a:spcBef>
                <a:spcPts val="0"/>
              </a:spcBef>
              <a:spcAft>
                <a:spcPts val="600"/>
              </a:spcAft>
              <a:buClrTx/>
              <a:buSzTx/>
              <a:buFont typeface="Arial" charset="0"/>
              <a:buChar char="•"/>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Long-term chat history</a:t>
            </a:r>
          </a:p>
        </p:txBody>
      </p:sp>
    </p:spTree>
    <p:extLst>
      <p:ext uri="{BB962C8B-B14F-4D97-AF65-F5344CB8AC3E}">
        <p14:creationId xmlns:p14="http://schemas.microsoft.com/office/powerpoint/2010/main" val="7751000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a:bodyPr>
          <a:lstStyle/>
          <a:p>
            <a:r>
              <a:rPr lang="en-US"/>
              <a:t>Communicate through chat</a:t>
            </a:r>
          </a:p>
        </p:txBody>
      </p:sp>
      <p:sp>
        <p:nvSpPr>
          <p:cNvPr id="41" name="TextBox 40">
            <a:extLst>
              <a:ext uri="{FF2B5EF4-FFF2-40B4-BE49-F238E27FC236}">
                <a16:creationId xmlns:a16="http://schemas.microsoft.com/office/drawing/2014/main" id="{BAE7F06E-9B7F-4F8E-A1C8-CF4D1A01B14D}"/>
              </a:ext>
            </a:extLst>
          </p:cNvPr>
          <p:cNvSpPr txBox="1"/>
          <p:nvPr/>
        </p:nvSpPr>
        <p:spPr>
          <a:xfrm>
            <a:off x="465142" y="2253920"/>
            <a:ext cx="4557708" cy="2600712"/>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ts val="0"/>
              </a:spcBef>
              <a:spcAft>
                <a:spcPts val="1200"/>
              </a:spcAft>
              <a:buClrTx/>
              <a:buSzPct val="90000"/>
              <a:buFontTx/>
              <a:buNone/>
              <a:tabLst/>
              <a:defRPr/>
            </a:pP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Communicate without effort and keep </a:t>
            </a:r>
            <a:r>
              <a:rPr lang="en-US" sz="2000" b="1">
                <a:ln w="3175">
                  <a:noFill/>
                </a:ln>
                <a:solidFill>
                  <a:srgbClr val="2F2F2F"/>
                </a:solidFill>
                <a:latin typeface="Segoe UI Semibold" charset="0"/>
                <a:cs typeface="Segoe UI Semibold" charset="0"/>
              </a:rPr>
              <a:t>your team</a:t>
            </a: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 in the know</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Threaded, persistent and contextual chat</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Private chats for 1:1 or group conversations</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Share information in an open and transparent way</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Communicate across geographies </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Humanize the workplace – with gifs, stickers, emojis </a:t>
            </a:r>
          </a:p>
        </p:txBody>
      </p:sp>
      <p:sp>
        <p:nvSpPr>
          <p:cNvPr id="4" name="Rectangular Callout 35">
            <a:extLst>
              <a:ext uri="{FF2B5EF4-FFF2-40B4-BE49-F238E27FC236}">
                <a16:creationId xmlns:a16="http://schemas.microsoft.com/office/drawing/2014/main" id="{B0BBC475-17DC-4A52-97A1-0EBC99A88EE3}"/>
              </a:ext>
            </a:extLst>
          </p:cNvPr>
          <p:cNvSpPr/>
          <p:nvPr/>
        </p:nvSpPr>
        <p:spPr>
          <a:xfrm>
            <a:off x="465141" y="6179820"/>
            <a:ext cx="369968" cy="253555"/>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E6E6E6"/>
              </a:solidFill>
              <a:effectLst/>
              <a:uLnTx/>
              <a:uFillTx/>
              <a:latin typeface="Segoe UI"/>
              <a:ea typeface="+mn-ea"/>
              <a:cs typeface="+mn-cs"/>
            </a:endParaRPr>
          </a:p>
        </p:txBody>
      </p:sp>
    </p:spTree>
    <p:extLst>
      <p:ext uri="{BB962C8B-B14F-4D97-AF65-F5344CB8AC3E}">
        <p14:creationId xmlns:p14="http://schemas.microsoft.com/office/powerpoint/2010/main" val="291711037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29B8D13-E5F4-44EC-A7A0-3C0906E81C3A}"/>
              </a:ext>
            </a:extLst>
          </p:cNvPr>
          <p:cNvGrpSpPr/>
          <p:nvPr/>
        </p:nvGrpSpPr>
        <p:grpSpPr>
          <a:xfrm>
            <a:off x="463846" y="6118839"/>
            <a:ext cx="371263" cy="375515"/>
            <a:chOff x="703263" y="3005138"/>
            <a:chExt cx="415924" cy="420687"/>
          </a:xfrm>
        </p:grpSpPr>
        <p:sp>
          <p:nvSpPr>
            <p:cNvPr id="7" name="Freeform 12">
              <a:extLst>
                <a:ext uri="{FF2B5EF4-FFF2-40B4-BE49-F238E27FC236}">
                  <a16:creationId xmlns:a16="http://schemas.microsoft.com/office/drawing/2014/main" id="{B380C7AE-1253-40D5-9ABD-2B82F6AE12DF}"/>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3">
              <a:extLst>
                <a:ext uri="{FF2B5EF4-FFF2-40B4-BE49-F238E27FC236}">
                  <a16:creationId xmlns:a16="http://schemas.microsoft.com/office/drawing/2014/main" id="{78A29708-8344-4B80-8AAB-9212E9E838B3}"/>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28EAF850-ACC5-4C97-88F4-B8675C16D54E}"/>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Oval 15">
              <a:extLst>
                <a:ext uri="{FF2B5EF4-FFF2-40B4-BE49-F238E27FC236}">
                  <a16:creationId xmlns:a16="http://schemas.microsoft.com/office/drawing/2014/main" id="{D0A2C1D3-6936-4CEF-8C6E-0A5893A8C1C2}"/>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6">
              <a:extLst>
                <a:ext uri="{FF2B5EF4-FFF2-40B4-BE49-F238E27FC236}">
                  <a16:creationId xmlns:a16="http://schemas.microsoft.com/office/drawing/2014/main" id="{4C5D28EE-FFC0-452A-A124-7B69FC2F86D9}"/>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7">
              <a:extLst>
                <a:ext uri="{FF2B5EF4-FFF2-40B4-BE49-F238E27FC236}">
                  <a16:creationId xmlns:a16="http://schemas.microsoft.com/office/drawing/2014/main" id="{2E96B547-05A7-42B1-811F-39EC8DEF9531}"/>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2" name="Title 51"/>
          <p:cNvSpPr>
            <a:spLocks noGrp="1"/>
          </p:cNvSpPr>
          <p:nvPr>
            <p:ph type="title"/>
          </p:nvPr>
        </p:nvSpPr>
        <p:spPr/>
        <p:txBody>
          <a:bodyPr anchor="t">
            <a:normAutofit/>
          </a:bodyPr>
          <a:lstStyle/>
          <a:p>
            <a:r>
              <a:rPr lang="en-US"/>
              <a:t>Collaborate with integrated Office 365 apps</a:t>
            </a:r>
          </a:p>
        </p:txBody>
      </p:sp>
      <p:sp>
        <p:nvSpPr>
          <p:cNvPr id="9" name="TextBox 8">
            <a:extLst>
              <a:ext uri="{FF2B5EF4-FFF2-40B4-BE49-F238E27FC236}">
                <a16:creationId xmlns:a16="http://schemas.microsoft.com/office/drawing/2014/main" id="{A3603B51-3C88-409E-9CCF-61922E761344}"/>
              </a:ext>
            </a:extLst>
          </p:cNvPr>
          <p:cNvSpPr txBox="1"/>
          <p:nvPr/>
        </p:nvSpPr>
        <p:spPr>
          <a:xfrm>
            <a:off x="465143" y="2253920"/>
            <a:ext cx="4557707" cy="3025444"/>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ts val="0"/>
              </a:spcBef>
              <a:spcAft>
                <a:spcPts val="1200"/>
              </a:spcAft>
              <a:buClrTx/>
              <a:buSzPct val="90000"/>
              <a:buFontTx/>
              <a:buNone/>
              <a:tabLst/>
              <a:defRPr/>
            </a:pP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Quick access to the apps you love and              are familiar with</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Conversations, files and tools in a team workspace</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Share, and co-author Office and other files in the app</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SharePoint, OneNote, Power BI and Planner integration</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Search across people, files and chats </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Email integration to keep the whole team in the loop</a:t>
            </a:r>
          </a:p>
          <a:p>
            <a:pPr marL="0" marR="0" lvl="0" indent="0" algn="l" defTabSz="951121" rtl="0" eaLnBrk="1" fontAlgn="auto" latinLnBrk="0" hangingPunct="1">
              <a:lnSpc>
                <a:spcPct val="90000"/>
              </a:lnSpc>
              <a:spcBef>
                <a:spcPts val="0"/>
              </a:spcBef>
              <a:spcAft>
                <a:spcPts val="1800"/>
              </a:spcAft>
              <a:buClrTx/>
              <a:buSzPct val="90000"/>
              <a:buFontTx/>
              <a:buNone/>
              <a:tabLst/>
              <a:defRPr/>
            </a:pPr>
            <a:endPar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endParaRPr>
          </a:p>
        </p:txBody>
      </p:sp>
      <p:pic>
        <p:nvPicPr>
          <p:cNvPr id="15" name="Picture 14" descr="A screenshot of a cell phone&#10;&#10;Description generated with very high confidence">
            <a:extLst>
              <a:ext uri="{FF2B5EF4-FFF2-40B4-BE49-F238E27FC236}">
                <a16:creationId xmlns:a16="http://schemas.microsoft.com/office/drawing/2014/main" id="{6E3B222E-9A61-4608-B283-CB8A7463CDAB}"/>
              </a:ext>
            </a:extLst>
          </p:cNvPr>
          <p:cNvPicPr>
            <a:picLocks noChangeAspect="1"/>
          </p:cNvPicPr>
          <p:nvPr/>
        </p:nvPicPr>
        <p:blipFill rotWithShape="1">
          <a:blip r:embed="rId3"/>
          <a:srcRect r="21631"/>
          <a:stretch/>
        </p:blipFill>
        <p:spPr>
          <a:xfrm>
            <a:off x="5607902" y="1430077"/>
            <a:ext cx="6828573" cy="4901275"/>
          </a:xfrm>
          <a:prstGeom prst="rect">
            <a:avLst/>
          </a:prstGeom>
        </p:spPr>
      </p:pic>
    </p:spTree>
    <p:extLst>
      <p:ext uri="{BB962C8B-B14F-4D97-AF65-F5344CB8AC3E}">
        <p14:creationId xmlns:p14="http://schemas.microsoft.com/office/powerpoint/2010/main" val="291933118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086BED7-40A4-4D12-B463-C322641FBBA6}"/>
              </a:ext>
            </a:extLst>
          </p:cNvPr>
          <p:cNvGrpSpPr/>
          <p:nvPr/>
        </p:nvGrpSpPr>
        <p:grpSpPr>
          <a:xfrm>
            <a:off x="465141" y="6079152"/>
            <a:ext cx="379965" cy="454889"/>
            <a:chOff x="645995" y="3976119"/>
            <a:chExt cx="425674" cy="509610"/>
          </a:xfrm>
        </p:grpSpPr>
        <p:sp>
          <p:nvSpPr>
            <p:cNvPr id="7" name="Line 198">
              <a:extLst>
                <a:ext uri="{FF2B5EF4-FFF2-40B4-BE49-F238E27FC236}">
                  <a16:creationId xmlns:a16="http://schemas.microsoft.com/office/drawing/2014/main" id="{7B1F5787-EB80-4F5C-A19E-0732DECAEA69}"/>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8" name="Line 199">
              <a:extLst>
                <a:ext uri="{FF2B5EF4-FFF2-40B4-BE49-F238E27FC236}">
                  <a16:creationId xmlns:a16="http://schemas.microsoft.com/office/drawing/2014/main" id="{2222C06C-5D4F-41EE-A90E-B79BEE14E311}"/>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 name="Line 200">
              <a:extLst>
                <a:ext uri="{FF2B5EF4-FFF2-40B4-BE49-F238E27FC236}">
                  <a16:creationId xmlns:a16="http://schemas.microsoft.com/office/drawing/2014/main" id="{1A7EF34E-059E-48CB-9480-66311C777416}"/>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 name="Oval 209">
              <a:extLst>
                <a:ext uri="{FF2B5EF4-FFF2-40B4-BE49-F238E27FC236}">
                  <a16:creationId xmlns:a16="http://schemas.microsoft.com/office/drawing/2014/main" id="{23244F0D-0558-403E-88F6-B15F42C4257D}"/>
                </a:ext>
              </a:extLst>
            </p:cNvPr>
            <p:cNvSpPr>
              <a:spLocks noChangeArrowheads="1"/>
            </p:cNvSpPr>
            <p:nvPr/>
          </p:nvSpPr>
          <p:spPr bwMode="auto">
            <a:xfrm rot="5400000">
              <a:off x="984735" y="4257905"/>
              <a:ext cx="86934" cy="86934"/>
            </a:xfrm>
            <a:prstGeom prst="ellipse">
              <a:avLst/>
            </a:prstGeom>
            <a:solidFill>
              <a:srgbClr val="E6E6E6"/>
            </a:solidFill>
            <a:ln w="19050" cap="flat">
              <a:solidFill>
                <a:srgbClr val="28375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 name="Oval 210">
              <a:extLst>
                <a:ext uri="{FF2B5EF4-FFF2-40B4-BE49-F238E27FC236}">
                  <a16:creationId xmlns:a16="http://schemas.microsoft.com/office/drawing/2014/main" id="{8485C6F0-2232-4C1A-A0B1-3C642BF8CB7E}"/>
                </a:ext>
              </a:extLst>
            </p:cNvPr>
            <p:cNvSpPr>
              <a:spLocks noChangeArrowheads="1"/>
            </p:cNvSpPr>
            <p:nvPr/>
          </p:nvSpPr>
          <p:spPr bwMode="auto">
            <a:xfrm rot="5400000">
              <a:off x="813865" y="4060057"/>
              <a:ext cx="86934" cy="86934"/>
            </a:xfrm>
            <a:prstGeom prst="ellipse">
              <a:avLst/>
            </a:prstGeom>
            <a:solidFill>
              <a:srgbClr val="E6E6E6"/>
            </a:solidFill>
            <a:ln w="19050" cap="flat">
              <a:solidFill>
                <a:srgbClr val="28375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 name="Oval 211">
              <a:extLst>
                <a:ext uri="{FF2B5EF4-FFF2-40B4-BE49-F238E27FC236}">
                  <a16:creationId xmlns:a16="http://schemas.microsoft.com/office/drawing/2014/main" id="{E5AB82F4-421D-4CE0-834D-5C1EBB992BC4}"/>
                </a:ext>
              </a:extLst>
            </p:cNvPr>
            <p:cNvSpPr>
              <a:spLocks noChangeArrowheads="1"/>
            </p:cNvSpPr>
            <p:nvPr/>
          </p:nvSpPr>
          <p:spPr bwMode="auto">
            <a:xfrm rot="5400000">
              <a:off x="645995" y="4203947"/>
              <a:ext cx="83936" cy="83936"/>
            </a:xfrm>
            <a:prstGeom prst="ellipse">
              <a:avLst/>
            </a:prstGeom>
            <a:solidFill>
              <a:srgbClr val="E6E6E6"/>
            </a:solidFill>
            <a:ln w="19050" cap="flat">
              <a:solidFill>
                <a:srgbClr val="28375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0" name="Picture 9">
            <a:extLst>
              <a:ext uri="{FF2B5EF4-FFF2-40B4-BE49-F238E27FC236}">
                <a16:creationId xmlns:a16="http://schemas.microsoft.com/office/drawing/2014/main" id="{A5304D95-1572-4C1E-B553-0D83CC76CD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11986" y="1430077"/>
            <a:ext cx="6824490" cy="4901275"/>
          </a:xfrm>
          <a:prstGeom prst="rect">
            <a:avLst/>
          </a:prstGeom>
        </p:spPr>
      </p:pic>
      <p:sp>
        <p:nvSpPr>
          <p:cNvPr id="52" name="Title 51"/>
          <p:cNvSpPr>
            <a:spLocks noGrp="1"/>
          </p:cNvSpPr>
          <p:nvPr>
            <p:ph type="title"/>
          </p:nvPr>
        </p:nvSpPr>
        <p:spPr/>
        <p:txBody>
          <a:bodyPr anchor="t">
            <a:normAutofit/>
          </a:bodyPr>
          <a:lstStyle/>
          <a:p>
            <a:r>
              <a:rPr lang="en-US"/>
              <a:t>Customize and extend</a:t>
            </a:r>
          </a:p>
        </p:txBody>
      </p:sp>
      <p:sp>
        <p:nvSpPr>
          <p:cNvPr id="9" name="TextBox 8">
            <a:extLst>
              <a:ext uri="{FF2B5EF4-FFF2-40B4-BE49-F238E27FC236}">
                <a16:creationId xmlns:a16="http://schemas.microsoft.com/office/drawing/2014/main" id="{A3603B51-3C88-409E-9CCF-61922E761344}"/>
              </a:ext>
            </a:extLst>
          </p:cNvPr>
          <p:cNvSpPr txBox="1"/>
          <p:nvPr/>
        </p:nvSpPr>
        <p:spPr>
          <a:xfrm>
            <a:off x="465143" y="2253920"/>
            <a:ext cx="4558270" cy="2600712"/>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ts val="0"/>
              </a:spcBef>
              <a:spcAft>
                <a:spcPts val="1200"/>
              </a:spcAft>
              <a:buClrTx/>
              <a:buSzPct val="90000"/>
              <a:buFontTx/>
              <a:buNone/>
              <a:tabLst/>
              <a:defRPr/>
            </a:pP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Tailor your workspace to include the apps and services you need</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Pin important files for easy reference in the workspace</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Add bots that work on a team’s behalf</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Integrate 3rd party </a:t>
            </a:r>
            <a:r>
              <a:rPr lang="en-US" sz="1400">
                <a:ln w="3175">
                  <a:noFill/>
                </a:ln>
                <a:solidFill>
                  <a:srgbClr val="2F2F2F"/>
                </a:solidFill>
                <a:latin typeface="Segoe UI"/>
                <a:cs typeface="Segoe UI Semibold" charset="0"/>
              </a:rPr>
              <a:t>services </a:t>
            </a: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your team uses every day</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Build integrations to existing business processes</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Manage trusted apps for employees and the organization </a:t>
            </a:r>
          </a:p>
        </p:txBody>
      </p:sp>
    </p:spTree>
    <p:extLst>
      <p:ext uri="{BB962C8B-B14F-4D97-AF65-F5344CB8AC3E}">
        <p14:creationId xmlns:p14="http://schemas.microsoft.com/office/powerpoint/2010/main" val="65919337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5E56FE1-B9EF-44E5-9686-47F94C70E910}"/>
              </a:ext>
            </a:extLst>
          </p:cNvPr>
          <p:cNvGrpSpPr/>
          <p:nvPr/>
        </p:nvGrpSpPr>
        <p:grpSpPr>
          <a:xfrm>
            <a:off x="505770" y="6069040"/>
            <a:ext cx="288710" cy="378933"/>
            <a:chOff x="765176" y="4954588"/>
            <a:chExt cx="177800" cy="233363"/>
          </a:xfrm>
        </p:grpSpPr>
        <p:sp>
          <p:nvSpPr>
            <p:cNvPr id="7" name="Freeform 21">
              <a:extLst>
                <a:ext uri="{FF2B5EF4-FFF2-40B4-BE49-F238E27FC236}">
                  <a16:creationId xmlns:a16="http://schemas.microsoft.com/office/drawing/2014/main" id="{3BADB39F-09A2-4038-A143-757ACD0C06F6}"/>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22">
              <a:extLst>
                <a:ext uri="{FF2B5EF4-FFF2-40B4-BE49-F238E27FC236}">
                  <a16:creationId xmlns:a16="http://schemas.microsoft.com/office/drawing/2014/main" id="{9611929C-82A7-4DBA-B50C-7982588B6287}"/>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3" name="Picture 12">
            <a:extLst>
              <a:ext uri="{FF2B5EF4-FFF2-40B4-BE49-F238E27FC236}">
                <a16:creationId xmlns:a16="http://schemas.microsoft.com/office/drawing/2014/main" id="{A9443A96-2FFD-4006-AC3B-3B6BE3ACB4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11986" y="1430077"/>
            <a:ext cx="6824490" cy="4901275"/>
          </a:xfrm>
          <a:prstGeom prst="rect">
            <a:avLst/>
          </a:prstGeom>
        </p:spPr>
      </p:pic>
      <p:sp>
        <p:nvSpPr>
          <p:cNvPr id="52" name="Title 51"/>
          <p:cNvSpPr>
            <a:spLocks noGrp="1"/>
          </p:cNvSpPr>
          <p:nvPr>
            <p:ph type="title"/>
          </p:nvPr>
        </p:nvSpPr>
        <p:spPr/>
        <p:txBody>
          <a:bodyPr anchor="t">
            <a:normAutofit/>
          </a:bodyPr>
          <a:lstStyle/>
          <a:p>
            <a:r>
              <a:rPr lang="en-US"/>
              <a:t>Work with confidence</a:t>
            </a:r>
          </a:p>
        </p:txBody>
      </p:sp>
      <p:sp>
        <p:nvSpPr>
          <p:cNvPr id="9" name="TextBox 8">
            <a:extLst>
              <a:ext uri="{FF2B5EF4-FFF2-40B4-BE49-F238E27FC236}">
                <a16:creationId xmlns:a16="http://schemas.microsoft.com/office/drawing/2014/main" id="{A3603B51-3C88-409E-9CCF-61922E761344}"/>
              </a:ext>
            </a:extLst>
          </p:cNvPr>
          <p:cNvSpPr txBox="1"/>
          <p:nvPr/>
        </p:nvSpPr>
        <p:spPr>
          <a:xfrm>
            <a:off x="465143" y="2253920"/>
            <a:ext cx="4557707" cy="2794611"/>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ts val="0"/>
              </a:spcBef>
              <a:spcAft>
                <a:spcPts val="1200"/>
              </a:spcAft>
              <a:buClrTx/>
              <a:buSzPct val="90000"/>
              <a:buFontTx/>
              <a:buNone/>
              <a:tabLst/>
              <a:defRPr/>
            </a:pPr>
            <a:r>
              <a:rPr kumimoji="0" lang="en-US" sz="2000" b="1" i="0" u="none" strike="noStrike" kern="1200" cap="none" spc="0" normalizeH="0" baseline="0" noProof="0">
                <a:ln w="3175">
                  <a:noFill/>
                </a:ln>
                <a:solidFill>
                  <a:srgbClr val="2F2F2F"/>
                </a:solidFill>
                <a:effectLst/>
                <a:uLnTx/>
                <a:uFillTx/>
                <a:latin typeface="Segoe UI Semibold" charset="0"/>
                <a:ea typeface="+mn-ea"/>
                <a:cs typeface="Segoe UI Semibold" charset="0"/>
              </a:rPr>
              <a:t>Get built-in security, compliance and manageability from Office 365</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Global hyper-scale cloud, incl. ability for local data residency</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Compliance leadership with EUMC, HIPAA &amp; more</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Built-in information protection with eDiscovery and audit</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Multi-factor authentication and secure guest access</a:t>
            </a:r>
          </a:p>
          <a:p>
            <a:pPr marL="0" marR="0" lvl="0" indent="0" algn="l" defTabSz="951121" rtl="0" eaLnBrk="1" fontAlgn="auto" latinLnBrk="0" hangingPunct="1">
              <a:lnSpc>
                <a:spcPct val="90000"/>
              </a:lnSpc>
              <a:spcBef>
                <a:spcPts val="0"/>
              </a:spcBef>
              <a:spcAft>
                <a:spcPts val="1800"/>
              </a:spcAft>
              <a:buClrTx/>
              <a:buSzPct val="90000"/>
              <a:buFontTx/>
              <a:buNone/>
              <a:tabLst/>
              <a:defRPr/>
            </a:pPr>
            <a:r>
              <a:rPr kumimoji="0" lang="en-US" sz="1400" b="0" i="0" u="none" strike="noStrike" kern="1200" cap="none" spc="0" normalizeH="0" baseline="0" noProof="0">
                <a:ln w="3175">
                  <a:noFill/>
                </a:ln>
                <a:solidFill>
                  <a:srgbClr val="2F2F2F"/>
                </a:solidFill>
                <a:effectLst/>
                <a:uLnTx/>
                <a:uFillTx/>
                <a:latin typeface="Segoe UI"/>
                <a:ea typeface="+mn-ea"/>
                <a:cs typeface="Segoe UI Semibold" charset="0"/>
              </a:rPr>
              <a:t>Manage all aspects in a single coherent admin experience</a:t>
            </a:r>
          </a:p>
        </p:txBody>
      </p:sp>
    </p:spTree>
    <p:extLst>
      <p:ext uri="{BB962C8B-B14F-4D97-AF65-F5344CB8AC3E}">
        <p14:creationId xmlns:p14="http://schemas.microsoft.com/office/powerpoint/2010/main" val="63073515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FB9341-CA23-46B7-8E57-814F5D866274}"/>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27010" r="2481" b="34247"/>
          <a:stretch/>
        </p:blipFill>
        <p:spPr>
          <a:xfrm>
            <a:off x="1" y="-14742"/>
            <a:ext cx="12435592" cy="3327340"/>
          </a:xfrm>
          <a:prstGeom prst="rect">
            <a:avLst/>
          </a:prstGeom>
        </p:spPr>
      </p:pic>
      <p:sp>
        <p:nvSpPr>
          <p:cNvPr id="11" name="Title 10">
            <a:extLst>
              <a:ext uri="{FF2B5EF4-FFF2-40B4-BE49-F238E27FC236}">
                <a16:creationId xmlns:a16="http://schemas.microsoft.com/office/drawing/2014/main" id="{021DF3B8-C6FA-400C-8417-AC61D6286B8C}"/>
              </a:ext>
            </a:extLst>
          </p:cNvPr>
          <p:cNvSpPr>
            <a:spLocks noGrp="1"/>
          </p:cNvSpPr>
          <p:nvPr>
            <p:ph type="title"/>
          </p:nvPr>
        </p:nvSpPr>
        <p:spPr>
          <a:xfrm>
            <a:off x="465141" y="3690300"/>
            <a:ext cx="11533187" cy="397545"/>
          </a:xfrm>
        </p:spPr>
        <p:txBody>
          <a:bodyPr/>
          <a:lstStyle/>
          <a:p>
            <a:r>
              <a:rPr lang="en-US"/>
              <a:t>Bringing intelligent communications to life </a:t>
            </a:r>
          </a:p>
        </p:txBody>
      </p:sp>
      <p:sp>
        <p:nvSpPr>
          <p:cNvPr id="12" name="Text Placeholder 11">
            <a:extLst>
              <a:ext uri="{FF2B5EF4-FFF2-40B4-BE49-F238E27FC236}">
                <a16:creationId xmlns:a16="http://schemas.microsoft.com/office/drawing/2014/main" id="{ACD08D33-08B8-4A1B-90CD-BE419E347C3C}"/>
              </a:ext>
            </a:extLst>
          </p:cNvPr>
          <p:cNvSpPr>
            <a:spLocks noGrp="1"/>
          </p:cNvSpPr>
          <p:nvPr>
            <p:ph type="body" sz="quarter" idx="4294967295"/>
          </p:nvPr>
        </p:nvSpPr>
        <p:spPr>
          <a:xfrm>
            <a:off x="465139" y="4482488"/>
            <a:ext cx="3191374" cy="1463040"/>
          </a:xfrm>
        </p:spPr>
        <p:txBody>
          <a:bodyPr wrap="square" lIns="91440" tIns="91440" rIns="91440" bIns="91440" anchor="t">
            <a:noAutofit/>
          </a:bodyPr>
          <a:lstStyle/>
          <a:p>
            <a:pPr marL="0" indent="0">
              <a:lnSpc>
                <a:spcPct val="100000"/>
              </a:lnSpc>
              <a:spcBef>
                <a:spcPts val="0"/>
              </a:spcBef>
              <a:spcAft>
                <a:spcPts val="3600"/>
              </a:spcAft>
              <a:buNone/>
            </a:pPr>
            <a:r>
              <a:rPr lang="en-US" sz="2000" b="1">
                <a:solidFill>
                  <a:schemeClr val="accent1"/>
                </a:solidFill>
                <a:latin typeface="+mn-lt"/>
              </a:rPr>
              <a:t>Microsoft Teams </a:t>
            </a:r>
            <a:r>
              <a:rPr lang="en-US" sz="2000">
                <a:solidFill>
                  <a:srgbClr val="2F2F2F"/>
                </a:solidFill>
                <a:latin typeface="Segoe UI"/>
              </a:rPr>
              <a:t>becomes the core communications client</a:t>
            </a:r>
            <a:endParaRPr lang="en-US" sz="2000">
              <a:solidFill>
                <a:srgbClr val="2F2F2F"/>
              </a:solidFill>
              <a:latin typeface="+mn-lt"/>
            </a:endParaRPr>
          </a:p>
        </p:txBody>
      </p:sp>
      <p:sp>
        <p:nvSpPr>
          <p:cNvPr id="4" name="Rectangle 3">
            <a:extLst>
              <a:ext uri="{FF2B5EF4-FFF2-40B4-BE49-F238E27FC236}">
                <a16:creationId xmlns:a16="http://schemas.microsoft.com/office/drawing/2014/main" id="{086F5861-C924-4CA3-BFE3-A777BE458DA2}"/>
              </a:ext>
            </a:extLst>
          </p:cNvPr>
          <p:cNvSpPr/>
          <p:nvPr/>
        </p:nvSpPr>
        <p:spPr>
          <a:xfrm>
            <a:off x="4480877" y="4482488"/>
            <a:ext cx="3191374" cy="1463040"/>
          </a:xfrm>
          <a:prstGeom prst="rect">
            <a:avLst/>
          </a:prstGeom>
        </p:spPr>
        <p:txBody>
          <a:bodyPr wrap="square" lIns="91440" tIns="91440" rIns="91440" bIns="91440">
            <a:noAutofit/>
          </a:bodyPr>
          <a:lstStyle/>
          <a:p>
            <a:pPr lvl="0">
              <a:spcAft>
                <a:spcPts val="3600"/>
              </a:spcAft>
              <a:defRPr/>
            </a:pPr>
            <a:r>
              <a:rPr kumimoji="0" lang="en-US" sz="2000" b="1" i="0" u="none" strike="noStrike" kern="1200" cap="none" spc="0" normalizeH="0" baseline="0" noProof="0">
                <a:ln>
                  <a:noFill/>
                </a:ln>
                <a:solidFill>
                  <a:srgbClr val="0078D7"/>
                </a:solidFill>
                <a:effectLst/>
                <a:uLnTx/>
                <a:uFillTx/>
                <a:latin typeface="Segoe UI"/>
                <a:ea typeface="+mn-ea"/>
                <a:cs typeface="+mn-cs"/>
              </a:rPr>
              <a:t>New Skype back-end infrastructure </a:t>
            </a:r>
            <a:r>
              <a:rPr lang="en-US" sz="2000">
                <a:solidFill>
                  <a:srgbClr val="2F2F2F"/>
                </a:solidFill>
              </a:rPr>
              <a:t>supports </a:t>
            </a:r>
            <a:br>
              <a:rPr lang="en-US" sz="2000">
                <a:solidFill>
                  <a:srgbClr val="2F2F2F"/>
                </a:solidFill>
              </a:rPr>
            </a:br>
            <a:r>
              <a:rPr lang="en-US" sz="2000">
                <a:solidFill>
                  <a:srgbClr val="2F2F2F"/>
                </a:solidFill>
              </a:rPr>
              <a:t>voice, video, and meetings</a:t>
            </a:r>
            <a:endParaRPr kumimoji="0" lang="en-US" sz="2000" b="0" i="0" u="none" strike="noStrike" kern="1200" cap="none" spc="0" normalizeH="0" baseline="0" noProof="0">
              <a:ln>
                <a:noFill/>
              </a:ln>
              <a:solidFill>
                <a:srgbClr val="2F2F2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9EF153AC-65C4-4C76-AC15-275FE12744B9}"/>
              </a:ext>
            </a:extLst>
          </p:cNvPr>
          <p:cNvSpPr/>
          <p:nvPr/>
        </p:nvSpPr>
        <p:spPr>
          <a:xfrm>
            <a:off x="8496616" y="4482488"/>
            <a:ext cx="3474720" cy="1463040"/>
          </a:xfrm>
          <a:prstGeom prst="rect">
            <a:avLst/>
          </a:prstGeom>
        </p:spPr>
        <p:txBody>
          <a:bodyPr wrap="square" lIns="91440" tIns="91440" rIns="91440" bIns="91440">
            <a:noAutofit/>
          </a:bodyPr>
          <a:lstStyle/>
          <a:p>
            <a:pPr marL="0" marR="0" lvl="0" indent="0" algn="l" defTabSz="932742" rtl="0" eaLnBrk="1" fontAlgn="auto" latinLnBrk="0" hangingPunct="1">
              <a:lnSpc>
                <a:spcPct val="100000"/>
              </a:lnSpc>
              <a:spcBef>
                <a:spcPts val="0"/>
              </a:spcBef>
              <a:spcAft>
                <a:spcPts val="3600"/>
              </a:spcAft>
              <a:buClrTx/>
              <a:buSzTx/>
              <a:buFontTx/>
              <a:buNone/>
              <a:tabLst/>
              <a:defRPr/>
            </a:pPr>
            <a:r>
              <a:rPr kumimoji="0" lang="en-US" sz="2000" b="1" i="0" u="none" strike="noStrike" kern="1200" cap="none" spc="0" normalizeH="0" baseline="0" noProof="0">
                <a:ln>
                  <a:noFill/>
                </a:ln>
                <a:solidFill>
                  <a:srgbClr val="0078D7"/>
                </a:solidFill>
                <a:effectLst/>
                <a:uLnTx/>
                <a:uFillTx/>
                <a:latin typeface="Segoe UI"/>
                <a:ea typeface="+mn-ea"/>
                <a:cs typeface="+mn-cs"/>
              </a:rPr>
              <a:t>Artificial intelligence </a:t>
            </a:r>
            <a:br>
              <a:rPr kumimoji="0" lang="en-US" sz="2000" b="1" i="0" u="none" strike="noStrike" kern="1200" cap="none" spc="0" normalizeH="0" baseline="0" noProof="0">
                <a:ln>
                  <a:noFill/>
                </a:ln>
                <a:solidFill>
                  <a:srgbClr val="0078D7"/>
                </a:solidFill>
                <a:effectLst/>
                <a:uLnTx/>
                <a:uFillTx/>
                <a:latin typeface="Segoe UI"/>
                <a:ea typeface="+mn-ea"/>
                <a:cs typeface="+mn-cs"/>
              </a:rPr>
            </a:br>
            <a:r>
              <a:rPr kumimoji="0" lang="en-US" sz="2000" b="0" i="0" u="none" strike="noStrike" kern="1200" cap="none" spc="0" normalizeH="0" baseline="0" noProof="0">
                <a:ln>
                  <a:noFill/>
                </a:ln>
                <a:solidFill>
                  <a:srgbClr val="2F2F2F"/>
                </a:solidFill>
                <a:effectLst/>
                <a:uLnTx/>
                <a:uFillTx/>
                <a:latin typeface="Segoe UI"/>
                <a:ea typeface="+mn-ea"/>
                <a:cs typeface="+mn-cs"/>
              </a:rPr>
              <a:t>will transform the experience for calls and meetings </a:t>
            </a:r>
          </a:p>
        </p:txBody>
      </p:sp>
    </p:spTree>
    <p:extLst>
      <p:ext uri="{BB962C8B-B14F-4D97-AF65-F5344CB8AC3E}">
        <p14:creationId xmlns:p14="http://schemas.microsoft.com/office/powerpoint/2010/main" val="104704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10.xml><?xml version="1.0" encoding="utf-8"?>
<a:theme xmlns:a="http://schemas.openxmlformats.org/drawingml/2006/main" name="2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13.xml><?xml version="1.0" encoding="utf-8"?>
<a:theme xmlns:a="http://schemas.openxmlformats.org/drawingml/2006/main" name="1_Office Theme">
  <a:themeElements>
    <a:clrScheme name="Custom 3">
      <a:dk1>
        <a:sysClr val="windowText" lastClr="000000"/>
      </a:dk1>
      <a:lt1>
        <a:sysClr val="window" lastClr="FFFFFF"/>
      </a:lt1>
      <a:dk2>
        <a:srgbClr val="44546A"/>
      </a:dk2>
      <a:lt2>
        <a:srgbClr val="FFFFFF"/>
      </a:lt2>
      <a:accent1>
        <a:srgbClr val="D83B01"/>
      </a:accent1>
      <a:accent2>
        <a:srgbClr val="ED7D31"/>
      </a:accent2>
      <a:accent3>
        <a:srgbClr val="A5A5A5"/>
      </a:accent3>
      <a:accent4>
        <a:srgbClr val="FFC000"/>
      </a:accent4>
      <a:accent5>
        <a:srgbClr val="D83B01"/>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Office Theme">
  <a:themeElements>
    <a:clrScheme name="Custom 1">
      <a:dk1>
        <a:srgbClr val="262626"/>
      </a:dk1>
      <a:lt1>
        <a:srgbClr val="F5F5F5"/>
      </a:lt1>
      <a:dk2>
        <a:srgbClr val="595959"/>
      </a:dk2>
      <a:lt2>
        <a:srgbClr val="BFBFBF"/>
      </a:lt2>
      <a:accent1>
        <a:srgbClr val="A5A9FF"/>
      </a:accent1>
      <a:accent2>
        <a:srgbClr val="5C5C5C"/>
      </a:accent2>
      <a:accent3>
        <a:srgbClr val="FF5050"/>
      </a:accent3>
      <a:accent4>
        <a:srgbClr val="FF9933"/>
      </a:accent4>
      <a:accent5>
        <a:srgbClr val="FFD966"/>
      </a:accent5>
      <a:accent6>
        <a:srgbClr val="A9D18E"/>
      </a:accent6>
      <a:hlink>
        <a:srgbClr val="0563C1"/>
      </a:hlink>
      <a:folHlink>
        <a:srgbClr val="954F72"/>
      </a:folHlink>
    </a:clrScheme>
    <a:fontScheme name="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17.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Modern Workplace 2016">
  <a:themeElements>
    <a:clrScheme name="Custom 5">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4.xml><?xml version="1.0" encoding="utf-8"?>
<a:theme xmlns:a="http://schemas.openxmlformats.org/drawingml/2006/main" name="4_Modern Workplace 2016">
  <a:themeElements>
    <a:clrScheme name="Custom 5">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llaboration Story" id="{7178C6E3-0E0C-4CE9-8C89-2983F7AA6F67}" vid="{EC1A65D4-C503-4638-B8D9-AEDEB2CCC925}"/>
    </a:ext>
  </a:extLst>
</a:theme>
</file>

<file path=ppt/theme/theme5.xml><?xml version="1.0" encoding="utf-8"?>
<a:theme xmlns:a="http://schemas.openxmlformats.org/drawingml/2006/main" name="6_Modern Workplace 2016">
  <a:themeElements>
    <a:clrScheme name="Custom 5">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llaboration Story" id="{7178C6E3-0E0C-4CE9-8C89-2983F7AA6F67}" vid="{EC1A65D4-C503-4638-B8D9-AEDEB2CCC925}"/>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7.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8.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9.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0C7A27C2-3567-420C-A08D-38E7C378A69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Microsoft Teams Customer Presentation.</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Kady Dundas</DisplayName>
        <AccountId>214</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Office Marketing Group</TermName>
          <TermId xmlns="http://schemas.microsoft.com/office/infopath/2007/PartnerControls">a07bee86-ad38-44ef-877b-5c34e894c7ed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Office Division</TermName>
          <TermId xmlns="http://schemas.microsoft.com/office/infopath/2007/PartnerControls">998d7cd0-7f52-4d06-a505-529ce4856340</TermId>
        </TermInfo>
        <TermInfo xmlns="http://schemas.microsoft.com/office/infopath/2007/PartnerControls">
          <TermName xmlns="http://schemas.microsoft.com/office/infopath/2007/PartnerControls">Demonstrations Domain</TermName>
          <TermId xmlns="http://schemas.microsoft.com/office/infopath/2007/PartnerControls">ace27c3b-cb70-4e97-b22d-11bf78e968cd</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i:0#.f|membership|paulcan@microsoft.com</DisplayName>
        <AccountId>79</AccountId>
        <AccountType/>
      </UserInfo>
      <UserInfo>
        <DisplayName>i:0#.f|membership|v-brisch@microsoft.com</DisplayName>
        <AccountId>41</AccountId>
        <AccountType/>
      </UserInfo>
      <UserInfo>
        <DisplayName>i:0#.f|membership|v-chstin@microsoft.com</DisplayName>
        <AccountId>30024</AccountId>
        <AccountType/>
      </UserInfo>
      <UserInfo>
        <DisplayName>i:0#.f|membership|ramjadi@microsoft.com</DisplayName>
        <AccountId>33466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79b3b58e-e806-4c92-b1ab-8c086f06098a</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Microsoft Teams Customer Pitch Deck</RoutingRuleDescription>
    <PublishingExpirationDate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demonstrations</TermName>
          <TermId xmlns="http://schemas.microsoft.com/office/infopath/2007/PartnerControls">9d7e8b48-4bca-4e36-b42f-43a31858d57a</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50</Value>
      <Value>385</Value>
      <Value>45</Value>
      <Value>26</Value>
      <Value>43</Value>
      <Value>58</Value>
      <Value>346</Value>
      <Value>38</Value>
      <Value>19</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G03KC-1-7039</GenericText2>
    <_dlc_DocId xmlns="230e9df3-be65-4c73-a93b-d1236ebd677e">G03KC-1680643135-7040</_dlc_DocId>
    <_dlc_DocIdUrl xmlns="230e9df3-be65-4c73-a93b-d1236ebd677e">
      <Url>https://microsoft.sharepoint.com/sites/Infopedia_G03KC/_layouts/15/DocIdRedir.aspx?ID=G03KC-1680643135-7040</Url>
      <Description>G03KC-1680643135-7040</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G03KC-1-7039</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2" ma:contentTypeDescription="" ma:contentTypeScope="" ma:versionID="62f75c939e5150c0385ec15b851990d5">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746061f7daa27423bcd9bc9d3b1bedd6"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AverageRating" minOccurs="0"/>
                <xsd:element ref="ns1:RatingCount" minOccurs="0"/>
                <xsd:element ref="ns2:FolderExtensions" minOccurs="0"/>
                <xsd:element ref="ns2:ParentID1" minOccurs="0"/>
                <xsd:element ref="ns2:GenericText2" minOccurs="0"/>
                <xsd:element ref="ns2:GenericHTML1"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AverageRating" ma:index="28"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schemas.microsoft.com/sharepoint/v3"/>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purl.org/dc/terms/"/>
    <ds:schemaRef ds:uri="b618e6b4-47fe-42e5-aeb1-b3107e5af189"/>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29E77B1-D9EB-43AF-AAD4-01EC883704FA}">
  <ds:schemaRefs>
    <ds:schemaRef ds:uri="Microsoft.SharePoint.Taxonomy.ContentTypeSync"/>
  </ds:schemaRefs>
</ds:datastoreItem>
</file>

<file path=customXml/itemProps4.xml><?xml version="1.0" encoding="utf-8"?>
<ds:datastoreItem xmlns:ds="http://schemas.openxmlformats.org/officeDocument/2006/customXml" ds:itemID="{0A29C5D4-BE4B-4E94-BE7C-97C1620CE1CC}">
  <ds:schemaRefs>
    <ds:schemaRef ds:uri="http://schemas.microsoft.com/sharepoint/events"/>
  </ds:schemaRefs>
</ds:datastoreItem>
</file>

<file path=customXml/itemProps5.xml><?xml version="1.0" encoding="utf-8"?>
<ds:datastoreItem xmlns:ds="http://schemas.openxmlformats.org/officeDocument/2006/customXml" ds:itemID="{BC822D51-823F-4E3E-AF0E-2BF2E399F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7183</Words>
  <Application>Microsoft Office PowerPoint</Application>
  <PresentationFormat>Custom</PresentationFormat>
  <Paragraphs>885</Paragraphs>
  <Slides>41</Slides>
  <Notes>41</Notes>
  <HiddenSlides>1</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41</vt:i4>
      </vt:variant>
    </vt:vector>
  </HeadingPairs>
  <TitlesOfParts>
    <vt:vector size="72" baseType="lpstr">
      <vt:lpstr>Bodoni Std Bold Italic</vt:lpstr>
      <vt:lpstr>Myriad Pro</vt:lpstr>
      <vt:lpstr>Arial</vt:lpstr>
      <vt:lpstr>Arial Nova</vt:lpstr>
      <vt:lpstr>Calibri</vt:lpstr>
      <vt:lpstr>Calibri Light</vt:lpstr>
      <vt:lpstr>Consolas</vt:lpstr>
      <vt:lpstr>Segoe UI</vt:lpstr>
      <vt:lpstr>Segoe UI Light</vt:lpstr>
      <vt:lpstr>Segoe UI Semibold</vt:lpstr>
      <vt:lpstr>Segoe UI Semilight</vt:lpstr>
      <vt:lpstr>Times</vt:lpstr>
      <vt:lpstr>Times New Roman</vt:lpstr>
      <vt:lpstr>Wingdings</vt:lpstr>
      <vt:lpstr>Office 365 PPT Template - 2017</vt:lpstr>
      <vt:lpstr>3_Modern Workplace 2016</vt:lpstr>
      <vt:lpstr>5-50109_Microsoft_Light_Template</vt:lpstr>
      <vt:lpstr>4_Modern Workplace 2016</vt:lpstr>
      <vt:lpstr>6_Modern Workplace 2016</vt:lpstr>
      <vt:lpstr>1_5-50109_Microsoft_Light_Template</vt:lpstr>
      <vt:lpstr>1_Office 365 PPT Template - 2017</vt:lpstr>
      <vt:lpstr>2_5-50109_Microsoft_Light_Template</vt:lpstr>
      <vt:lpstr>5-50155_Microsoft_Tech_Summit_Dark_Template</vt:lpstr>
      <vt:lpstr>2_Office 365 PPT Template - 2017</vt:lpstr>
      <vt:lpstr>Office Theme</vt:lpstr>
      <vt:lpstr>3_Office 365 PPT Template - 2017</vt:lpstr>
      <vt:lpstr>1_Office Theme</vt:lpstr>
      <vt:lpstr>3_5-50109_Microsoft_Light_Template</vt:lpstr>
      <vt:lpstr>3_Office Theme</vt:lpstr>
      <vt:lpstr>4_Office 365 PPT Template - 2017</vt:lpstr>
      <vt:lpstr>5_Office 365 PPT Template - 2017</vt:lpstr>
      <vt:lpstr>PowerPoint Presentation</vt:lpstr>
      <vt:lpstr>A changing modern workplace</vt:lpstr>
      <vt:lpstr>Microsoft Teams</vt:lpstr>
      <vt:lpstr>Demo</vt:lpstr>
      <vt:lpstr>Communicate through chat</vt:lpstr>
      <vt:lpstr>Collaborate with integrated Office 365 apps</vt:lpstr>
      <vt:lpstr>Customize and extend</vt:lpstr>
      <vt:lpstr>Work with confidence</vt:lpstr>
      <vt:lpstr>Bringing intelligent communications to life </vt:lpstr>
      <vt:lpstr>Intelligent communications for calls and meetings</vt:lpstr>
      <vt:lpstr>Communicate through meetings</vt:lpstr>
      <vt:lpstr>Communicate through calling</vt:lpstr>
      <vt:lpstr>Microsoft Teams – enabling global teamwork</vt:lpstr>
      <vt:lpstr>What we hear from our customers</vt:lpstr>
      <vt:lpstr>Teams for different departments</vt:lpstr>
      <vt:lpstr>Where to Start a Conversation </vt:lpstr>
      <vt:lpstr>Next steps</vt:lpstr>
      <vt:lpstr>PowerPoint Presentation</vt:lpstr>
      <vt:lpstr>How to use this deck</vt:lpstr>
      <vt:lpstr>Appendix</vt:lpstr>
      <vt:lpstr>Cross platform presence</vt:lpstr>
      <vt:lpstr>Providing clarity and consistency for  the protection of personal data</vt:lpstr>
      <vt:lpstr>Data Residency</vt:lpstr>
      <vt:lpstr>Implementation Phases</vt:lpstr>
      <vt:lpstr>Resources to Learn More</vt:lpstr>
      <vt:lpstr>Teams Architecture: bringing together Office 365 and Skype</vt:lpstr>
      <vt:lpstr>Teams Conversations Logical Architecture</vt:lpstr>
      <vt:lpstr>Teams developer opportunity</vt:lpstr>
      <vt:lpstr>Transition to Teams</vt:lpstr>
      <vt:lpstr>Device Portfolio Landscape </vt:lpstr>
      <vt:lpstr>Meeting Room Solutions…</vt:lpstr>
      <vt:lpstr>Personal and Mobile device solutions…</vt:lpstr>
      <vt:lpstr>Unlock the power of the group with Teams on Surface Hub</vt:lpstr>
      <vt:lpstr>Skype-to-Teams customer experience journey </vt:lpstr>
      <vt:lpstr>Microsoft 365: Universal Toolkit for Teamwork </vt:lpstr>
      <vt:lpstr>Customer Evidence  Library</vt:lpstr>
      <vt:lpstr>Trek Bicycle</vt:lpstr>
      <vt:lpstr>J. Walter Thompson </vt:lpstr>
      <vt:lpstr>Dentsu Aegis Network</vt:lpstr>
      <vt:lpstr>Three</vt:lpstr>
      <vt:lpstr>Hendrick Motorsports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Lance Choi</dc:creator>
  <cp:lastModifiedBy>Lance Choi</cp:lastModifiedBy>
  <cp:revision>2</cp:revision>
  <dcterms:modified xsi:type="dcterms:W3CDTF">2018-10-26T06:08:55Z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0x0101000E4CB7077FEE4FF7AE86D4A500EEC780030016C849C62B10EB41ACA8C7EEDEF40BB200163887025105364D8153C6080327FC09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
  </property>
  <property fmtid="{D5CDD505-2E9C-101B-9397-08002B2CF9AE}" pid="15" name="Region">
    <vt:lpwstr/>
  </property>
  <property fmtid="{D5CDD505-2E9C-101B-9397-08002B2CF9AE}" pid="16" name="Confidentiality">
    <vt:lpwstr>38;#customer ready|8986c41d-21c5-4f8f-8a12-ea4625b46858</vt:lpwstr>
  </property>
  <property fmtid="{D5CDD505-2E9C-101B-9397-08002B2CF9AE}" pid="17" name="ItemType">
    <vt:lpwstr>45;#presentations|317da5a4-398e-4c38-b265-afd519770055</vt:lpwstr>
  </property>
  <property fmtid="{D5CDD505-2E9C-101B-9397-08002B2CF9AE}" pid="18" name="ga0c0bf70a6644469c61b3efa7025301">
    <vt:lpwstr/>
  </property>
  <property fmtid="{D5CDD505-2E9C-101B-9397-08002B2CF9AE}" pid="19" name="Industries">
    <vt:lpwstr/>
  </property>
  <property fmtid="{D5CDD505-2E9C-101B-9397-08002B2CF9AE}" pid="20" name="MSProducts">
    <vt:lpwstr/>
  </property>
  <property fmtid="{D5CDD505-2E9C-101B-9397-08002B2CF9AE}" pid="21" name="Competitors">
    <vt:lpwstr/>
  </property>
  <property fmtid="{D5CDD505-2E9C-101B-9397-08002B2CF9AE}" pid="22" name="SMSGDomain">
    <vt:lpwstr>19;#Microsoft Office Division|998d7cd0-7f52-4d06-a505-529ce4856340;#346;#Demonstrations Domain|ace27c3b-cb70-4e97-b22d-11bf78e968cd;#50;#Sales, Marketing, Services Group|ecda8836-afa0-40aa-878e-630e18c8fc5c</vt:lpwstr>
  </property>
  <property fmtid="{D5CDD505-2E9C-101B-9397-08002B2CF9AE}" pid="23" name="ExperienceContentType">
    <vt:lpwstr/>
  </property>
  <property fmtid="{D5CDD505-2E9C-101B-9397-08002B2CF9AE}" pid="24" name="BusinessArchitecture">
    <vt:lpwstr/>
  </property>
  <property fmtid="{D5CDD505-2E9C-101B-9397-08002B2CF9AE}" pid="25" name="Products">
    <vt:lpwstr>34;#Office 365|79b3b58e-e806-4c92-b1ab-8c086f06098a</vt:lpwstr>
  </property>
  <property fmtid="{D5CDD505-2E9C-101B-9397-08002B2CF9AE}" pid="26" name="l6f004f21209409da86a713c0f24627d">
    <vt:lpwstr/>
  </property>
  <property fmtid="{D5CDD505-2E9C-101B-9397-08002B2CF9AE}" pid="27" name="MSProductsTaxHTField0">
    <vt:lpwstr/>
  </property>
  <property fmtid="{D5CDD505-2E9C-101B-9397-08002B2CF9AE}" pid="28" name="Topics">
    <vt:lpwstr>26;#hub subset|c6bfd112-b986-4a0a-aa8d-90e767bfdfa6</vt:lpwstr>
  </property>
  <property fmtid="{D5CDD505-2E9C-101B-9397-08002B2CF9AE}" pid="29" name="Groups">
    <vt:lpwstr>58;#Office Marketing Group|a07bee86-ad38-44ef-877b-5c34e894c7ed;#43;#Worldwide Readiness|c6595b84-b463-470a-bb46-2a47364645be</vt:lpwstr>
  </property>
  <property fmtid="{D5CDD505-2E9C-101B-9397-08002B2CF9AE}" pid="30" name="e8080b0481964c759b2c36ae49591b31">
    <vt:lpwstr/>
  </property>
  <property fmtid="{D5CDD505-2E9C-101B-9397-08002B2CF9AE}" pid="31" name="_docset_NoMedatataSyncRequired">
    <vt:lpwstr>False</vt:lpwstr>
  </property>
  <property fmtid="{D5CDD505-2E9C-101B-9397-08002B2CF9AE}" pid="32" name="Languages">
    <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SharedWithUsers">
    <vt:lpwstr>26254;#Nickolai Melnikov (Ancor);#53691;#Kyle Severson;#22611;#Iman Boukly;#105377;#Nunker Meral (Arvato);#76014;#Tugce Moral (Arvato Telekomunikasyon);#123585;#Alper Dondurmaci (Arvato Telekomunikasyon Hizmet);#11531;#Dan Chileshe;#2680;#James Singh;#632</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MSGTags">
    <vt:lpwstr/>
  </property>
  <property fmtid="{D5CDD505-2E9C-101B-9397-08002B2CF9AE}" pid="43" name="_dlc_DocIdItemGuid">
    <vt:lpwstr>085558ed-3a56-46de-9a67-1b4204f23c37</vt:lpwstr>
  </property>
  <property fmtid="{D5CDD505-2E9C-101B-9397-08002B2CF9AE}" pid="44" name="MSPhysicalGeography">
    <vt:lpwstr/>
  </property>
  <property fmtid="{D5CDD505-2E9C-101B-9397-08002B2CF9AE}" pid="45" name="j3562c58ee414e028925bc902cfc01a1">
    <vt:lpwstr/>
  </property>
  <property fmtid="{D5CDD505-2E9C-101B-9397-08002B2CF9AE}" pid="46" name="EnterpriseDomainTags">
    <vt:lpwstr/>
  </property>
  <property fmtid="{D5CDD505-2E9C-101B-9397-08002B2CF9AE}" pid="47" name="ActivitiesAndPrograms">
    <vt:lpwstr>385;#demonstrations|9d7e8b48-4bca-4e36-b42f-43a31858d57a</vt:lpwstr>
  </property>
  <property fmtid="{D5CDD505-2E9C-101B-9397-08002B2CF9AE}" pid="48" name="Segments">
    <vt:lpwstr/>
  </property>
  <property fmtid="{D5CDD505-2E9C-101B-9397-08002B2CF9AE}" pid="49" name="Partners">
    <vt:lpwstr/>
  </property>
  <property fmtid="{D5CDD505-2E9C-101B-9397-08002B2CF9AE}" pid="50" name="la4444b61d19467597d63190b69ac227">
    <vt:lpwstr/>
  </property>
  <property fmtid="{D5CDD505-2E9C-101B-9397-08002B2CF9AE}" pid="51" name="MSIP_Label_f42aa342-8706-4288-bd11-ebb85995028c_Enabled">
    <vt:lpwstr>True</vt:lpwstr>
  </property>
  <property fmtid="{D5CDD505-2E9C-101B-9397-08002B2CF9AE}" pid="52" name="MSIP_Label_f42aa342-8706-4288-bd11-ebb85995028c_SiteId">
    <vt:lpwstr>72f988bf-86f1-41af-91ab-2d7cd011db47</vt:lpwstr>
  </property>
  <property fmtid="{D5CDD505-2E9C-101B-9397-08002B2CF9AE}" pid="53" name="MSIP_Label_f42aa342-8706-4288-bd11-ebb85995028c_Ref">
    <vt:lpwstr>https://api.informationprotection.azure.com/api/72f988bf-86f1-41af-91ab-2d7cd011db47</vt:lpwstr>
  </property>
  <property fmtid="{D5CDD505-2E9C-101B-9397-08002B2CF9AE}" pid="54" name="MSIP_Label_f42aa342-8706-4288-bd11-ebb85995028c_Owner">
    <vt:lpwstr>froper@microsoft.com</vt:lpwstr>
  </property>
  <property fmtid="{D5CDD505-2E9C-101B-9397-08002B2CF9AE}" pid="55" name="MSIP_Label_f42aa342-8706-4288-bd11-ebb85995028c_SetDate">
    <vt:lpwstr>2017-08-28T16:11:19.4873078-07:00</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y fmtid="{D5CDD505-2E9C-101B-9397-08002B2CF9AE}" pid="60" name="FolderExtensions">
    <vt:lpwstr/>
  </property>
  <property fmtid="{D5CDD505-2E9C-101B-9397-08002B2CF9AE}" pid="61" name="ParentID1">
    <vt:lpwstr>G03KC-1-7039</vt:lpwstr>
  </property>
  <property fmtid="{D5CDD505-2E9C-101B-9397-08002B2CF9AE}" pid="62" name="LastSharedByUser">
    <vt:lpwstr>prgelden@microsoft.com</vt:lpwstr>
  </property>
  <property fmtid="{D5CDD505-2E9C-101B-9397-08002B2CF9AE}" pid="63" name="ODSWF1">
    <vt:lpwstr>, </vt:lpwstr>
  </property>
  <property fmtid="{D5CDD505-2E9C-101B-9397-08002B2CF9AE}" pid="64" name="Update Parent Child Relation">
    <vt:lpwstr>, </vt:lpwstr>
  </property>
  <property fmtid="{D5CDD505-2E9C-101B-9397-08002B2CF9AE}" pid="65" name="LastSharedByTime">
    <vt:filetime>2018-06-01T03:30:53Z</vt:filetime>
  </property>
  <property fmtid="{D5CDD505-2E9C-101B-9397-08002B2CF9AE}" pid="66" name="ODSWF2">
    <vt:lpwstr>, </vt:lpwstr>
  </property>
  <property fmtid="{D5CDD505-2E9C-101B-9397-08002B2CF9AE}" pid="67" name="ODSWF">
    <vt:lpwstr>, </vt:lpwstr>
  </property>
  <property fmtid="{D5CDD505-2E9C-101B-9397-08002B2CF9AE}" pid="68" name="Update Expiration Date For Docset">
    <vt:lpwstr>, </vt:lpwstr>
  </property>
  <property fmtid="{D5CDD505-2E9C-101B-9397-08002B2CF9AE}" pid="69" name="ODSWF1(1)">
    <vt:lpwstr>, </vt:lpwstr>
  </property>
</Properties>
</file>